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1" r:id="rId1"/>
    <p:sldMasterId id="2147483675" r:id="rId2"/>
  </p:sldMasterIdLst>
  <p:notesMasterIdLst>
    <p:notesMasterId r:id="rId326"/>
  </p:notesMasterIdLst>
  <p:handoutMasterIdLst>
    <p:handoutMasterId r:id="rId327"/>
  </p:handoutMasterIdLst>
  <p:sldIdLst>
    <p:sldId id="348" r:id="rId3"/>
    <p:sldId id="349" r:id="rId4"/>
    <p:sldId id="840" r:id="rId5"/>
    <p:sldId id="1490" r:id="rId6"/>
    <p:sldId id="1477" r:id="rId7"/>
    <p:sldId id="1478" r:id="rId8"/>
    <p:sldId id="1479" r:id="rId9"/>
    <p:sldId id="1480" r:id="rId10"/>
    <p:sldId id="1481" r:id="rId11"/>
    <p:sldId id="1482" r:id="rId12"/>
    <p:sldId id="1483" r:id="rId13"/>
    <p:sldId id="1484" r:id="rId14"/>
    <p:sldId id="1485" r:id="rId15"/>
    <p:sldId id="1486" r:id="rId16"/>
    <p:sldId id="1489" r:id="rId17"/>
    <p:sldId id="1488" r:id="rId18"/>
    <p:sldId id="1492" r:id="rId19"/>
    <p:sldId id="1491" r:id="rId20"/>
    <p:sldId id="1713" r:id="rId21"/>
    <p:sldId id="1493" r:id="rId22"/>
    <p:sldId id="1494" r:id="rId23"/>
    <p:sldId id="1042" r:id="rId24"/>
    <p:sldId id="1032" r:id="rId25"/>
    <p:sldId id="1309" r:id="rId26"/>
    <p:sldId id="1310" r:id="rId27"/>
    <p:sldId id="359" r:id="rId28"/>
    <p:sldId id="1495" r:id="rId29"/>
    <p:sldId id="1784" r:id="rId30"/>
    <p:sldId id="1785" r:id="rId31"/>
    <p:sldId id="947" r:id="rId32"/>
    <p:sldId id="949" r:id="rId33"/>
    <p:sldId id="950" r:id="rId34"/>
    <p:sldId id="952" r:id="rId35"/>
    <p:sldId id="954" r:id="rId36"/>
    <p:sldId id="955" r:id="rId37"/>
    <p:sldId id="956" r:id="rId38"/>
    <p:sldId id="964" r:id="rId39"/>
    <p:sldId id="965" r:id="rId40"/>
    <p:sldId id="1195" r:id="rId41"/>
    <p:sldId id="966" r:id="rId42"/>
    <p:sldId id="968" r:id="rId43"/>
    <p:sldId id="1197" r:id="rId44"/>
    <p:sldId id="969" r:id="rId45"/>
    <p:sldId id="1016" r:id="rId46"/>
    <p:sldId id="970" r:id="rId47"/>
    <p:sldId id="1071" r:id="rId48"/>
    <p:sldId id="973" r:id="rId49"/>
    <p:sldId id="1072" r:id="rId50"/>
    <p:sldId id="1073" r:id="rId51"/>
    <p:sldId id="972" r:id="rId52"/>
    <p:sldId id="1803" r:id="rId53"/>
    <p:sldId id="1076" r:id="rId54"/>
    <p:sldId id="974" r:id="rId55"/>
    <p:sldId id="1070" r:id="rId56"/>
    <p:sldId id="1046" r:id="rId57"/>
    <p:sldId id="1047" r:id="rId58"/>
    <p:sldId id="1086" r:id="rId59"/>
    <p:sldId id="1786" r:id="rId60"/>
    <p:sldId id="1091" r:id="rId61"/>
    <p:sldId id="1735" r:id="rId62"/>
    <p:sldId id="1804" r:id="rId63"/>
    <p:sldId id="962" r:id="rId64"/>
    <p:sldId id="979" r:id="rId65"/>
    <p:sldId id="1793" r:id="rId66"/>
    <p:sldId id="1794" r:id="rId67"/>
    <p:sldId id="1018" r:id="rId68"/>
    <p:sldId id="1019" r:id="rId69"/>
    <p:sldId id="1017" r:id="rId70"/>
    <p:sldId id="1020" r:id="rId71"/>
    <p:sldId id="985" r:id="rId72"/>
    <p:sldId id="986" r:id="rId73"/>
    <p:sldId id="1475" r:id="rId74"/>
    <p:sldId id="1311" r:id="rId75"/>
    <p:sldId id="1497" r:id="rId76"/>
    <p:sldId id="1312" r:id="rId77"/>
    <p:sldId id="1718" r:id="rId78"/>
    <p:sldId id="1498" r:id="rId79"/>
    <p:sldId id="1313" r:id="rId80"/>
    <p:sldId id="1499" r:id="rId81"/>
    <p:sldId id="1500" r:id="rId82"/>
    <p:sldId id="1314" r:id="rId83"/>
    <p:sldId id="1501" r:id="rId84"/>
    <p:sldId id="1315" r:id="rId85"/>
    <p:sldId id="1319" r:id="rId86"/>
    <p:sldId id="1502" r:id="rId87"/>
    <p:sldId id="1503" r:id="rId88"/>
    <p:sldId id="1504" r:id="rId89"/>
    <p:sldId id="1505" r:id="rId90"/>
    <p:sldId id="1506" r:id="rId91"/>
    <p:sldId id="1508" r:id="rId92"/>
    <p:sldId id="1509" r:id="rId93"/>
    <p:sldId id="1510" r:id="rId94"/>
    <p:sldId id="1731" r:id="rId95"/>
    <p:sldId id="1318" r:id="rId96"/>
    <p:sldId id="1732" r:id="rId97"/>
    <p:sldId id="1200" r:id="rId98"/>
    <p:sldId id="407" r:id="rId99"/>
    <p:sldId id="1515" r:id="rId100"/>
    <p:sldId id="1517" r:id="rId101"/>
    <p:sldId id="1519" r:id="rId102"/>
    <p:sldId id="1520" r:id="rId103"/>
    <p:sldId id="1521" r:id="rId104"/>
    <p:sldId id="1523" r:id="rId105"/>
    <p:sldId id="1524" r:id="rId106"/>
    <p:sldId id="1525" r:id="rId107"/>
    <p:sldId id="1526" r:id="rId108"/>
    <p:sldId id="1527" r:id="rId109"/>
    <p:sldId id="1528" r:id="rId110"/>
    <p:sldId id="1529" r:id="rId111"/>
    <p:sldId id="1530" r:id="rId112"/>
    <p:sldId id="1533" r:id="rId113"/>
    <p:sldId id="412" r:id="rId114"/>
    <p:sldId id="1535" r:id="rId115"/>
    <p:sldId id="1536" r:id="rId116"/>
    <p:sldId id="1537" r:id="rId117"/>
    <p:sldId id="1538" r:id="rId118"/>
    <p:sldId id="1539" r:id="rId119"/>
    <p:sldId id="1541" r:id="rId120"/>
    <p:sldId id="1542" r:id="rId121"/>
    <p:sldId id="1540" r:id="rId122"/>
    <p:sldId id="1712" r:id="rId123"/>
    <p:sldId id="1545" r:id="rId124"/>
    <p:sldId id="1546" r:id="rId125"/>
    <p:sldId id="1547" r:id="rId126"/>
    <p:sldId id="1548" r:id="rId127"/>
    <p:sldId id="1549" r:id="rId128"/>
    <p:sldId id="1550" r:id="rId129"/>
    <p:sldId id="1551" r:id="rId130"/>
    <p:sldId id="1552" r:id="rId131"/>
    <p:sldId id="1553" r:id="rId132"/>
    <p:sldId id="418" r:id="rId133"/>
    <p:sldId id="1554" r:id="rId134"/>
    <p:sldId id="1555" r:id="rId135"/>
    <p:sldId id="1556" r:id="rId136"/>
    <p:sldId id="1557" r:id="rId137"/>
    <p:sldId id="1558" r:id="rId138"/>
    <p:sldId id="1559" r:id="rId139"/>
    <p:sldId id="1763" r:id="rId140"/>
    <p:sldId id="1764" r:id="rId141"/>
    <p:sldId id="1765" r:id="rId142"/>
    <p:sldId id="1766" r:id="rId143"/>
    <p:sldId id="1767" r:id="rId144"/>
    <p:sldId id="1768" r:id="rId145"/>
    <p:sldId id="1875" r:id="rId146"/>
    <p:sldId id="1566" r:id="rId147"/>
    <p:sldId id="1567" r:id="rId148"/>
    <p:sldId id="1719" r:id="rId149"/>
    <p:sldId id="1720" r:id="rId150"/>
    <p:sldId id="1568" r:id="rId151"/>
    <p:sldId id="1569" r:id="rId152"/>
    <p:sldId id="1570" r:id="rId153"/>
    <p:sldId id="1571" r:id="rId154"/>
    <p:sldId id="1572" r:id="rId155"/>
    <p:sldId id="1573" r:id="rId156"/>
    <p:sldId id="1578" r:id="rId157"/>
    <p:sldId id="1722" r:id="rId158"/>
    <p:sldId id="1580" r:id="rId159"/>
    <p:sldId id="1581" r:id="rId160"/>
    <p:sldId id="1582" r:id="rId161"/>
    <p:sldId id="1583" r:id="rId162"/>
    <p:sldId id="1584" r:id="rId163"/>
    <p:sldId id="1585" r:id="rId164"/>
    <p:sldId id="424" r:id="rId165"/>
    <p:sldId id="1885" r:id="rId166"/>
    <p:sldId id="1360" r:id="rId167"/>
    <p:sldId id="1361" r:id="rId168"/>
    <p:sldId id="1362" r:id="rId169"/>
    <p:sldId id="1363" r:id="rId170"/>
    <p:sldId id="1881" r:id="rId171"/>
    <p:sldId id="1882" r:id="rId172"/>
    <p:sldId id="1883" r:id="rId173"/>
    <p:sldId id="1884" r:id="rId174"/>
    <p:sldId id="1890" r:id="rId175"/>
    <p:sldId id="1891" r:id="rId176"/>
    <p:sldId id="1892" r:id="rId177"/>
    <p:sldId id="1893" r:id="rId178"/>
    <p:sldId id="1894" r:id="rId179"/>
    <p:sldId id="1895" r:id="rId180"/>
    <p:sldId id="1274" r:id="rId181"/>
    <p:sldId id="1586" r:id="rId182"/>
    <p:sldId id="1663" r:id="rId183"/>
    <p:sldId id="1588" r:id="rId184"/>
    <p:sldId id="1724" r:id="rId185"/>
    <p:sldId id="1590" r:id="rId186"/>
    <p:sldId id="1591" r:id="rId187"/>
    <p:sldId id="1592" r:id="rId188"/>
    <p:sldId id="1593" r:id="rId189"/>
    <p:sldId id="1769" r:id="rId190"/>
    <p:sldId id="1723" r:id="rId191"/>
    <p:sldId id="1595" r:id="rId192"/>
    <p:sldId id="1108" r:id="rId193"/>
    <p:sldId id="1596" r:id="rId194"/>
    <p:sldId id="1597" r:id="rId195"/>
    <p:sldId id="1598" r:id="rId196"/>
    <p:sldId id="1599" r:id="rId197"/>
    <p:sldId id="1770" r:id="rId198"/>
    <p:sldId id="1771" r:id="rId199"/>
    <p:sldId id="1772" r:id="rId200"/>
    <p:sldId id="1124" r:id="rId201"/>
    <p:sldId id="1877" r:id="rId202"/>
    <p:sldId id="1609" r:id="rId203"/>
    <p:sldId id="1610" r:id="rId204"/>
    <p:sldId id="1611" r:id="rId205"/>
    <p:sldId id="1612" r:id="rId206"/>
    <p:sldId id="1613" r:id="rId207"/>
    <p:sldId id="1602" r:id="rId208"/>
    <p:sldId id="1614" r:id="rId209"/>
    <p:sldId id="1615" r:id="rId210"/>
    <p:sldId id="1616" r:id="rId211"/>
    <p:sldId id="1617" r:id="rId212"/>
    <p:sldId id="1618" r:id="rId213"/>
    <p:sldId id="1878" r:id="rId214"/>
    <p:sldId id="1879" r:id="rId215"/>
    <p:sldId id="1880" r:id="rId216"/>
    <p:sldId id="1622" r:id="rId217"/>
    <p:sldId id="1623" r:id="rId218"/>
    <p:sldId id="1625" r:id="rId219"/>
    <p:sldId id="1626" r:id="rId220"/>
    <p:sldId id="1279" r:id="rId221"/>
    <p:sldId id="1726" r:id="rId222"/>
    <p:sldId id="1727" r:id="rId223"/>
    <p:sldId id="1728" r:id="rId224"/>
    <p:sldId id="1729" r:id="rId225"/>
    <p:sldId id="1159" r:id="rId226"/>
    <p:sldId id="1639" r:id="rId227"/>
    <p:sldId id="1640" r:id="rId228"/>
    <p:sldId id="1641" r:id="rId229"/>
    <p:sldId id="1642" r:id="rId230"/>
    <p:sldId id="1643" r:id="rId231"/>
    <p:sldId id="1902" r:id="rId232"/>
    <p:sldId id="1645" r:id="rId233"/>
    <p:sldId id="1647" r:id="rId234"/>
    <p:sldId id="1648" r:id="rId235"/>
    <p:sldId id="1649" r:id="rId236"/>
    <p:sldId id="1650" r:id="rId237"/>
    <p:sldId id="1651" r:id="rId238"/>
    <p:sldId id="1819" r:id="rId239"/>
    <p:sldId id="1820" r:id="rId240"/>
    <p:sldId id="1775" r:id="rId241"/>
    <p:sldId id="1652" r:id="rId242"/>
    <p:sldId id="1653" r:id="rId243"/>
    <p:sldId id="1654" r:id="rId244"/>
    <p:sldId id="1655" r:id="rId245"/>
    <p:sldId id="1656" r:id="rId246"/>
    <p:sldId id="1657" r:id="rId247"/>
    <p:sldId id="1658" r:id="rId248"/>
    <p:sldId id="1659" r:id="rId249"/>
    <p:sldId id="1660" r:id="rId250"/>
    <p:sldId id="1750" r:id="rId251"/>
    <p:sldId id="1745" r:id="rId252"/>
    <p:sldId id="1746" r:id="rId253"/>
    <p:sldId id="1747" r:id="rId254"/>
    <p:sldId id="1776" r:id="rId255"/>
    <p:sldId id="1777" r:id="rId256"/>
    <p:sldId id="1778" r:id="rId257"/>
    <p:sldId id="1824" r:id="rId258"/>
    <p:sldId id="1825" r:id="rId259"/>
    <p:sldId id="1783" r:id="rId260"/>
    <p:sldId id="1394" r:id="rId261"/>
    <p:sldId id="1897" r:id="rId262"/>
    <p:sldId id="1898" r:id="rId263"/>
    <p:sldId id="1899" r:id="rId264"/>
    <p:sldId id="1900" r:id="rId265"/>
    <p:sldId id="1901" r:id="rId266"/>
    <p:sldId id="1896" r:id="rId267"/>
    <p:sldId id="1662" r:id="rId268"/>
    <p:sldId id="1661" r:id="rId269"/>
    <p:sldId id="1664" r:id="rId270"/>
    <p:sldId id="1665" r:id="rId271"/>
    <p:sldId id="1666" r:id="rId272"/>
    <p:sldId id="1781" r:id="rId273"/>
    <p:sldId id="1830" r:id="rId274"/>
    <p:sldId id="1845" r:id="rId275"/>
    <p:sldId id="1846" r:id="rId276"/>
    <p:sldId id="1847" r:id="rId277"/>
    <p:sldId id="1848" r:id="rId278"/>
    <p:sldId id="1849" r:id="rId279"/>
    <p:sldId id="1850" r:id="rId280"/>
    <p:sldId id="1851" r:id="rId281"/>
    <p:sldId id="1827" r:id="rId282"/>
    <p:sldId id="1832" r:id="rId283"/>
    <p:sldId id="1833" r:id="rId284"/>
    <p:sldId id="1834" r:id="rId285"/>
    <p:sldId id="1835" r:id="rId286"/>
    <p:sldId id="1836" r:id="rId287"/>
    <p:sldId id="1837" r:id="rId288"/>
    <p:sldId id="1838" r:id="rId289"/>
    <p:sldId id="1839" r:id="rId290"/>
    <p:sldId id="1840" r:id="rId291"/>
    <p:sldId id="1841" r:id="rId292"/>
    <p:sldId id="1842" r:id="rId293"/>
    <p:sldId id="1829" r:id="rId294"/>
    <p:sldId id="1668" r:id="rId295"/>
    <p:sldId id="1669" r:id="rId296"/>
    <p:sldId id="1670" r:id="rId297"/>
    <p:sldId id="1843" r:id="rId298"/>
    <p:sldId id="1780" r:id="rId299"/>
    <p:sldId id="1671" r:id="rId300"/>
    <p:sldId id="1716" r:id="rId301"/>
    <p:sldId id="1673" r:id="rId302"/>
    <p:sldId id="1674" r:id="rId303"/>
    <p:sldId id="1675" r:id="rId304"/>
    <p:sldId id="1782" r:id="rId305"/>
    <p:sldId id="1844" r:id="rId306"/>
    <p:sldId id="1822" r:id="rId307"/>
    <p:sldId id="1872" r:id="rId308"/>
    <p:sldId id="1853" r:id="rId309"/>
    <p:sldId id="1855" r:id="rId310"/>
    <p:sldId id="1873" r:id="rId311"/>
    <p:sldId id="1856" r:id="rId312"/>
    <p:sldId id="1857" r:id="rId313"/>
    <p:sldId id="1858" r:id="rId314"/>
    <p:sldId id="1859" r:id="rId315"/>
    <p:sldId id="1860" r:id="rId316"/>
    <p:sldId id="1861" r:id="rId317"/>
    <p:sldId id="1874" r:id="rId318"/>
    <p:sldId id="1862" r:id="rId319"/>
    <p:sldId id="1863" r:id="rId320"/>
    <p:sldId id="1864" r:id="rId321"/>
    <p:sldId id="1865" r:id="rId322"/>
    <p:sldId id="1866" r:id="rId323"/>
    <p:sldId id="1867" r:id="rId324"/>
    <p:sldId id="1868" r:id="rId325"/>
  </p:sldIdLst>
  <p:sldSz cx="9144000" cy="6858000" type="screen4x3"/>
  <p:notesSz cx="6797675" cy="9926638"/>
  <p:defaultTextStyle>
    <a:defPPr>
      <a:defRPr lang="de-DE"/>
    </a:defPPr>
    <a:lvl1pPr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1pPr>
    <a:lvl2pPr marL="4572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2pPr>
    <a:lvl3pPr marL="9144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3pPr>
    <a:lvl4pPr marL="13716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4pPr>
    <a:lvl5pPr marL="18288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5pPr>
    <a:lvl6pPr marL="2286000" algn="l" defTabSz="914400" rtl="0" eaLnBrk="1" latinLnBrk="0" hangingPunct="1">
      <a:defRPr sz="1600" b="1" kern="1200">
        <a:solidFill>
          <a:schemeClr val="tx1"/>
        </a:solidFill>
        <a:latin typeface="Arial" charset="0"/>
        <a:ea typeface="MS PGothic" pitchFamily="34" charset="-128"/>
        <a:cs typeface="+mn-cs"/>
      </a:defRPr>
    </a:lvl6pPr>
    <a:lvl7pPr marL="2743200" algn="l" defTabSz="914400" rtl="0" eaLnBrk="1" latinLnBrk="0" hangingPunct="1">
      <a:defRPr sz="1600" b="1" kern="1200">
        <a:solidFill>
          <a:schemeClr val="tx1"/>
        </a:solidFill>
        <a:latin typeface="Arial" charset="0"/>
        <a:ea typeface="MS PGothic" pitchFamily="34" charset="-128"/>
        <a:cs typeface="+mn-cs"/>
      </a:defRPr>
    </a:lvl7pPr>
    <a:lvl8pPr marL="3200400" algn="l" defTabSz="914400" rtl="0" eaLnBrk="1" latinLnBrk="0" hangingPunct="1">
      <a:defRPr sz="1600" b="1" kern="1200">
        <a:solidFill>
          <a:schemeClr val="tx1"/>
        </a:solidFill>
        <a:latin typeface="Arial" charset="0"/>
        <a:ea typeface="MS PGothic" pitchFamily="34" charset="-128"/>
        <a:cs typeface="+mn-cs"/>
      </a:defRPr>
    </a:lvl8pPr>
    <a:lvl9pPr marL="3657600" algn="l" defTabSz="914400" rtl="0" eaLnBrk="1" latinLnBrk="0" hangingPunct="1">
      <a:defRPr sz="1600" b="1"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618">
          <p15:clr>
            <a:srgbClr val="A4A3A4"/>
          </p15:clr>
        </p15:guide>
        <p15:guide id="2" orient="horz" pos="4064">
          <p15:clr>
            <a:srgbClr val="A4A3A4"/>
          </p15:clr>
        </p15:guide>
        <p15:guide id="3" orient="horz" pos="1326">
          <p15:clr>
            <a:srgbClr val="A4A3A4"/>
          </p15:clr>
        </p15:guide>
        <p15:guide id="4" pos="235">
          <p15:clr>
            <a:srgbClr val="A4A3A4"/>
          </p15:clr>
        </p15:guide>
        <p15:guide id="5" pos="5538">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000"/>
    <a:srgbClr val="00AEEF"/>
    <a:srgbClr val="0AB150"/>
    <a:srgbClr val="FFE7F6"/>
    <a:srgbClr val="E6E6E6"/>
    <a:srgbClr val="ECECEC"/>
    <a:srgbClr val="DDDDDD"/>
    <a:srgbClr val="C7E1F7"/>
    <a:srgbClr val="FE0000"/>
    <a:srgbClr val="E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69" autoAdjust="0"/>
    <p:restoredTop sz="89405" autoAdjust="0"/>
  </p:normalViewPr>
  <p:slideViewPr>
    <p:cSldViewPr snapToGrid="0">
      <p:cViewPr varScale="1">
        <p:scale>
          <a:sx n="98" d="100"/>
          <a:sy n="98" d="100"/>
        </p:scale>
        <p:origin x="51" y="249"/>
      </p:cViewPr>
      <p:guideLst>
        <p:guide orient="horz" pos="618"/>
        <p:guide orient="horz" pos="4064"/>
        <p:guide orient="horz" pos="1326"/>
        <p:guide pos="235"/>
        <p:guide pos="55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5844"/>
    </p:cViewPr>
  </p:sorterViewPr>
  <p:notesViewPr>
    <p:cSldViewPr snapToGrid="0">
      <p:cViewPr>
        <p:scale>
          <a:sx n="100" d="100"/>
          <a:sy n="100" d="100"/>
        </p:scale>
        <p:origin x="-1566" y="1032"/>
      </p:cViewPr>
      <p:guideLst>
        <p:guide orient="horz" pos="3126"/>
        <p:guide pos="2142"/>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notesMaster" Target="notesMasters/notesMaster1.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handoutMaster" Target="handoutMasters/handoutMaster1.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presProps" Target="pres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theme" Target="theme/theme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35843" name="Rectangle 3"/>
          <p:cNvSpPr>
            <a:spLocks noGrp="1" noChangeArrowheads="1"/>
          </p:cNvSpPr>
          <p:nvPr>
            <p:ph type="dt" sz="quarter"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Tree>
    <p:extLst>
      <p:ext uri="{BB962C8B-B14F-4D97-AF65-F5344CB8AC3E}">
        <p14:creationId xmlns:p14="http://schemas.microsoft.com/office/powerpoint/2010/main" val="3354706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3" name="Rectangle 3"/>
          <p:cNvSpPr>
            <a:spLocks noGrp="1" noChangeArrowheads="1"/>
          </p:cNvSpPr>
          <p:nvPr>
            <p:ph type="dt"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
        <p:nvSpPr>
          <p:cNvPr id="278532" name="Rectangle 4"/>
          <p:cNvSpPr>
            <a:spLocks noGrp="1" noRot="1" noChangeAspect="1" noChangeArrowheads="1" noTextEdit="1"/>
          </p:cNvSpPr>
          <p:nvPr>
            <p:ph type="sldImg" idx="2"/>
          </p:nvPr>
        </p:nvSpPr>
        <p:spPr bwMode="auto">
          <a:xfrm>
            <a:off x="919163" y="746125"/>
            <a:ext cx="4959350" cy="37211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5958" y="4714652"/>
            <a:ext cx="4985772" cy="446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7" name="Rectangle 7"/>
          <p:cNvSpPr>
            <a:spLocks noGrp="1" noChangeArrowheads="1"/>
          </p:cNvSpPr>
          <p:nvPr>
            <p:ph type="sldNum" sz="quarter" idx="5"/>
          </p:nvPr>
        </p:nvSpPr>
        <p:spPr bwMode="auto">
          <a:xfrm>
            <a:off x="3851818"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r" defTabSz="906750">
              <a:spcBef>
                <a:spcPct val="0"/>
              </a:spcBef>
              <a:defRPr sz="1100" b="0">
                <a:latin typeface="Arial" charset="0"/>
              </a:defRPr>
            </a:lvl1pPr>
          </a:lstStyle>
          <a:p>
            <a:pPr>
              <a:defRPr/>
            </a:pPr>
            <a:fld id="{AAC9C5FE-C4C1-4D03-B62C-45B4D7BCED6F}" type="slidenum">
              <a:rPr lang="de-DE"/>
              <a:pPr>
                <a:defRPr/>
              </a:pPr>
              <a:t>‹Nr.›</a:t>
            </a:fld>
            <a:endParaRPr lang="de-DE"/>
          </a:p>
        </p:txBody>
      </p:sp>
    </p:spTree>
    <p:extLst>
      <p:ext uri="{BB962C8B-B14F-4D97-AF65-F5344CB8AC3E}">
        <p14:creationId xmlns:p14="http://schemas.microsoft.com/office/powerpoint/2010/main" val="2436569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4</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13</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14</a:t>
            </a:fld>
            <a:endParaRPr lang="de-DE"/>
          </a:p>
        </p:txBody>
      </p:sp>
    </p:spTree>
    <p:extLst>
      <p:ext uri="{BB962C8B-B14F-4D97-AF65-F5344CB8AC3E}">
        <p14:creationId xmlns:p14="http://schemas.microsoft.com/office/powerpoint/2010/main" val="163396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a:t>
            </a:fld>
            <a:endParaRPr lang="de-DE"/>
          </a:p>
        </p:txBody>
      </p:sp>
    </p:spTree>
    <p:extLst>
      <p:ext uri="{BB962C8B-B14F-4D97-AF65-F5344CB8AC3E}">
        <p14:creationId xmlns:p14="http://schemas.microsoft.com/office/powerpoint/2010/main" val="252047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de-DE" sz="1100" dirty="0"/>
              <a:t>Die folgenden Ausführungen beziehen sich auf ein international operierendes US-amerikanisches Unternehmen der Konsumgüterindustrie. Das Ziel der Planung besteht darin, den Verantwortlichen im Unternehmen einen Rahmen zu geben, innerhalb dessen sie ihre Prozesse und Funktionen steuern können. Die Planung ist das Bindeglied zwischen den Zielen des Unternehmens und der Steuerung der einzelnen Prozesse im Tagesgeschäft. Im Folgenden werden die wesentlichen Schritte beschrieben.</a:t>
            </a:r>
          </a:p>
          <a:p>
            <a:r>
              <a:rPr lang="de-DE" sz="1100" dirty="0"/>
              <a:t>Im Plan eines Geschäftsbereichs werden die finanziellen Erwartungen und die Erwartungen bezüglich Marktanteilen (Top-Down) mit den Umsatzerwartungen des Vertriebs (</a:t>
            </a:r>
            <a:r>
              <a:rPr lang="de-DE" sz="1100" dirty="0" err="1"/>
              <a:t>Bottom-Up</a:t>
            </a:r>
            <a:r>
              <a:rPr lang="de-DE" sz="1100" dirty="0"/>
              <a:t>) kombiniert. Die finanziellen Erwartungen an einen Geschäftsbereich leiten sich aus den Erwartungen des Kapitalmarkts an das gesamte Unternehmen ab. Sie werden als NOPAT (Net Operating Profit After </a:t>
            </a:r>
            <a:r>
              <a:rPr lang="de-DE" sz="1100" dirty="0" err="1"/>
              <a:t>Tax</a:t>
            </a:r>
            <a:r>
              <a:rPr lang="de-DE" sz="1100" dirty="0"/>
              <a:t>) formuliert und durch die Geschäftsleitung den einzelnen Geschäftsbereichen zugeordnet. Aus diesen Größen erstellen Finanz- und Rechnungswesen und Marketing Vorgaben für einzelne Produktkategorien und Produktgruppen. In diesem Verhandlungsprozess vertritt das Finanz- und Rechnungswesen die Margensicht, das </a:t>
            </a:r>
            <a:r>
              <a:rPr lang="de-DE" sz="1100" dirty="0" err="1"/>
              <a:t>Category</a:t>
            </a:r>
            <a:r>
              <a:rPr lang="de-DE" sz="1100" dirty="0"/>
              <a:t>-Management die Marktanteils- und Volumensicht. Direkte Produktionskosten und Kosten der Funktionsbereiche werden dabei weitgehend als gegeben angenommen. Aus diesem Verhandlungsprozess resultieren sogenannte Commercials Goals (Deckungsbeiträge und Mengen) für Marken, große Kunden und Monate.</a:t>
            </a:r>
          </a:p>
          <a:p>
            <a:r>
              <a:rPr lang="de-DE" sz="1100" dirty="0"/>
              <a:t>Im Account-Management werden diese Commercial Goals mit den Absatzerwartungen abgeglichen. Dabei wird zunächst das sogenannte Base Business einschließlich der daraus resultierenden Deckungsbeiträge geplant. Dies basiert auf den Erfahrungswerten der Vergangenheit. Die Lücke zwischen diesen Werten und den Commercial Goals wird durch sogenannte </a:t>
            </a:r>
            <a:r>
              <a:rPr lang="de-DE" sz="1100" dirty="0" err="1"/>
              <a:t>Promotions</a:t>
            </a:r>
            <a:r>
              <a:rPr lang="de-DE" sz="1100" dirty="0"/>
              <a:t> (Aktionen) geschlossen. </a:t>
            </a:r>
            <a:r>
              <a:rPr lang="de-DE" sz="1100" dirty="0" err="1"/>
              <a:t>Promotions</a:t>
            </a:r>
            <a:r>
              <a:rPr lang="de-DE" sz="1100" dirty="0"/>
              <a:t> führen zu Mengensteigerungen, aber gleichzeitig zu Einbußen bei den Deckungsbeiträgen. Die Aufgabe des Account-Managements besteht also darin, durch Simulationen in der Preis-Absatz-Funktion einen Plan zu erstellen, der den Margen- und den Mengenerwartungen der Commercial Goals entspricht.</a:t>
            </a:r>
          </a:p>
          <a:p>
            <a:r>
              <a:rPr lang="de-DE" sz="1100" dirty="0"/>
              <a:t>Diese Plandaten werden nun grob mit den Ressourcen der Produktion abgeglichen. Zeitliche und mengenmäßige Kapazitätsanpassungen sowie Veränderungen des Lagerbestands zwischen den Planperioden sind die Simulationsparameter der Produktion.</a:t>
            </a:r>
          </a:p>
          <a:p>
            <a:r>
              <a:rPr lang="de-DE" sz="1100" dirty="0"/>
              <a:t>In einem Parallelprozess werden im Rechnungswesen gemeinsam mit den Fachbereichen die direkten Produktionskosten und die Funktionskosten geplant. Dieser Planungsprozess wird einmal jährlich durchgeführt sowie monatlich überwacht. Die Absatzpläne können monatlich geändert werden, die Commercial Goals lediglich quartalsweise. In gravierenden Ausnahmefällen werden die Pläne in einem jeweils individuellen Szenario geändert.</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44</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45</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47</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48</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51</a:t>
            </a:fld>
            <a:endParaRPr lang="de-DE"/>
          </a:p>
        </p:txBody>
      </p:sp>
    </p:spTree>
    <p:extLst>
      <p:ext uri="{BB962C8B-B14F-4D97-AF65-F5344CB8AC3E}">
        <p14:creationId xmlns:p14="http://schemas.microsoft.com/office/powerpoint/2010/main" val="169760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5</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63</a:t>
            </a:fld>
            <a:endParaRPr lang="de-DE"/>
          </a:p>
        </p:txBody>
      </p:sp>
    </p:spTree>
    <p:extLst>
      <p:ext uri="{BB962C8B-B14F-4D97-AF65-F5344CB8AC3E}">
        <p14:creationId xmlns:p14="http://schemas.microsoft.com/office/powerpoint/2010/main" val="290539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64</a:t>
            </a:fld>
            <a:endParaRPr lang="de-DE"/>
          </a:p>
        </p:txBody>
      </p:sp>
    </p:spTree>
    <p:extLst>
      <p:ext uri="{BB962C8B-B14F-4D97-AF65-F5344CB8AC3E}">
        <p14:creationId xmlns:p14="http://schemas.microsoft.com/office/powerpoint/2010/main" val="140762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AEE9A4DC-5CA8-4A90-BF96-F3E10C91E903}" type="slidenum">
              <a:rPr lang="en-US" altLang="de-DE" sz="1000">
                <a:latin typeface="Times New Roman" pitchFamily="18" charset="0"/>
              </a:rPr>
              <a:pPr/>
              <a:t>65</a:t>
            </a:fld>
            <a:endParaRPr lang="en-US" altLang="de-DE" sz="1000">
              <a:latin typeface="Times New Roman" pitchFamily="18" charset="0"/>
            </a:endParaRPr>
          </a:p>
        </p:txBody>
      </p:sp>
      <p:sp>
        <p:nvSpPr>
          <p:cNvPr id="395267" name="Rectangle 2"/>
          <p:cNvSpPr>
            <a:spLocks noGrp="1" noRot="1" noChangeAspect="1" noChangeArrowheads="1" noTextEdit="1"/>
          </p:cNvSpPr>
          <p:nvPr>
            <p:ph type="sldImg"/>
          </p:nvPr>
        </p:nvSpPr>
        <p:spPr>
          <a:xfrm>
            <a:off x="919163" y="746125"/>
            <a:ext cx="4959350" cy="3721100"/>
          </a:xfrm>
        </p:spPr>
      </p:sp>
      <p:sp>
        <p:nvSpPr>
          <p:cNvPr id="395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40F221EE-718F-43D0-A30F-F2F99E37F4A3}" type="slidenum">
              <a:rPr lang="en-US" altLang="de-DE" sz="1000">
                <a:latin typeface="Times New Roman" pitchFamily="18" charset="0"/>
              </a:rPr>
              <a:pPr/>
              <a:t>66</a:t>
            </a:fld>
            <a:endParaRPr lang="en-US" altLang="de-DE" sz="1000">
              <a:latin typeface="Times New Roman" pitchFamily="18" charset="0"/>
            </a:endParaRPr>
          </a:p>
        </p:txBody>
      </p:sp>
      <p:sp>
        <p:nvSpPr>
          <p:cNvPr id="396291" name="Rectangle 2"/>
          <p:cNvSpPr>
            <a:spLocks noGrp="1" noRot="1" noChangeAspect="1" noChangeArrowheads="1" noTextEdit="1"/>
          </p:cNvSpPr>
          <p:nvPr>
            <p:ph type="sldImg"/>
          </p:nvPr>
        </p:nvSpPr>
        <p:spPr>
          <a:xfrm>
            <a:off x="919163" y="746125"/>
            <a:ext cx="4959350" cy="3721100"/>
          </a:xfrm>
        </p:spPr>
      </p:sp>
      <p:sp>
        <p:nvSpPr>
          <p:cNvPr id="396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0EC7E6BE-7651-43F3-9BCA-E76F23AB218E}" type="slidenum">
              <a:rPr lang="en-US" altLang="de-DE" sz="1000">
                <a:latin typeface="Times New Roman" pitchFamily="18" charset="0"/>
              </a:rPr>
              <a:pPr/>
              <a:t>67</a:t>
            </a:fld>
            <a:endParaRPr lang="en-US" altLang="de-DE" sz="1000">
              <a:latin typeface="Times New Roman" pitchFamily="18" charset="0"/>
            </a:endParaRPr>
          </a:p>
        </p:txBody>
      </p:sp>
      <p:sp>
        <p:nvSpPr>
          <p:cNvPr id="394243" name="Rectangle 2"/>
          <p:cNvSpPr>
            <a:spLocks noGrp="1" noRot="1" noChangeAspect="1" noChangeArrowheads="1" noTextEdit="1"/>
          </p:cNvSpPr>
          <p:nvPr>
            <p:ph type="sldImg"/>
          </p:nvPr>
        </p:nvSpPr>
        <p:spPr>
          <a:xfrm>
            <a:off x="919163" y="746125"/>
            <a:ext cx="4959350" cy="3721100"/>
          </a:xfrm>
        </p:spPr>
      </p:sp>
      <p:sp>
        <p:nvSpPr>
          <p:cNvPr id="394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2D40378E-D9EA-4576-82C1-A64D2546D8B3}" type="slidenum">
              <a:rPr lang="en-US" altLang="de-DE" sz="1000">
                <a:latin typeface="Times New Roman" pitchFamily="18" charset="0"/>
              </a:rPr>
              <a:pPr/>
              <a:t>68</a:t>
            </a:fld>
            <a:endParaRPr lang="en-US" altLang="de-DE" sz="1000">
              <a:latin typeface="Times New Roman" pitchFamily="18" charset="0"/>
            </a:endParaRPr>
          </a:p>
        </p:txBody>
      </p:sp>
      <p:sp>
        <p:nvSpPr>
          <p:cNvPr id="397315" name="Rectangle 2"/>
          <p:cNvSpPr>
            <a:spLocks noGrp="1" noRot="1" noChangeAspect="1" noChangeArrowheads="1" noTextEdit="1"/>
          </p:cNvSpPr>
          <p:nvPr>
            <p:ph type="sldImg"/>
          </p:nvPr>
        </p:nvSpPr>
        <p:spPr>
          <a:xfrm>
            <a:off x="919163" y="746125"/>
            <a:ext cx="4959350" cy="3721100"/>
          </a:xfrm>
        </p:spPr>
      </p:sp>
      <p:sp>
        <p:nvSpPr>
          <p:cNvPr id="397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92</a:t>
            </a:fld>
            <a:endParaRPr lang="de-DE"/>
          </a:p>
        </p:txBody>
      </p:sp>
    </p:spTree>
    <p:extLst>
      <p:ext uri="{BB962C8B-B14F-4D97-AF65-F5344CB8AC3E}">
        <p14:creationId xmlns:p14="http://schemas.microsoft.com/office/powerpoint/2010/main" val="156413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94</a:t>
            </a:fld>
            <a:endParaRPr lang="de-DE"/>
          </a:p>
        </p:txBody>
      </p:sp>
    </p:spTree>
    <p:extLst>
      <p:ext uri="{BB962C8B-B14F-4D97-AF65-F5344CB8AC3E}">
        <p14:creationId xmlns:p14="http://schemas.microsoft.com/office/powerpoint/2010/main" val="2428042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Which</a:t>
            </a:r>
            <a:r>
              <a:rPr lang="de-DE" baseline="0" dirty="0"/>
              <a:t> </a:t>
            </a:r>
            <a:r>
              <a:rPr lang="de-DE" baseline="0" dirty="0" err="1"/>
              <a:t>one</a:t>
            </a:r>
            <a:r>
              <a:rPr lang="de-DE" baseline="0" dirty="0"/>
              <a:t> </a:t>
            </a:r>
            <a:r>
              <a:rPr lang="de-DE" baseline="0" dirty="0" err="1"/>
              <a:t>is</a:t>
            </a:r>
            <a:r>
              <a:rPr lang="de-DE" baseline="0" dirty="0"/>
              <a:t> Explanation, </a:t>
            </a:r>
            <a:r>
              <a:rPr lang="de-DE" baseline="0" dirty="0" err="1"/>
              <a:t>which</a:t>
            </a:r>
            <a:r>
              <a:rPr lang="de-DE" baseline="0" dirty="0"/>
              <a:t> </a:t>
            </a:r>
            <a:r>
              <a:rPr lang="de-DE" baseline="0" dirty="0" err="1"/>
              <a:t>Prediction</a:t>
            </a:r>
            <a:r>
              <a:rPr lang="de-DE" baseline="0" dirty="0"/>
              <a:t>?</a:t>
            </a:r>
          </a:p>
          <a:p>
            <a:endParaRPr lang="de-DE" baseline="0" dirty="0"/>
          </a:p>
          <a:p>
            <a:r>
              <a:rPr lang="de-DE" dirty="0" err="1"/>
              <a:t>counterfactual</a:t>
            </a:r>
            <a:r>
              <a:rPr lang="de-DE" dirty="0"/>
              <a:t> : den Tatsachen widersprechend</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104</a:t>
            </a:fld>
            <a:endParaRPr lang="de-DE"/>
          </a:p>
        </p:txBody>
      </p:sp>
    </p:spTree>
    <p:extLst>
      <p:ext uri="{BB962C8B-B14F-4D97-AF65-F5344CB8AC3E}">
        <p14:creationId xmlns:p14="http://schemas.microsoft.com/office/powerpoint/2010/main" val="294639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Religion</a:t>
            </a:r>
            <a:r>
              <a:rPr lang="de-DE" baseline="0" dirty="0"/>
              <a:t> </a:t>
            </a:r>
            <a:r>
              <a:rPr lang="de-DE" baseline="0" dirty="0" err="1"/>
              <a:t>argues</a:t>
            </a:r>
            <a:r>
              <a:rPr lang="de-DE" baseline="0" dirty="0"/>
              <a:t> in </a:t>
            </a:r>
            <a:r>
              <a:rPr lang="de-DE" baseline="0" dirty="0" err="1"/>
              <a:t>this</a:t>
            </a:r>
            <a:r>
              <a:rPr lang="de-DE" baseline="0" dirty="0"/>
              <a:t> </a:t>
            </a:r>
            <a:r>
              <a:rPr lang="de-DE" baseline="0" dirty="0" err="1"/>
              <a:t>way</a:t>
            </a:r>
            <a:r>
              <a:rPr lang="de-DE" baseline="0" dirty="0"/>
              <a:t> </a:t>
            </a:r>
            <a:r>
              <a:rPr lang="de-DE" baseline="0" dirty="0" err="1"/>
              <a:t>too</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109</a:t>
            </a:fld>
            <a:endParaRPr lang="de-DE"/>
          </a:p>
        </p:txBody>
      </p:sp>
    </p:spTree>
    <p:extLst>
      <p:ext uri="{BB962C8B-B14F-4D97-AF65-F5344CB8AC3E}">
        <p14:creationId xmlns:p14="http://schemas.microsoft.com/office/powerpoint/2010/main" val="316663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6</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113</a:t>
            </a:fld>
            <a:endParaRPr lang="de-DE"/>
          </a:p>
        </p:txBody>
      </p:sp>
    </p:spTree>
    <p:extLst>
      <p:ext uri="{BB962C8B-B14F-4D97-AF65-F5344CB8AC3E}">
        <p14:creationId xmlns:p14="http://schemas.microsoft.com/office/powerpoint/2010/main" val="1861155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6125"/>
            <a:ext cx="4960938"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116</a:t>
            </a:fld>
            <a:endParaRPr lang="de-DE"/>
          </a:p>
        </p:txBody>
      </p:sp>
    </p:spTree>
    <p:extLst>
      <p:ext uri="{BB962C8B-B14F-4D97-AF65-F5344CB8AC3E}">
        <p14:creationId xmlns:p14="http://schemas.microsoft.com/office/powerpoint/2010/main" val="1439774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117</a:t>
            </a:fld>
            <a:endParaRPr lang="de-DE"/>
          </a:p>
        </p:txBody>
      </p:sp>
    </p:spTree>
    <p:extLst>
      <p:ext uri="{BB962C8B-B14F-4D97-AF65-F5344CB8AC3E}">
        <p14:creationId xmlns:p14="http://schemas.microsoft.com/office/powerpoint/2010/main" val="199795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Fibonacci</a:t>
            </a:r>
            <a:r>
              <a:rPr lang="de-DE" dirty="0"/>
              <a:t> </a:t>
            </a:r>
            <a:r>
              <a:rPr lang="de-DE" dirty="0" err="1"/>
              <a:t>Sequence</a:t>
            </a:r>
            <a:r>
              <a:rPr lang="de-DE" dirty="0"/>
              <a:t>: 0, 1, 1, 2, 3, 5, 8, 13, 21, 34, 55</a:t>
            </a:r>
          </a:p>
          <a:p>
            <a:r>
              <a:rPr lang="de-DE" dirty="0"/>
              <a:t>Measurement Error: 0, 1, 1, 2, 3, </a:t>
            </a:r>
            <a:r>
              <a:rPr lang="de-DE" b="1" i="1" dirty="0"/>
              <a:t>6</a:t>
            </a:r>
            <a:r>
              <a:rPr lang="de-DE" dirty="0"/>
              <a:t>, 8, 13, </a:t>
            </a:r>
            <a:r>
              <a:rPr lang="de-DE" b="1" i="1" dirty="0">
                <a:solidFill>
                  <a:srgbClr val="FF0000"/>
                </a:solidFill>
              </a:rPr>
              <a:t>20</a:t>
            </a:r>
            <a:r>
              <a:rPr lang="de-DE" dirty="0"/>
              <a:t>, 34, 55</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119</a:t>
            </a:fld>
            <a:endParaRPr lang="de-DE"/>
          </a:p>
        </p:txBody>
      </p:sp>
    </p:spTree>
    <p:extLst>
      <p:ext uri="{BB962C8B-B14F-4D97-AF65-F5344CB8AC3E}">
        <p14:creationId xmlns:p14="http://schemas.microsoft.com/office/powerpoint/2010/main" val="3717888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r>
              <a:rPr lang="de-DE" dirty="0" err="1"/>
              <a:t>Chess</a:t>
            </a:r>
            <a:r>
              <a:rPr lang="de-DE" dirty="0"/>
              <a:t> 2^64 legal </a:t>
            </a:r>
            <a:r>
              <a:rPr lang="de-DE" dirty="0" err="1"/>
              <a:t>positions</a:t>
            </a:r>
            <a:r>
              <a:rPr lang="de-DE" dirty="0"/>
              <a:t>, Go 2^120!!!</a:t>
            </a:r>
          </a:p>
        </p:txBody>
      </p:sp>
      <p:sp>
        <p:nvSpPr>
          <p:cNvPr id="4" name="Foliennummernplatzhalter 3"/>
          <p:cNvSpPr>
            <a:spLocks noGrp="1"/>
          </p:cNvSpPr>
          <p:nvPr>
            <p:ph type="sldNum" sz="quarter" idx="10"/>
          </p:nvPr>
        </p:nvSpPr>
        <p:spPr/>
        <p:txBody>
          <a:bodyPr/>
          <a:lstStyle/>
          <a:p>
            <a:fld id="{F60C9177-4E3B-4A4D-8016-7E6DFA374F72}" type="slidenum">
              <a:rPr lang="de-DE" smtClean="0"/>
              <a:pPr/>
              <a:t>170</a:t>
            </a:fld>
            <a:endParaRPr lang="de-DE"/>
          </a:p>
        </p:txBody>
      </p:sp>
    </p:spTree>
    <p:extLst>
      <p:ext uri="{BB962C8B-B14F-4D97-AF65-F5344CB8AC3E}">
        <p14:creationId xmlns:p14="http://schemas.microsoft.com/office/powerpoint/2010/main" val="1214406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171</a:t>
            </a:fld>
            <a:endParaRPr lang="de-DE"/>
          </a:p>
        </p:txBody>
      </p:sp>
    </p:spTree>
    <p:extLst>
      <p:ext uri="{BB962C8B-B14F-4D97-AF65-F5344CB8AC3E}">
        <p14:creationId xmlns:p14="http://schemas.microsoft.com/office/powerpoint/2010/main" val="139360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172</a:t>
            </a:fld>
            <a:endParaRPr lang="de-DE"/>
          </a:p>
        </p:txBody>
      </p:sp>
    </p:spTree>
    <p:extLst>
      <p:ext uri="{BB962C8B-B14F-4D97-AF65-F5344CB8AC3E}">
        <p14:creationId xmlns:p14="http://schemas.microsoft.com/office/powerpoint/2010/main" val="934808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173</a:t>
            </a:fld>
            <a:endParaRPr lang="de-DE"/>
          </a:p>
        </p:txBody>
      </p:sp>
    </p:spTree>
    <p:extLst>
      <p:ext uri="{BB962C8B-B14F-4D97-AF65-F5344CB8AC3E}">
        <p14:creationId xmlns:p14="http://schemas.microsoft.com/office/powerpoint/2010/main" val="1803728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174</a:t>
            </a:fld>
            <a:endParaRPr lang="de-DE"/>
          </a:p>
        </p:txBody>
      </p:sp>
    </p:spTree>
    <p:extLst>
      <p:ext uri="{BB962C8B-B14F-4D97-AF65-F5344CB8AC3E}">
        <p14:creationId xmlns:p14="http://schemas.microsoft.com/office/powerpoint/2010/main" val="2606933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175</a:t>
            </a:fld>
            <a:endParaRPr lang="de-DE"/>
          </a:p>
        </p:txBody>
      </p:sp>
    </p:spTree>
    <p:extLst>
      <p:ext uri="{BB962C8B-B14F-4D97-AF65-F5344CB8AC3E}">
        <p14:creationId xmlns:p14="http://schemas.microsoft.com/office/powerpoint/2010/main" val="321273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7</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176</a:t>
            </a:fld>
            <a:endParaRPr lang="de-DE"/>
          </a:p>
        </p:txBody>
      </p:sp>
    </p:spTree>
    <p:extLst>
      <p:ext uri="{BB962C8B-B14F-4D97-AF65-F5344CB8AC3E}">
        <p14:creationId xmlns:p14="http://schemas.microsoft.com/office/powerpoint/2010/main" val="10386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177</a:t>
            </a:fld>
            <a:endParaRPr lang="de-DE"/>
          </a:p>
        </p:txBody>
      </p:sp>
    </p:spTree>
    <p:extLst>
      <p:ext uri="{BB962C8B-B14F-4D97-AF65-F5344CB8AC3E}">
        <p14:creationId xmlns:p14="http://schemas.microsoft.com/office/powerpoint/2010/main" val="1103605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199</a:t>
            </a:fld>
            <a:endParaRPr lang="de-DE"/>
          </a:p>
        </p:txBody>
      </p:sp>
    </p:spTree>
    <p:extLst>
      <p:ext uri="{BB962C8B-B14F-4D97-AF65-F5344CB8AC3E}">
        <p14:creationId xmlns:p14="http://schemas.microsoft.com/office/powerpoint/2010/main" val="3630695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a:t>To choose the relevant features, you can apply several methods and after this you may train a selection model using for example logistic regression. The whole process would be very time-consuming and even costly. As an alternative, you can apply a decision tree algorithm which is a stepwise or recursive classification mechanism. </a:t>
            </a:r>
          </a:p>
          <a:p>
            <a:endParaRPr lang="en-US" baseline="0" noProof="0" dirty="0"/>
          </a:p>
          <a:p>
            <a:r>
              <a:rPr lang="en-US" baseline="0" noProof="0" dirty="0"/>
              <a:t>Proportions in the leafs can be interpreted as probabilities.</a:t>
            </a:r>
          </a:p>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200</a:t>
            </a:fld>
            <a:endParaRPr lang="de-DE"/>
          </a:p>
        </p:txBody>
      </p:sp>
    </p:spTree>
    <p:extLst>
      <p:ext uri="{BB962C8B-B14F-4D97-AF65-F5344CB8AC3E}">
        <p14:creationId xmlns:p14="http://schemas.microsoft.com/office/powerpoint/2010/main" val="4066935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205</a:t>
            </a:fld>
            <a:endParaRPr lang="de-DE"/>
          </a:p>
        </p:txBody>
      </p:sp>
    </p:spTree>
    <p:extLst>
      <p:ext uri="{BB962C8B-B14F-4D97-AF65-F5344CB8AC3E}">
        <p14:creationId xmlns:p14="http://schemas.microsoft.com/office/powerpoint/2010/main" val="3502917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215</a:t>
            </a:fld>
            <a:endParaRPr lang="de-DE"/>
          </a:p>
        </p:txBody>
      </p:sp>
    </p:spTree>
    <p:extLst>
      <p:ext uri="{BB962C8B-B14F-4D97-AF65-F5344CB8AC3E}">
        <p14:creationId xmlns:p14="http://schemas.microsoft.com/office/powerpoint/2010/main" val="364880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Giant </a:t>
            </a:r>
            <a:r>
              <a:rPr lang="de-DE" dirty="0" err="1"/>
              <a:t>sparse</a:t>
            </a:r>
            <a:r>
              <a:rPr lang="de-DE" dirty="0"/>
              <a:t> </a:t>
            </a:r>
            <a:r>
              <a:rPr lang="de-DE" dirty="0" err="1"/>
              <a:t>matrix</a:t>
            </a:r>
            <a:r>
              <a:rPr lang="de-DE" dirty="0"/>
              <a:t>!</a:t>
            </a:r>
            <a:r>
              <a:rPr lang="de-DE" baseline="0" dirty="0"/>
              <a:t> </a:t>
            </a:r>
            <a:r>
              <a:rPr lang="en-US" dirty="0"/>
              <a:t>A </a:t>
            </a:r>
            <a:r>
              <a:rPr lang="en-US" i="1" dirty="0"/>
              <a:t>sparse matrix</a:t>
            </a:r>
            <a:r>
              <a:rPr lang="en-US" dirty="0"/>
              <a:t> is a matrix in which most of the elements are zero.</a:t>
            </a:r>
          </a:p>
          <a:p>
            <a:r>
              <a:rPr lang="en-US" dirty="0"/>
              <a:t>One matrix</a:t>
            </a:r>
            <a:r>
              <a:rPr lang="en-US" baseline="0" dirty="0"/>
              <a:t> for every ad!</a:t>
            </a:r>
          </a:p>
          <a:p>
            <a:r>
              <a:rPr lang="en-US" baseline="0" dirty="0"/>
              <a:t>Can be solved by Naïve Bayes! Looking for an alternative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219</a:t>
            </a:fld>
            <a:endParaRPr lang="de-DE"/>
          </a:p>
        </p:txBody>
      </p:sp>
    </p:spTree>
    <p:extLst>
      <p:ext uri="{BB962C8B-B14F-4D97-AF65-F5344CB8AC3E}">
        <p14:creationId xmlns:p14="http://schemas.microsoft.com/office/powerpoint/2010/main" val="2519418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odd</a:t>
            </a:r>
            <a:r>
              <a:rPr lang="de-DE" dirty="0"/>
              <a:t> =</a:t>
            </a:r>
            <a:r>
              <a:rPr lang="de-DE" baseline="0" dirty="0"/>
              <a:t> Chance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222</a:t>
            </a:fld>
            <a:endParaRPr lang="de-DE"/>
          </a:p>
        </p:txBody>
      </p:sp>
    </p:spTree>
    <p:extLst>
      <p:ext uri="{BB962C8B-B14F-4D97-AF65-F5344CB8AC3E}">
        <p14:creationId xmlns:p14="http://schemas.microsoft.com/office/powerpoint/2010/main" val="3753838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236</a:t>
            </a:fld>
            <a:endParaRPr lang="de-DE"/>
          </a:p>
        </p:txBody>
      </p:sp>
    </p:spTree>
    <p:extLst>
      <p:ext uri="{BB962C8B-B14F-4D97-AF65-F5344CB8AC3E}">
        <p14:creationId xmlns:p14="http://schemas.microsoft.com/office/powerpoint/2010/main" val="236664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8</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237</a:t>
            </a:fld>
            <a:endParaRPr lang="de-DE"/>
          </a:p>
        </p:txBody>
      </p:sp>
    </p:spTree>
    <p:extLst>
      <p:ext uri="{BB962C8B-B14F-4D97-AF65-F5344CB8AC3E}">
        <p14:creationId xmlns:p14="http://schemas.microsoft.com/office/powerpoint/2010/main" val="497685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238</a:t>
            </a:fld>
            <a:endParaRPr lang="de-DE"/>
          </a:p>
        </p:txBody>
      </p:sp>
    </p:spTree>
    <p:extLst>
      <p:ext uri="{BB962C8B-B14F-4D97-AF65-F5344CB8AC3E}">
        <p14:creationId xmlns:p14="http://schemas.microsoft.com/office/powerpoint/2010/main" val="1533116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239</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240</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241</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242</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243</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244</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246</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9</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247</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of</a:t>
            </a:r>
            <a:r>
              <a:rPr lang="de-DE" dirty="0"/>
              <a:t> 3 Parameters, </a:t>
            </a:r>
            <a:r>
              <a:rPr lang="de-DE" dirty="0" err="1"/>
              <a:t>free</a:t>
            </a:r>
            <a:r>
              <a:rPr lang="de-DE" dirty="0"/>
              <a:t> </a:t>
            </a:r>
            <a:r>
              <a:rPr lang="de-DE" dirty="0" err="1"/>
              <a:t>of</a:t>
            </a:r>
            <a:r>
              <a:rPr lang="de-DE" dirty="0"/>
              <a:t> </a:t>
            </a:r>
            <a:r>
              <a:rPr lang="de-DE" dirty="0" err="1"/>
              <a:t>range</a:t>
            </a:r>
            <a:r>
              <a:rPr lang="de-DE" dirty="0"/>
              <a:t>, </a:t>
            </a:r>
            <a:r>
              <a:rPr lang="de-DE" dirty="0" err="1"/>
              <a:t>with</a:t>
            </a:r>
            <a:r>
              <a:rPr lang="de-DE" dirty="0"/>
              <a:t> a </a:t>
            </a:r>
            <a:r>
              <a:rPr lang="de-DE" dirty="0" err="1"/>
              <a:t>range</a:t>
            </a:r>
            <a:r>
              <a:rPr lang="de-DE" dirty="0"/>
              <a:t> [-50,50], </a:t>
            </a:r>
            <a:r>
              <a:rPr lang="de-DE" dirty="0" err="1"/>
              <a:t>and</a:t>
            </a:r>
            <a:r>
              <a:rPr lang="de-DE" dirty="0"/>
              <a:t> a </a:t>
            </a:r>
            <a:r>
              <a:rPr lang="de-DE" dirty="0" err="1"/>
              <a:t>range</a:t>
            </a:r>
            <a:r>
              <a:rPr lang="de-DE" dirty="0"/>
              <a:t> [-5,5]. Count </a:t>
            </a:r>
            <a:r>
              <a:rPr lang="de-DE" dirty="0" err="1"/>
              <a:t>the</a:t>
            </a:r>
            <a:r>
              <a:rPr lang="de-DE" dirty="0"/>
              <a:t> </a:t>
            </a:r>
            <a:r>
              <a:rPr lang="de-DE" dirty="0" err="1"/>
              <a:t>numbers</a:t>
            </a:r>
            <a:r>
              <a:rPr lang="de-DE" dirty="0"/>
              <a:t> </a:t>
            </a:r>
            <a:r>
              <a:rPr lang="de-DE" dirty="0" err="1"/>
              <a:t>of</a:t>
            </a:r>
            <a:r>
              <a:rPr lang="de-DE" dirty="0"/>
              <a:t> </a:t>
            </a:r>
            <a:r>
              <a:rPr lang="de-DE" dirty="0" err="1"/>
              <a:t>combinations</a:t>
            </a:r>
            <a:r>
              <a:rPr lang="de-DE" dirty="0"/>
              <a:t> </a:t>
            </a:r>
            <a:r>
              <a:rPr lang="de-DE" dirty="0" err="1"/>
              <a:t>of</a:t>
            </a:r>
            <a:r>
              <a:rPr lang="de-DE" dirty="0"/>
              <a:t> </a:t>
            </a:r>
            <a:r>
              <a:rPr lang="de-DE" dirty="0" err="1"/>
              <a:t>the</a:t>
            </a:r>
            <a:r>
              <a:rPr lang="de-DE" dirty="0"/>
              <a:t> </a:t>
            </a:r>
            <a:r>
              <a:rPr lang="de-DE" dirty="0" err="1"/>
              <a:t>three</a:t>
            </a:r>
            <a:r>
              <a:rPr lang="de-DE" dirty="0"/>
              <a:t> alternatives.</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272</a:t>
            </a:fld>
            <a:endParaRPr lang="de-DE"/>
          </a:p>
        </p:txBody>
      </p:sp>
    </p:spTree>
    <p:extLst>
      <p:ext uri="{BB962C8B-B14F-4D97-AF65-F5344CB8AC3E}">
        <p14:creationId xmlns:p14="http://schemas.microsoft.com/office/powerpoint/2010/main" val="1357667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Example: A marketing analyst interested in understanding people’s online shopping patterns could treat as features all of the search terms entered by users of a search engine. This is sometimes known as the "bag-</a:t>
            </a:r>
            <a:r>
              <a:rPr lang="en-US" dirty="0" err="1"/>
              <a:t>ofwords</a:t>
            </a:r>
            <a:r>
              <a:rPr lang="en-US" dirty="0"/>
              <a:t>" model. The same researcher might have access to the search histories of only a few hundred or a few thousand search engine users who have consented to share their information with the researcher. For a given user, each of the p search terms is scored present (0) or absent (1), creating a large binary feature vector. Then n ≈ 1,000 and p is much larger.</a:t>
            </a:r>
          </a:p>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277</a:t>
            </a:fld>
            <a:endParaRPr lang="de-DE"/>
          </a:p>
        </p:txBody>
      </p:sp>
    </p:spTree>
    <p:extLst>
      <p:ext uri="{BB962C8B-B14F-4D97-AF65-F5344CB8AC3E}">
        <p14:creationId xmlns:p14="http://schemas.microsoft.com/office/powerpoint/2010/main" val="2604981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Exercise</a:t>
            </a:r>
            <a:r>
              <a:rPr lang="de-DE" dirty="0"/>
              <a:t> on </a:t>
            </a:r>
            <a:r>
              <a:rPr lang="de-DE" dirty="0" err="1"/>
              <a:t>page</a:t>
            </a:r>
            <a:r>
              <a:rPr lang="de-DE" dirty="0"/>
              <a:t> 251!!!!!!!!!!!!!!</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278</a:t>
            </a:fld>
            <a:endParaRPr lang="de-DE"/>
          </a:p>
        </p:txBody>
      </p:sp>
    </p:spTree>
    <p:extLst>
      <p:ext uri="{BB962C8B-B14F-4D97-AF65-F5344CB8AC3E}">
        <p14:creationId xmlns:p14="http://schemas.microsoft.com/office/powerpoint/2010/main" val="282121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290</a:t>
            </a:fld>
            <a:endParaRPr lang="de-DE"/>
          </a:p>
        </p:txBody>
      </p:sp>
    </p:spTree>
    <p:extLst>
      <p:ext uri="{BB962C8B-B14F-4D97-AF65-F5344CB8AC3E}">
        <p14:creationId xmlns:p14="http://schemas.microsoft.com/office/powerpoint/2010/main" val="76796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296</a:t>
            </a:fld>
            <a:endParaRPr lang="de-DE"/>
          </a:p>
        </p:txBody>
      </p:sp>
    </p:spTree>
    <p:extLst>
      <p:ext uri="{BB962C8B-B14F-4D97-AF65-F5344CB8AC3E}">
        <p14:creationId xmlns:p14="http://schemas.microsoft.com/office/powerpoint/2010/main" val="1737678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297</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298</a:t>
            </a:fld>
            <a:endParaRPr lang="de-DE"/>
          </a:p>
        </p:txBody>
      </p:sp>
    </p:spTree>
    <p:extLst>
      <p:ext uri="{BB962C8B-B14F-4D97-AF65-F5344CB8AC3E}">
        <p14:creationId xmlns:p14="http://schemas.microsoft.com/office/powerpoint/2010/main" val="2308174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299</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10</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12</a:t>
            </a:fld>
            <a:endParaRPr lang="de-DE"/>
          </a:p>
        </p:txBody>
      </p:sp>
    </p:spTree>
    <p:extLst>
      <p:ext uri="{BB962C8B-B14F-4D97-AF65-F5344CB8AC3E}">
        <p14:creationId xmlns:p14="http://schemas.microsoft.com/office/powerpoint/2010/main" val="261114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696161"/>
            <a:ext cx="7772400" cy="338554"/>
          </a:xfrm>
        </p:spPr>
        <p:txBody>
          <a:bodyPr/>
          <a:lstStyle/>
          <a:p>
            <a:r>
              <a:rPr lang="de-DE"/>
              <a:t>Titelmasterformat durch Klicken bearbeiten</a:t>
            </a:r>
          </a:p>
        </p:txBody>
      </p:sp>
      <p:sp>
        <p:nvSpPr>
          <p:cNvPr id="3" name="Untertitel 2"/>
          <p:cNvSpPr>
            <a:spLocks noGrp="1"/>
          </p:cNvSpPr>
          <p:nvPr>
            <p:ph type="subTitle" idx="1"/>
          </p:nvPr>
        </p:nvSpPr>
        <p:spPr>
          <a:xfrm>
            <a:off x="1371600" y="3886202"/>
            <a:ext cx="6400800" cy="55399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F988CFE1-FEAA-48C0-83B2-18C70217CFE0}" type="slidenum">
              <a:rPr lang="de-DE"/>
              <a:pPr>
                <a:defRPr/>
              </a:pPr>
              <a:t>‹Nr.›</a:t>
            </a:fld>
            <a:endParaRPr lang="de-DE"/>
          </a:p>
        </p:txBody>
      </p:sp>
    </p:spTree>
    <p:extLst>
      <p:ext uri="{BB962C8B-B14F-4D97-AF65-F5344CB8AC3E}">
        <p14:creationId xmlns:p14="http://schemas.microsoft.com/office/powerpoint/2010/main" val="201363370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4956679" y="1433513"/>
            <a:ext cx="3834896" cy="14859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D59042A0-E89E-4AA8-97D9-B13DDAB7C7DF}" type="slidenum">
              <a:rPr lang="de-DE"/>
              <a:pPr>
                <a:defRPr/>
              </a:pPr>
              <a:t>‹Nr.›</a:t>
            </a:fld>
            <a:endParaRPr lang="de-DE"/>
          </a:p>
        </p:txBody>
      </p:sp>
    </p:spTree>
    <p:extLst>
      <p:ext uri="{BB962C8B-B14F-4D97-AF65-F5344CB8AC3E}">
        <p14:creationId xmlns:p14="http://schemas.microsoft.com/office/powerpoint/2010/main" val="385179597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228058" y="341313"/>
            <a:ext cx="1015663"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755008" y="341313"/>
            <a:ext cx="1772793" cy="25781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C5DA15CA-94B0-47DF-8492-502089A803BE}" type="slidenum">
              <a:rPr lang="de-DE"/>
              <a:pPr>
                <a:defRPr/>
              </a:pPr>
              <a:t>‹Nr.›</a:t>
            </a:fld>
            <a:endParaRPr lang="de-DE"/>
          </a:p>
        </p:txBody>
      </p:sp>
    </p:spTree>
    <p:extLst>
      <p:ext uri="{BB962C8B-B14F-4D97-AF65-F5344CB8AC3E}">
        <p14:creationId xmlns:p14="http://schemas.microsoft.com/office/powerpoint/2010/main" val="12561634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dirty="0"/>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D534E937-3F48-41BB-8D6D-68E4DDAAF06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58373171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44488" y="339517"/>
            <a:ext cx="8443912" cy="338554"/>
          </a:xfrm>
        </p:spPr>
        <p:txBody>
          <a:bodyPr/>
          <a:lstStyle/>
          <a:p>
            <a:r>
              <a:rPr lang="en-US" noProof="0" dirty="0" err="1"/>
              <a:t>Titelmasterformat</a:t>
            </a:r>
            <a:r>
              <a:rPr lang="de-DE" dirty="0"/>
              <a:t> durch Klicken bearbeiten</a:t>
            </a:r>
          </a:p>
        </p:txBody>
      </p:sp>
      <p:sp>
        <p:nvSpPr>
          <p:cNvPr id="3" name="Inhaltsplatzhalter 2"/>
          <p:cNvSpPr>
            <a:spLocks noGrp="1"/>
          </p:cNvSpPr>
          <p:nvPr>
            <p:ph idx="1"/>
          </p:nvPr>
        </p:nvSpPr>
        <p:spPr/>
        <p:txBody>
          <a:bodyPr/>
          <a:lstStyle/>
          <a:p>
            <a:pPr lvl="0"/>
            <a:r>
              <a:rPr lang="de-DE" dirty="0"/>
              <a:t>Textmasterformate durch </a:t>
            </a:r>
            <a:r>
              <a:rPr lang="en-US" noProof="0" dirty="0" err="1"/>
              <a:t>Klicken</a:t>
            </a:r>
            <a:r>
              <a:rPr lang="de-DE" dirty="0"/>
              <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BD2C25EB-A350-4257-BF94-8E317195EBF6}"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9330846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CB76F4E3-CA08-455F-9D5B-803B152ECA1F}"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0379410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3"/>
            <a:ext cx="4132262"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3"/>
            <a:ext cx="4133850"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F331A902-6634-4BAD-8A03-E6CCBF40CB1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00425356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817FB4-61F0-42CD-BDA5-28170BAB6DC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0088550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2C601EA6-0409-4C57-AA78-E82123BAE38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1193018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9A96FAF8-3391-43AC-AB18-B2F1A9F9D89C}"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42719356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636E7937-4BFB-4DC1-BF34-1DB043A8204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6567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38BA6143-F80F-4F9E-9BBA-6FD7F8A9772B}" type="slidenum">
              <a:rPr lang="de-DE"/>
              <a:pPr>
                <a:defRPr/>
              </a:pPr>
              <a:t>‹Nr.›</a:t>
            </a:fld>
            <a:endParaRPr lang="de-DE"/>
          </a:p>
        </p:txBody>
      </p:sp>
    </p:spTree>
    <p:extLst>
      <p:ext uri="{BB962C8B-B14F-4D97-AF65-F5344CB8AC3E}">
        <p14:creationId xmlns:p14="http://schemas.microsoft.com/office/powerpoint/2010/main" val="16476471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E6AAC6-CBF0-4774-A3A2-9822B4AE840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480528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E149C5DA-9F34-4D35-910A-4928073CC9E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169629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80200" y="341313"/>
            <a:ext cx="2111375"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44488" y="341313"/>
            <a:ext cx="6183312" cy="25781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3FA68AB-69DF-41EE-8D93-DACBC3A1BD53}"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9401871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rPr>
              <a:t>Management Information Systems</a:t>
            </a:r>
            <a:endParaRPr kumimoji="0" lang="en-US" sz="18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endParaRPr>
          </a:p>
        </p:txBody>
      </p:sp>
      <p:sp>
        <p:nvSpPr>
          <p:cNvPr id="3" name="Content Placeholder 2"/>
          <p:cNvSpPr>
            <a:spLocks noGrp="1"/>
          </p:cNvSpPr>
          <p:nvPr>
            <p:ph idx="1"/>
          </p:nvPr>
        </p:nvSpPr>
        <p:spPr>
          <a:xfrm>
            <a:off x="457200" y="1828800"/>
            <a:ext cx="8229600" cy="4495800"/>
          </a:xfrm>
        </p:spPr>
        <p:txBody>
          <a:bodyPr/>
          <a:lstStyle>
            <a:lvl1pPr>
              <a:lnSpc>
                <a:spcPct val="90000"/>
              </a:lnSpc>
              <a:spcBef>
                <a:spcPts val="800"/>
              </a:spcBef>
              <a:spcAft>
                <a:spcPts val="800"/>
              </a:spcAft>
              <a:defRPr sz="28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2"/>
          </p:nvPr>
        </p:nvSpPr>
        <p:spPr>
          <a:xfrm>
            <a:off x="457200" y="1066800"/>
            <a:ext cx="8229595"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8" name="Title 1"/>
          <p:cNvSpPr>
            <a:spLocks noGrp="1"/>
          </p:cNvSpPr>
          <p:nvPr>
            <p:ph type="title"/>
          </p:nvPr>
        </p:nvSpPr>
        <p:spPr>
          <a:xfrm>
            <a:off x="1524000" y="457200"/>
            <a:ext cx="64008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6" name="Footer Placeholder 4"/>
          <p:cNvSpPr>
            <a:spLocks noGrp="1"/>
          </p:cNvSpPr>
          <p:nvPr>
            <p:ph type="ftr" sz="quarter" idx="13"/>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a:defRPr sz="1400" b="1">
                <a:solidFill>
                  <a:schemeClr val="bg1"/>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itchFamily="34" charset="0"/>
                <a:ea typeface="MS PGothic" pitchFamily="34" charset="-128"/>
                <a:cs typeface="+mn-cs"/>
              </a:rPr>
              <a:t>©  Prentice Hall 2011</a:t>
            </a:r>
          </a:p>
        </p:txBody>
      </p:sp>
      <p:sp>
        <p:nvSpPr>
          <p:cNvPr id="7" name="Slide Number Placeholder 5"/>
          <p:cNvSpPr>
            <a:spLocks noGrp="1"/>
          </p:cNvSpPr>
          <p:nvPr>
            <p:ph type="sldNum" sz="quarter" idx="14"/>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a:defRPr sz="1400" b="1">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C3D1342-2F6B-4F9F-BE45-7310F174A6DB}" type="slidenum">
              <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89511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23110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4099126"/>
            <a:ext cx="77724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7C7C4763-F26C-43B5-9381-323313F68086}" type="slidenum">
              <a:rPr lang="de-DE"/>
              <a:pPr>
                <a:defRPr/>
              </a:pPr>
              <a:t>‹Nr.›</a:t>
            </a:fld>
            <a:endParaRPr lang="de-DE"/>
          </a:p>
        </p:txBody>
      </p:sp>
    </p:spTree>
    <p:extLst>
      <p:ext uri="{BB962C8B-B14F-4D97-AF65-F5344CB8AC3E}">
        <p14:creationId xmlns:p14="http://schemas.microsoft.com/office/powerpoint/2010/main" val="2010728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5"/>
            <a:ext cx="4132262"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5"/>
            <a:ext cx="4133850"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a:defRPr/>
            </a:pPr>
            <a:fld id="{12BE9EBB-9B10-4051-A455-D86B16C23D22}" type="slidenum">
              <a:rPr lang="de-DE"/>
              <a:pPr>
                <a:defRPr/>
              </a:pPr>
              <a:t>‹Nr.›</a:t>
            </a:fld>
            <a:endParaRPr lang="de-DE"/>
          </a:p>
        </p:txBody>
      </p:sp>
    </p:spTree>
    <p:extLst>
      <p:ext uri="{BB962C8B-B14F-4D97-AF65-F5344CB8AC3E}">
        <p14:creationId xmlns:p14="http://schemas.microsoft.com/office/powerpoint/2010/main" val="14768669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676861"/>
            <a:ext cx="8229600" cy="338554"/>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436211"/>
            <a:ext cx="4040188"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8"/>
            <a:ext cx="4040188"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7" y="1436211"/>
            <a:ext cx="4041775"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7" y="2174878"/>
            <a:ext cx="4041775"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a:defRPr/>
            </a:pPr>
            <a:fld id="{1AA60A47-94A3-4759-BABA-58F16AEFD945}" type="slidenum">
              <a:rPr lang="de-DE"/>
              <a:pPr>
                <a:defRPr/>
              </a:pPr>
              <a:t>‹Nr.›</a:t>
            </a:fld>
            <a:endParaRPr lang="de-DE"/>
          </a:p>
        </p:txBody>
      </p:sp>
    </p:spTree>
    <p:extLst>
      <p:ext uri="{BB962C8B-B14F-4D97-AF65-F5344CB8AC3E}">
        <p14:creationId xmlns:p14="http://schemas.microsoft.com/office/powerpoint/2010/main" val="29312691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a:defRPr/>
            </a:pPr>
            <a:fld id="{13986C88-5F70-4DCF-A68D-6C3DC3CF880C}" type="slidenum">
              <a:rPr lang="de-DE"/>
              <a:pPr>
                <a:defRPr/>
              </a:pPr>
              <a:t>‹Nr.›</a:t>
            </a:fld>
            <a:endParaRPr lang="de-DE"/>
          </a:p>
        </p:txBody>
      </p:sp>
    </p:spTree>
    <p:extLst>
      <p:ext uri="{BB962C8B-B14F-4D97-AF65-F5344CB8AC3E}">
        <p14:creationId xmlns:p14="http://schemas.microsoft.com/office/powerpoint/2010/main" val="15362158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7D57081D-D46B-4AF8-88B0-96AC544EC53F}" type="slidenum">
              <a:rPr lang="de-DE"/>
              <a:pPr>
                <a:defRPr/>
              </a:pPr>
              <a:t>‹Nr.›</a:t>
            </a:fld>
            <a:endParaRPr lang="de-DE"/>
          </a:p>
        </p:txBody>
      </p:sp>
    </p:spTree>
    <p:extLst>
      <p:ext uri="{BB962C8B-B14F-4D97-AF65-F5344CB8AC3E}">
        <p14:creationId xmlns:p14="http://schemas.microsoft.com/office/powerpoint/2010/main" val="324235816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819550"/>
            <a:ext cx="3008313" cy="615553"/>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3"/>
            <a:ext cx="5111750" cy="26838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2" y="1435101"/>
            <a:ext cx="3008313"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420FB6C9-365A-4CF8-9510-BC81768EFE9B}" type="slidenum">
              <a:rPr lang="de-DE"/>
              <a:pPr>
                <a:defRPr/>
              </a:pPr>
              <a:t>‹Nr.›</a:t>
            </a:fld>
            <a:endParaRPr lang="de-DE"/>
          </a:p>
        </p:txBody>
      </p:sp>
    </p:spTree>
    <p:extLst>
      <p:ext uri="{BB962C8B-B14F-4D97-AF65-F5344CB8AC3E}">
        <p14:creationId xmlns:p14="http://schemas.microsoft.com/office/powerpoint/2010/main" val="24204184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5059564"/>
            <a:ext cx="5486400" cy="307777"/>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8"/>
            <a:ext cx="54864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3FC9D1BF-096A-4A11-8927-E5592E3442F9}" type="slidenum">
              <a:rPr lang="de-DE"/>
              <a:pPr>
                <a:defRPr/>
              </a:pPr>
              <a:t>‹Nr.›</a:t>
            </a:fld>
            <a:endParaRPr lang="de-DE"/>
          </a:p>
        </p:txBody>
      </p:sp>
    </p:spTree>
    <p:extLst>
      <p:ext uri="{BB962C8B-B14F-4D97-AF65-F5344CB8AC3E}">
        <p14:creationId xmlns:p14="http://schemas.microsoft.com/office/powerpoint/2010/main" val="32158334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30583" y="6600825"/>
            <a:ext cx="1282402" cy="1384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defTabSz="762000">
              <a:lnSpc>
                <a:spcPct val="90000"/>
              </a:lnSpc>
              <a:spcBef>
                <a:spcPct val="0"/>
              </a:spcBef>
            </a:pPr>
            <a:r>
              <a:rPr lang="en-US" sz="1000" b="0" noProof="0" dirty="0"/>
              <a:t>Analytics and Big Data</a:t>
            </a:r>
          </a:p>
        </p:txBody>
      </p:sp>
      <p:sp>
        <p:nvSpPr>
          <p:cNvPr id="1027" name="Rectangle 3"/>
          <p:cNvSpPr>
            <a:spLocks noGrp="1" noChangeArrowheads="1"/>
          </p:cNvSpPr>
          <p:nvPr>
            <p:ph type="title"/>
          </p:nvPr>
        </p:nvSpPr>
        <p:spPr bwMode="auto">
          <a:xfrm>
            <a:off x="344490" y="339517"/>
            <a:ext cx="84439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de-DE"/>
              <a:t>Mastertitelformat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33477" name="Rectangle 5"/>
          <p:cNvSpPr>
            <a:spLocks noGrp="1" noChangeArrowheads="1"/>
          </p:cNvSpPr>
          <p:nvPr>
            <p:ph type="sldNum" sz="quarter" idx="4"/>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bodyPr>
          <a:lstStyle>
            <a:lvl1pPr>
              <a:spcBef>
                <a:spcPct val="0"/>
              </a:spcBef>
              <a:defRPr sz="800">
                <a:solidFill>
                  <a:schemeClr val="bg1"/>
                </a:solidFill>
                <a:latin typeface="Arial" charset="0"/>
              </a:defRPr>
            </a:lvl1pPr>
          </a:lstStyle>
          <a:p>
            <a:pPr>
              <a:defRPr/>
            </a:pPr>
            <a:fld id="{BD517436-9E01-4A33-934D-832B83D5B893}" type="slidenum">
              <a:rPr lang="de-DE"/>
              <a:pPr>
                <a:defRPr/>
              </a:pPr>
              <a:t>‹Nr.›</a:t>
            </a:fld>
            <a:endParaRPr lang="de-DE"/>
          </a:p>
        </p:txBody>
      </p:sp>
      <p:sp>
        <p:nvSpPr>
          <p:cNvPr id="1030" name="Rectangle 12"/>
          <p:cNvSpPr>
            <a:spLocks noChangeArrowheads="1"/>
          </p:cNvSpPr>
          <p:nvPr userDrawn="1"/>
        </p:nvSpPr>
        <p:spPr bwMode="auto">
          <a:xfrm>
            <a:off x="0" y="977903"/>
            <a:ext cx="9144000" cy="3175"/>
          </a:xfrm>
          <a:prstGeom prst="rect">
            <a:avLst/>
          </a:prstGeom>
          <a:solidFill>
            <a:srgbClr val="31417A"/>
          </a:solidFill>
          <a:ln w="9525">
            <a:solidFill>
              <a:srgbClr val="31417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pic>
        <p:nvPicPr>
          <p:cNvPr id="8" name="Picture 2" descr="D:\Dropbox\Verwaltung\Logo_FS_RGB.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hf hdr="0" ftr="0" dt="0"/>
  <p:txStyles>
    <p:title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73062" y="6600825"/>
            <a:ext cx="54237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Arial" charset="0"/>
                <a:ea typeface="ＭＳ Ｐゴシック" pitchFamily="34" charset="-128"/>
                <a:cs typeface="+mn-cs"/>
              </a:rPr>
              <a:t>Analytics and Big Data</a:t>
            </a:r>
            <a:endParaRPr kumimoji="0" lang="en-US" sz="1050" b="0" i="0" u="none" strike="noStrike" kern="1200" cap="none" spc="0" normalizeH="0" baseline="0" noProof="0" dirty="0">
              <a:ln>
                <a:noFill/>
              </a:ln>
              <a:solidFill>
                <a:srgbClr val="1A1A1A"/>
              </a:solidFill>
              <a:effectLst/>
              <a:uLnTx/>
              <a:uFillTx/>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344488" y="339517"/>
            <a:ext cx="8443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noProof="0" dirty="0" err="1"/>
              <a:t>Mastertitelformat</a:t>
            </a:r>
            <a:r>
              <a:rPr lang="de-DE" dirty="0"/>
              <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33477" name="Rectangle 5"/>
          <p:cNvSpPr>
            <a:spLocks noGrp="1" noChangeArrowheads="1"/>
          </p:cNvSpPr>
          <p:nvPr>
            <p:ph type="sldNum" sz="quarter" idx="4"/>
          </p:nvPr>
        </p:nvSpPr>
        <p:spPr bwMode="auto">
          <a:xfrm>
            <a:off x="8791575" y="6497638"/>
            <a:ext cx="360363" cy="360362"/>
          </a:xfrm>
          <a:prstGeom prst="rect">
            <a:avLst/>
          </a:prstGeom>
          <a:solidFill>
            <a:srgbClr val="31417A"/>
          </a:solidFill>
          <a:ln w="9525" algn="ctr">
            <a:noFill/>
            <a:miter lim="800000"/>
            <a:headEnd/>
            <a:tailEnd/>
          </a:ln>
          <a:effectLst/>
        </p:spPr>
        <p:txBody>
          <a:bodyPr vert="horz" wrap="none" lIns="0" tIns="0" rIns="0" bIns="0" numCol="1" anchor="ctr" anchorCtr="0" compatLnSpc="1">
            <a:prstTxWarp prst="textNoShape">
              <a:avLst/>
            </a:prstTxWarp>
          </a:bodyPr>
          <a:lstStyle>
            <a:lvl1pPr algn="ctr">
              <a:defRPr sz="800" b="1">
                <a:solidFill>
                  <a:schemeClr val="bg1"/>
                </a:solidFill>
                <a:latin typeface="Arial" pitchFamily="34" charset="0"/>
                <a:ea typeface="ＭＳ Ｐゴシック" pitchFamily="34" charset="-128"/>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7D6D90F5-C137-425F-847D-90AEC4B27CB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‹Nr.›</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1030" name="Rectangle 12"/>
          <p:cNvSpPr>
            <a:spLocks noChangeArrowheads="1"/>
          </p:cNvSpPr>
          <p:nvPr userDrawn="1"/>
        </p:nvSpPr>
        <p:spPr bwMode="auto">
          <a:xfrm>
            <a:off x="0" y="977900"/>
            <a:ext cx="9144000" cy="3175"/>
          </a:xfrm>
          <a:prstGeom prst="rect">
            <a:avLst/>
          </a:prstGeom>
          <a:solidFill>
            <a:srgbClr val="31417A"/>
          </a:solidFill>
          <a:ln w="9525">
            <a:solidFill>
              <a:srgbClr val="31417A"/>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sz="1400" b="0" i="0" u="none" strike="noStrike" kern="1200" cap="none" spc="0" normalizeH="0" baseline="0" noProof="0">
              <a:ln>
                <a:noFill/>
              </a:ln>
              <a:solidFill>
                <a:srgbClr val="1A1A1A"/>
              </a:solidFill>
              <a:effectLst/>
              <a:uLnTx/>
              <a:uFillTx/>
              <a:latin typeface="Arial" pitchFamily="34" charset="0"/>
              <a:ea typeface="MS PGothic" pitchFamily="34" charset="-128"/>
              <a:cs typeface="+mn-cs"/>
            </a:endParaRPr>
          </a:p>
        </p:txBody>
      </p:sp>
      <p:pic>
        <p:nvPicPr>
          <p:cNvPr id="1164290" name="Picture 2" descr="D:\Dropbox\Verwaltung\Logo_FS_RGB.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1131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p:hf hdr="0" ftr="0" dt="0"/>
  <p:txStyles>
    <p:title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S PGothic" pitchFamily="34" charset="-128"/>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S PGothic" pitchFamily="34" charset="-128"/>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S PGothic" pitchFamily="34" charset="-128"/>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S PGothic" pitchFamily="34" charset="-128"/>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S PGothic" pitchFamily="34" charset="-128"/>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tiff"/><Relationship Id="rId1" Type="http://schemas.openxmlformats.org/officeDocument/2006/relationships/slideLayout" Target="../slideLayouts/slideLayout7.xml"/><Relationship Id="rId4" Type="http://schemas.openxmlformats.org/officeDocument/2006/relationships/image" Target="../media/image121.tiff"/></Relationships>
</file>

<file path=ppt/slides/_rels/slide139.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24.wmf"/><Relationship Id="rId7" Type="http://schemas.openxmlformats.org/officeDocument/2006/relationships/image" Target="../media/image126.w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125.wmf"/><Relationship Id="rId4" Type="http://schemas.openxmlformats.org/officeDocument/2006/relationships/oleObject" Target="../embeddings/oleObject3.bin"/><Relationship Id="rId9" Type="http://schemas.openxmlformats.org/officeDocument/2006/relationships/image" Target="../media/image127.wmf"/></Relationships>
</file>

<file path=ppt/slides/_rels/slide14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62.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api.ning.com/files/oX3dxcXIhM7jRhPtJe78gL3ZFmxoNyzKU*AMWnYETctnED1COUEKiMBhgdzyvOysa53i-oL9bcqWUlO3fBP8TXtP4RkG*XQE/reinforcementstructure.jpg" TargetMode="Externa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hyperlink" Target="http://api.ning.com/files/oX3dxcXIhM63wblu1*Mm9JDXVyojP2*WLaw-h8l*BIfsjrpfHLwT-b5NKuMPhZmk6N1HN5ik6HI-thI66-Q*xkmTpwu5abd9/RLdiagram.jpg"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7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oleObject" Target="../embeddings/oleObject8.bin"/><Relationship Id="rId1" Type="http://schemas.openxmlformats.org/officeDocument/2006/relationships/slideLayout" Target="../slideLayouts/slideLayout7.xml"/><Relationship Id="rId5" Type="http://schemas.openxmlformats.org/officeDocument/2006/relationships/image" Target="../media/image169.wmf"/><Relationship Id="rId4" Type="http://schemas.openxmlformats.org/officeDocument/2006/relationships/oleObject" Target="../embeddings/oleObject9.bin"/></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70.emf"/><Relationship Id="rId7" Type="http://schemas.openxmlformats.org/officeDocument/2006/relationships/image" Target="../media/image172.wmf"/><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oleObject" Target="../embeddings/oleObject12.bin"/><Relationship Id="rId5" Type="http://schemas.openxmlformats.org/officeDocument/2006/relationships/image" Target="../media/image171.wmf"/><Relationship Id="rId4" Type="http://schemas.openxmlformats.org/officeDocument/2006/relationships/oleObject" Target="../embeddings/oleObject11.bin"/><Relationship Id="rId9" Type="http://schemas.openxmlformats.org/officeDocument/2006/relationships/image" Target="../media/image173.emf"/></Relationships>
</file>

<file path=ppt/slides/_rels/slide18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7.xml"/><Relationship Id="rId4" Type="http://schemas.openxmlformats.org/officeDocument/2006/relationships/image" Target="../media/image1590.png"/></Relationships>
</file>

<file path=ppt/slides/_rels/slide19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310.png"/><Relationship Id="rId1" Type="http://schemas.openxmlformats.org/officeDocument/2006/relationships/slideLayout" Target="../slideLayouts/slideLayout7.xml"/><Relationship Id="rId5" Type="http://schemas.openxmlformats.org/officeDocument/2006/relationships/image" Target="../media/image1340.png"/><Relationship Id="rId4" Type="http://schemas.openxmlformats.org/officeDocument/2006/relationships/image" Target="../media/image13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240.png"/></Relationships>
</file>

<file path=ppt/slides/_rels/slide197.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 Type="http://schemas.openxmlformats.org/officeDocument/2006/relationships/notesSlide" Target="../notesSlides/notesSlide43.xml"/><Relationship Id="rId16"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96.emf"/></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197.wmf"/><Relationship Id="rId7" Type="http://schemas.openxmlformats.org/officeDocument/2006/relationships/image" Target="../media/image199.w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198.wmf"/><Relationship Id="rId4" Type="http://schemas.openxmlformats.org/officeDocument/2006/relationships/oleObject" Target="../embeddings/oleObject17.bin"/><Relationship Id="rId9" Type="http://schemas.openxmlformats.org/officeDocument/2006/relationships/image" Target="../media/image200.emf"/></Relationships>
</file>

<file path=ppt/slides/_rels/slide208.x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oleObject" Target="../embeddings/oleObject20.bin"/><Relationship Id="rId1" Type="http://schemas.openxmlformats.org/officeDocument/2006/relationships/slideLayout" Target="../slideLayouts/slideLayout7.xml"/><Relationship Id="rId5" Type="http://schemas.openxmlformats.org/officeDocument/2006/relationships/image" Target="../media/image202.wmf"/><Relationship Id="rId4" Type="http://schemas.openxmlformats.org/officeDocument/2006/relationships/oleObject" Target="../embeddings/oleObject21.bin"/></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04.wmf"/><Relationship Id="rId7" Type="http://schemas.openxmlformats.org/officeDocument/2006/relationships/image" Target="../media/image206.wmf"/><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24.bin"/><Relationship Id="rId5" Type="http://schemas.openxmlformats.org/officeDocument/2006/relationships/image" Target="../media/image205.wmf"/><Relationship Id="rId4" Type="http://schemas.openxmlformats.org/officeDocument/2006/relationships/oleObject" Target="../embeddings/oleObject23.bin"/></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207.emf"/><Relationship Id="rId7" Type="http://schemas.openxmlformats.org/officeDocument/2006/relationships/image" Target="../media/image209.wmf"/><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oleObject" Target="../embeddings/oleObject27.bin"/><Relationship Id="rId5" Type="http://schemas.openxmlformats.org/officeDocument/2006/relationships/image" Target="../media/image208.wmf"/><Relationship Id="rId4" Type="http://schemas.openxmlformats.org/officeDocument/2006/relationships/oleObject" Target="../embeddings/oleObject26.bin"/><Relationship Id="rId9" Type="http://schemas.openxmlformats.org/officeDocument/2006/relationships/image" Target="../media/image210.wmf"/></Relationships>
</file>

<file path=ppt/slides/_rels/slide212.xml.rels><?xml version="1.0" encoding="UTF-8" standalone="yes"?>
<Relationships xmlns="http://schemas.openxmlformats.org/package/2006/relationships"><Relationship Id="rId3" Type="http://schemas.openxmlformats.org/officeDocument/2006/relationships/image" Target="../media/image211.wmf"/><Relationship Id="rId7" Type="http://schemas.openxmlformats.org/officeDocument/2006/relationships/image" Target="../media/image213.wmf"/><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oleObject" Target="../embeddings/oleObject31.bin"/><Relationship Id="rId5" Type="http://schemas.openxmlformats.org/officeDocument/2006/relationships/image" Target="../media/image212.wmf"/><Relationship Id="rId4" Type="http://schemas.openxmlformats.org/officeDocument/2006/relationships/oleObject" Target="../embeddings/oleObject30.bin"/></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214.wmf"/><Relationship Id="rId7" Type="http://schemas.openxmlformats.org/officeDocument/2006/relationships/image" Target="../media/image200.emf"/><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19.bin"/><Relationship Id="rId5" Type="http://schemas.openxmlformats.org/officeDocument/2006/relationships/image" Target="../media/image215.wmf"/><Relationship Id="rId4" Type="http://schemas.openxmlformats.org/officeDocument/2006/relationships/oleObject" Target="../embeddings/oleObject33.bin"/><Relationship Id="rId9" Type="http://schemas.openxmlformats.org/officeDocument/2006/relationships/image" Target="../media/image216.w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2390.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oleObject" Target="../embeddings/oleObject35.bin"/><Relationship Id="rId1" Type="http://schemas.openxmlformats.org/officeDocument/2006/relationships/slideLayout" Target="../slideLayouts/slideLayout7.xml"/><Relationship Id="rId5" Type="http://schemas.openxmlformats.org/officeDocument/2006/relationships/image" Target="../media/image227.wmf"/><Relationship Id="rId4" Type="http://schemas.openxmlformats.org/officeDocument/2006/relationships/oleObject" Target="../embeddings/oleObject36.bin"/></Relationships>
</file>

<file path=ppt/slides/_rels/slide227.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oleObject" Target="../embeddings/oleObject37.bin"/><Relationship Id="rId1" Type="http://schemas.openxmlformats.org/officeDocument/2006/relationships/slideLayout" Target="../slideLayouts/slideLayout7.xml"/><Relationship Id="rId5" Type="http://schemas.openxmlformats.org/officeDocument/2006/relationships/image" Target="../media/image229.wmf"/><Relationship Id="rId4" Type="http://schemas.openxmlformats.org/officeDocument/2006/relationships/oleObject" Target="../embeddings/oleObject38.bin"/></Relationships>
</file>

<file path=ppt/slides/_rels/slide228.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wmf"/><Relationship Id="rId4" Type="http://schemas.openxmlformats.org/officeDocument/2006/relationships/oleObject" Target="../embeddings/oleObject40.bin"/></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35.wmf"/><Relationship Id="rId7" Type="http://schemas.openxmlformats.org/officeDocument/2006/relationships/image" Target="../media/image237.wmf"/><Relationship Id="rId2" Type="http://schemas.openxmlformats.org/officeDocument/2006/relationships/oleObject" Target="../embeddings/oleObject41.bin"/><Relationship Id="rId1" Type="http://schemas.openxmlformats.org/officeDocument/2006/relationships/slideLayout" Target="../slideLayouts/slideLayout7.xml"/><Relationship Id="rId6" Type="http://schemas.openxmlformats.org/officeDocument/2006/relationships/oleObject" Target="../embeddings/oleObject43.bin"/><Relationship Id="rId5" Type="http://schemas.openxmlformats.org/officeDocument/2006/relationships/image" Target="../media/image236.wmf"/><Relationship Id="rId4" Type="http://schemas.openxmlformats.org/officeDocument/2006/relationships/oleObject" Target="../embeddings/oleObject42.bin"/></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oleObject" Target="../embeddings/oleObject44.bin"/><Relationship Id="rId1" Type="http://schemas.openxmlformats.org/officeDocument/2006/relationships/slideLayout" Target="../slideLayouts/slideLayout7.xml"/><Relationship Id="rId6" Type="http://schemas.openxmlformats.org/officeDocument/2006/relationships/image" Target="../media/image240.wmf"/><Relationship Id="rId5" Type="http://schemas.openxmlformats.org/officeDocument/2006/relationships/oleObject" Target="../embeddings/oleObject45.bin"/><Relationship Id="rId4" Type="http://schemas.openxmlformats.org/officeDocument/2006/relationships/image" Target="../media/image239.png"/></Relationships>
</file>

<file path=ppt/slides/_rels/slide23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5" Type="http://schemas.openxmlformats.org/officeDocument/2006/relationships/image" Target="../media/image243.wmf"/><Relationship Id="rId4" Type="http://schemas.openxmlformats.org/officeDocument/2006/relationships/oleObject" Target="../embeddings/oleObject46.bin"/></Relationships>
</file>

<file path=ppt/slides/_rels/slide236.x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45.wmf"/><Relationship Id="rId11" Type="http://schemas.openxmlformats.org/officeDocument/2006/relationships/image" Target="../media/image248.png"/><Relationship Id="rId5" Type="http://schemas.openxmlformats.org/officeDocument/2006/relationships/oleObject" Target="../embeddings/oleObject48.bin"/><Relationship Id="rId10" Type="http://schemas.openxmlformats.org/officeDocument/2006/relationships/image" Target="../media/image247.wmf"/><Relationship Id="rId4" Type="http://schemas.openxmlformats.org/officeDocument/2006/relationships/image" Target="../media/image244.wmf"/><Relationship Id="rId9" Type="http://schemas.openxmlformats.org/officeDocument/2006/relationships/oleObject" Target="../embeddings/oleObject50.bin"/></Relationships>
</file>

<file path=ppt/slides/_rels/slide237.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249.emf"/><Relationship Id="rId7" Type="http://schemas.openxmlformats.org/officeDocument/2006/relationships/image" Target="../media/image251.wmf"/><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oleObject" Target="../embeddings/oleObject52.bin"/><Relationship Id="rId11" Type="http://schemas.openxmlformats.org/officeDocument/2006/relationships/image" Target="../media/image253.wmf"/><Relationship Id="rId5" Type="http://schemas.openxmlformats.org/officeDocument/2006/relationships/image" Target="../media/image250.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252.wmf"/></Relationships>
</file>

<file path=ppt/slides/_rels/slide238.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55.wmf"/><Relationship Id="rId5" Type="http://schemas.openxmlformats.org/officeDocument/2006/relationships/oleObject" Target="../embeddings/oleObject56.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58.bin"/></Relationships>
</file>

<file path=ppt/slides/_rels/slide239.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259.wmf"/><Relationship Id="rId4" Type="http://schemas.openxmlformats.org/officeDocument/2006/relationships/oleObject" Target="../embeddings/oleObject59.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2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png"/></Relationships>
</file>

<file path=ppt/slides/_rels/slide24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71.emf"/><Relationship Id="rId4" Type="http://schemas.openxmlformats.org/officeDocument/2006/relationships/image" Target="../media/image270.png"/></Relationships>
</file>

<file path=ppt/slides/_rels/slide24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24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s/_rels/slide252.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7.xml"/><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slides/_rels/slide255.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0.emf"/><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emf"/></Relationships>
</file>

<file path=ppt/slides/_rels/slide25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990.png"/><Relationship Id="rId1" Type="http://schemas.openxmlformats.org/officeDocument/2006/relationships/slideLayout" Target="../slideLayouts/slideLayout7.xml"/><Relationship Id="rId5" Type="http://schemas.openxmlformats.org/officeDocument/2006/relationships/image" Target="../media/image297.wmf"/><Relationship Id="rId4" Type="http://schemas.openxmlformats.org/officeDocument/2006/relationships/oleObject" Target="../embeddings/oleObject60.bin"/></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271.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image" Target="../media/image3040.png"/><Relationship Id="rId1" Type="http://schemas.openxmlformats.org/officeDocument/2006/relationships/slideLayout" Target="../slideLayouts/slideLayout7.xml"/><Relationship Id="rId4" Type="http://schemas.openxmlformats.org/officeDocument/2006/relationships/image" Target="../media/image307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030.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67.bin"/><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oleObject" Target="../embeddings/oleObject66.bin"/><Relationship Id="rId2" Type="http://schemas.openxmlformats.org/officeDocument/2006/relationships/image" Target="../media/image301.png"/><Relationship Id="rId16" Type="http://schemas.openxmlformats.org/officeDocument/2006/relationships/image" Target="../media/image307.wmf"/><Relationship Id="rId1" Type="http://schemas.openxmlformats.org/officeDocument/2006/relationships/slideLayout" Target="../slideLayouts/slideLayout7.xml"/><Relationship Id="rId6" Type="http://schemas.openxmlformats.org/officeDocument/2006/relationships/image" Target="../media/image303.wmf"/><Relationship Id="rId11" Type="http://schemas.openxmlformats.org/officeDocument/2006/relationships/image" Target="../media/image305.wmf"/><Relationship Id="rId5" Type="http://schemas.openxmlformats.org/officeDocument/2006/relationships/oleObject" Target="../embeddings/oleObject62.bin"/><Relationship Id="rId15" Type="http://schemas.openxmlformats.org/officeDocument/2006/relationships/oleObject" Target="../embeddings/oleObject68.bin"/><Relationship Id="rId10" Type="http://schemas.openxmlformats.org/officeDocument/2006/relationships/oleObject" Target="../embeddings/oleObject65.bin"/><Relationship Id="rId4" Type="http://schemas.openxmlformats.org/officeDocument/2006/relationships/image" Target="../media/image302.wmf"/><Relationship Id="rId9" Type="http://schemas.openxmlformats.org/officeDocument/2006/relationships/oleObject" Target="../embeddings/oleObject64.bin"/><Relationship Id="rId14" Type="http://schemas.openxmlformats.org/officeDocument/2006/relationships/image" Target="../media/image306.wmf"/></Relationships>
</file>

<file path=ppt/slides/_rels/slide283.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310.wmf"/><Relationship Id="rId2" Type="http://schemas.openxmlformats.org/officeDocument/2006/relationships/image" Target="../media/image308.png"/><Relationship Id="rId1" Type="http://schemas.openxmlformats.org/officeDocument/2006/relationships/slideLayout" Target="../slideLayouts/slideLayout7.xml"/><Relationship Id="rId6" Type="http://schemas.openxmlformats.org/officeDocument/2006/relationships/oleObject" Target="../embeddings/oleObject68.bin"/><Relationship Id="rId5" Type="http://schemas.openxmlformats.org/officeDocument/2006/relationships/image" Target="../media/image309.wmf"/><Relationship Id="rId4" Type="http://schemas.openxmlformats.org/officeDocument/2006/relationships/oleObject" Target="../embeddings/oleObject67.bin"/></Relationships>
</file>

<file path=ppt/slides/_rels/slide284.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73.bin"/><Relationship Id="rId18" Type="http://schemas.openxmlformats.org/officeDocument/2006/relationships/image" Target="../media/image320.wmf"/><Relationship Id="rId3" Type="http://schemas.openxmlformats.org/officeDocument/2006/relationships/image" Target="../media/image312.png"/><Relationship Id="rId21" Type="http://schemas.openxmlformats.org/officeDocument/2006/relationships/image" Target="../media/image322.emf"/><Relationship Id="rId7" Type="http://schemas.openxmlformats.org/officeDocument/2006/relationships/oleObject" Target="../embeddings/oleObject70.bin"/><Relationship Id="rId12" Type="http://schemas.openxmlformats.org/officeDocument/2006/relationships/image" Target="../media/image317.wmf"/><Relationship Id="rId17" Type="http://schemas.openxmlformats.org/officeDocument/2006/relationships/oleObject" Target="../embeddings/oleObject75.bin"/><Relationship Id="rId2" Type="http://schemas.openxmlformats.org/officeDocument/2006/relationships/image" Target="../media/image311.png"/><Relationship Id="rId16" Type="http://schemas.openxmlformats.org/officeDocument/2006/relationships/image" Target="../media/image319.wmf"/><Relationship Id="rId20" Type="http://schemas.openxmlformats.org/officeDocument/2006/relationships/image" Target="../media/image321.wmf"/><Relationship Id="rId1" Type="http://schemas.openxmlformats.org/officeDocument/2006/relationships/slideLayout" Target="../slideLayouts/slideLayout7.xml"/><Relationship Id="rId6" Type="http://schemas.openxmlformats.org/officeDocument/2006/relationships/image" Target="../media/image314.w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image" Target="../media/image323.wmf"/><Relationship Id="rId10" Type="http://schemas.openxmlformats.org/officeDocument/2006/relationships/image" Target="../media/image316.wmf"/><Relationship Id="rId19" Type="http://schemas.openxmlformats.org/officeDocument/2006/relationships/oleObject" Target="../embeddings/oleObject76.bin"/><Relationship Id="rId4" Type="http://schemas.openxmlformats.org/officeDocument/2006/relationships/image" Target="../media/image313.png"/><Relationship Id="rId9" Type="http://schemas.openxmlformats.org/officeDocument/2006/relationships/oleObject" Target="../embeddings/oleObject71.bin"/><Relationship Id="rId14" Type="http://schemas.openxmlformats.org/officeDocument/2006/relationships/image" Target="../media/image318.wmf"/><Relationship Id="rId22" Type="http://schemas.openxmlformats.org/officeDocument/2006/relationships/oleObject" Target="../embeddings/oleObject77.bin"/></Relationships>
</file>

<file path=ppt/slides/_rels/slide285.xml.rels><?xml version="1.0" encoding="UTF-8" standalone="yes"?>
<Relationships xmlns="http://schemas.openxmlformats.org/package/2006/relationships"><Relationship Id="rId3" Type="http://schemas.openxmlformats.org/officeDocument/2006/relationships/image" Target="../media/image2860.png"/><Relationship Id="rId2" Type="http://schemas.openxmlformats.org/officeDocument/2006/relationships/image" Target="../media/image229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image" Target="../media/image324.wmf"/><Relationship Id="rId7" Type="http://schemas.openxmlformats.org/officeDocument/2006/relationships/image" Target="../media/image326.wmf"/><Relationship Id="rId2" Type="http://schemas.openxmlformats.org/officeDocument/2006/relationships/oleObject" Target="../embeddings/oleObject78.bin"/><Relationship Id="rId1" Type="http://schemas.openxmlformats.org/officeDocument/2006/relationships/slideLayout" Target="../slideLayouts/slideLayout7.xml"/><Relationship Id="rId6" Type="http://schemas.openxmlformats.org/officeDocument/2006/relationships/oleObject" Target="../embeddings/oleObject80.bin"/><Relationship Id="rId5" Type="http://schemas.openxmlformats.org/officeDocument/2006/relationships/image" Target="../media/image325.wmf"/><Relationship Id="rId4" Type="http://schemas.openxmlformats.org/officeDocument/2006/relationships/oleObject" Target="../embeddings/oleObject79.bin"/><Relationship Id="rId9" Type="http://schemas.openxmlformats.org/officeDocument/2006/relationships/image" Target="../media/image327.wmf"/></Relationships>
</file>

<file path=ppt/slides/_rels/slide288.x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image" Target="../media/image331.emf"/><Relationship Id="rId5" Type="http://schemas.openxmlformats.org/officeDocument/2006/relationships/image" Target="../media/image330.wmf"/><Relationship Id="rId4" Type="http://schemas.openxmlformats.org/officeDocument/2006/relationships/oleObject" Target="../embeddings/oleObject83.bin"/></Relationships>
</file>

<file path=ppt/slides/_rels/slide291.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332.emf"/><Relationship Id="rId7" Type="http://schemas.openxmlformats.org/officeDocument/2006/relationships/image" Target="../media/image334.wmf"/><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oleObject" Target="../embeddings/oleObject85.bin"/><Relationship Id="rId5" Type="http://schemas.openxmlformats.org/officeDocument/2006/relationships/image" Target="../media/image333.wmf"/><Relationship Id="rId10" Type="http://schemas.openxmlformats.org/officeDocument/2006/relationships/image" Target="../media/image336.emf"/><Relationship Id="rId4" Type="http://schemas.openxmlformats.org/officeDocument/2006/relationships/oleObject" Target="../embeddings/oleObject84.bin"/><Relationship Id="rId9" Type="http://schemas.openxmlformats.org/officeDocument/2006/relationships/image" Target="../media/image335.wmf"/></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339.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352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345.e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oleObject" Target="../embeddings/oleObject87.bin"/><Relationship Id="rId1" Type="http://schemas.openxmlformats.org/officeDocument/2006/relationships/slideLayout" Target="../slideLayouts/slideLayout7.xml"/><Relationship Id="rId5" Type="http://schemas.openxmlformats.org/officeDocument/2006/relationships/image" Target="../media/image347.wmf"/><Relationship Id="rId4" Type="http://schemas.openxmlformats.org/officeDocument/2006/relationships/oleObject" Target="../embeddings/oleObject88.bin"/></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349.wmf"/><Relationship Id="rId7" Type="http://schemas.openxmlformats.org/officeDocument/2006/relationships/image" Target="../media/image351.wmf"/><Relationship Id="rId2" Type="http://schemas.openxmlformats.org/officeDocument/2006/relationships/oleObject" Target="../embeddings/oleObject89.bin"/><Relationship Id="rId1" Type="http://schemas.openxmlformats.org/officeDocument/2006/relationships/slideLayout" Target="../slideLayouts/slideLayout7.xml"/><Relationship Id="rId6" Type="http://schemas.openxmlformats.org/officeDocument/2006/relationships/oleObject" Target="../embeddings/oleObject91.bin"/><Relationship Id="rId5" Type="http://schemas.openxmlformats.org/officeDocument/2006/relationships/image" Target="../media/image350.wmf"/><Relationship Id="rId4" Type="http://schemas.openxmlformats.org/officeDocument/2006/relationships/oleObject" Target="../embeddings/oleObject90.bin"/></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image" Target="../media/image353.png"/><Relationship Id="rId7" Type="http://schemas.openxmlformats.org/officeDocument/2006/relationships/oleObject" Target="../embeddings/oleObject93.bin"/><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image" Target="../media/image355.wmf"/><Relationship Id="rId5" Type="http://schemas.openxmlformats.org/officeDocument/2006/relationships/oleObject" Target="../embeddings/oleObject92.bin"/><Relationship Id="rId10" Type="http://schemas.openxmlformats.org/officeDocument/2006/relationships/image" Target="../media/image357.wmf"/><Relationship Id="rId4" Type="http://schemas.openxmlformats.org/officeDocument/2006/relationships/image" Target="../media/image354.png"/><Relationship Id="rId9" Type="http://schemas.openxmlformats.org/officeDocument/2006/relationships/oleObject" Target="../embeddings/oleObject94.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358.wmf"/><Relationship Id="rId7" Type="http://schemas.openxmlformats.org/officeDocument/2006/relationships/image" Target="../media/image361.wmf"/><Relationship Id="rId2" Type="http://schemas.openxmlformats.org/officeDocument/2006/relationships/oleObject" Target="../embeddings/oleObject95.bin"/><Relationship Id="rId1" Type="http://schemas.openxmlformats.org/officeDocument/2006/relationships/slideLayout" Target="../slideLayouts/slideLayout7.xml"/><Relationship Id="rId6" Type="http://schemas.openxmlformats.org/officeDocument/2006/relationships/oleObject" Target="../embeddings/oleObject96.bin"/><Relationship Id="rId5" Type="http://schemas.openxmlformats.org/officeDocument/2006/relationships/image" Target="../media/image360.png"/><Relationship Id="rId4" Type="http://schemas.openxmlformats.org/officeDocument/2006/relationships/image" Target="../media/image359.png"/></Relationships>
</file>

<file path=ppt/slides/_rels/slide321.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971992" y="1773240"/>
            <a:ext cx="5187318" cy="374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spcBef>
                <a:spcPct val="0"/>
              </a:spcBef>
            </a:pPr>
            <a:r>
              <a:rPr lang="en-US" sz="2000"/>
              <a:t>Course</a:t>
            </a:r>
            <a:endParaRPr lang="en-US" sz="2000" dirty="0"/>
          </a:p>
          <a:p>
            <a:pPr defTabSz="762000">
              <a:lnSpc>
                <a:spcPct val="90000"/>
              </a:lnSpc>
              <a:spcBef>
                <a:spcPct val="0"/>
              </a:spcBef>
            </a:pPr>
            <a:endParaRPr lang="en-US" sz="2000" dirty="0"/>
          </a:p>
          <a:p>
            <a:pPr defTabSz="762000">
              <a:lnSpc>
                <a:spcPct val="90000"/>
              </a:lnSpc>
              <a:spcBef>
                <a:spcPct val="0"/>
              </a:spcBef>
            </a:pPr>
            <a:r>
              <a:rPr lang="en-US" sz="3600" dirty="0"/>
              <a:t>Analytics and Big Data</a:t>
            </a:r>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000" dirty="0"/>
              <a:t>Prof. Dr. Peter </a:t>
            </a:r>
            <a:r>
              <a:rPr lang="en-US" sz="2000" dirty="0" err="1"/>
              <a:t>Roßbach</a:t>
            </a: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800"/>
              <a:t>SS 2025</a:t>
            </a:r>
            <a:endParaRPr lang="en-US" sz="28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9</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rgbClr val="FF0000"/>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130517659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99</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Fundamental Skills of </a:t>
            </a:r>
            <a:r>
              <a:rPr lang="en-US" sz="2400"/>
              <a:t>Data Analytics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057" y="1089905"/>
            <a:ext cx="5184275" cy="546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61281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a:t>
            </a:r>
            <a:r>
              <a:rPr lang="en-US" sz="1200" b="0">
                <a:solidFill>
                  <a:srgbClr val="000000"/>
                </a:solidFill>
                <a:latin typeface="Arial" pitchFamily="34" charset="0"/>
                <a:ea typeface="+mn-ea"/>
              </a:rPr>
              <a:t>: http://www.datasciencecentral.com/profiles/blogs/data-science-simplified-principles-and-process</a:t>
            </a:r>
            <a:endParaRPr lang="en-US" sz="1200" b="0" dirty="0">
              <a:solidFill>
                <a:srgbClr val="000000"/>
              </a:solidFill>
              <a:latin typeface="Arial" pitchFamily="34" charset="0"/>
              <a:ea typeface="+mn-ea"/>
            </a:endParaRP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173048"/>
            <a:ext cx="8687382" cy="489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4450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101</a:t>
            </a:fld>
            <a:endParaRPr lang="en-US" sz="800" dirty="0">
              <a:solidFill>
                <a:schemeClr val="bg1"/>
              </a:solidFill>
            </a:endParaRPr>
          </a:p>
        </p:txBody>
      </p:sp>
      <p:sp>
        <p:nvSpPr>
          <p:cNvPr id="4099" name="Rectangle 2"/>
          <p:cNvSpPr>
            <a:spLocks noChangeArrowheads="1"/>
          </p:cNvSpPr>
          <p:nvPr/>
        </p:nvSpPr>
        <p:spPr bwMode="auto">
          <a:xfrm>
            <a:off x="177799" y="534988"/>
            <a:ext cx="657946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Need for Knowledge about the Algorithms</a:t>
            </a:r>
          </a:p>
        </p:txBody>
      </p:sp>
      <p:sp>
        <p:nvSpPr>
          <p:cNvPr id="2" name="Textfeld 1"/>
          <p:cNvSpPr txBox="1"/>
          <p:nvPr/>
        </p:nvSpPr>
        <p:spPr>
          <a:xfrm>
            <a:off x="619932" y="2154265"/>
            <a:ext cx="7733654" cy="3354765"/>
          </a:xfrm>
          <a:prstGeom prst="rect">
            <a:avLst/>
          </a:prstGeom>
          <a:noFill/>
        </p:spPr>
        <p:txBody>
          <a:bodyPr wrap="square" rtlCol="0">
            <a:spAutoFit/>
          </a:bodyPr>
          <a:lstStyle/>
          <a:p>
            <a:pPr algn="l"/>
            <a:r>
              <a:rPr lang="en-US" sz="2000" dirty="0"/>
              <a:t>The distance between using Excel and VBA for modeling in credit scoring, for example, and using machine learning algorithms and R </a:t>
            </a:r>
            <a:r>
              <a:rPr lang="en-US" sz="2000"/>
              <a:t>or Python </a:t>
            </a:r>
            <a:r>
              <a:rPr lang="en-US" sz="2000" dirty="0"/>
              <a:t>to enhance the results, is not that great, compared to the distance between someone running a packaged algorithm they don’t really understand and someone who understands the mathematical and statistical operations within an algorithm and can optimize or adapt it as needed – and do so in the context of their deep industry experience.</a:t>
            </a:r>
          </a:p>
          <a:p>
            <a:pPr algn="l">
              <a:spcBef>
                <a:spcPts val="2400"/>
              </a:spcBef>
            </a:pPr>
            <a:r>
              <a:rPr lang="en-US" sz="1200" b="0" dirty="0"/>
              <a:t>Source: </a:t>
            </a:r>
            <a:r>
              <a:rPr lang="en-US" sz="1200" b="0" dirty="0" err="1"/>
              <a:t>Dataiku</a:t>
            </a:r>
            <a:r>
              <a:rPr lang="en-US" sz="1200" b="0" dirty="0"/>
              <a:t> - Data Science for Banking and Insurance</a:t>
            </a:r>
            <a:endParaRPr lang="de-DE" sz="1200" b="0" dirty="0"/>
          </a:p>
        </p:txBody>
      </p:sp>
    </p:spTree>
    <p:extLst>
      <p:ext uri="{BB962C8B-B14F-4D97-AF65-F5344CB8AC3E}">
        <p14:creationId xmlns:p14="http://schemas.microsoft.com/office/powerpoint/2010/main" val="126974405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102</a:t>
            </a:fld>
            <a:endParaRPr lang="en-US" sz="800" dirty="0">
              <a:solidFill>
                <a:schemeClr val="bg1"/>
              </a:solidFill>
            </a:endParaRPr>
          </a:p>
        </p:txBody>
      </p:sp>
      <p:sp>
        <p:nvSpPr>
          <p:cNvPr id="4099" name="Rectangle 2"/>
          <p:cNvSpPr>
            <a:spLocks noChangeArrowheads="1"/>
          </p:cNvSpPr>
          <p:nvPr/>
        </p:nvSpPr>
        <p:spPr bwMode="auto">
          <a:xfrm>
            <a:off x="177800" y="534988"/>
            <a:ext cx="60650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Statistics vs. Machine Learning</a:t>
            </a:r>
          </a:p>
        </p:txBody>
      </p:sp>
      <p:sp>
        <p:nvSpPr>
          <p:cNvPr id="7" name="Textfeld 6"/>
          <p:cNvSpPr txBox="1"/>
          <p:nvPr/>
        </p:nvSpPr>
        <p:spPr>
          <a:xfrm>
            <a:off x="419026" y="1516558"/>
            <a:ext cx="8339016" cy="4093428"/>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 </a:t>
            </a:r>
            <a:r>
              <a:rPr lang="en-US" sz="2000" b="0" dirty="0">
                <a:solidFill>
                  <a:srgbClr val="000000"/>
                </a:solidFill>
                <a:latin typeface="Arial" pitchFamily="34" charset="0"/>
                <a:ea typeface="+mn-ea"/>
              </a:rPr>
              <a:t>is about finding valid conclusions about the underlying applied theory, and on the interpretation of parameters in their models. It insists on proper and rigorous methodology, and is comfortable with making and noting assumptions. It cares about how the data was collected and the resulting properties of the estimator or experiment (e.g. p-value). The focus is on hypothesis testing.</a:t>
            </a:r>
          </a:p>
          <a:p>
            <a:pPr algn="l">
              <a:spcBef>
                <a:spcPts val="2400"/>
              </a:spcBef>
            </a:pPr>
            <a:r>
              <a:rPr lang="en-US" sz="2000" dirty="0">
                <a:solidFill>
                  <a:srgbClr val="000000"/>
                </a:solidFill>
                <a:latin typeface="Arial" pitchFamily="34" charset="0"/>
                <a:ea typeface="+mn-ea"/>
              </a:rPr>
              <a:t>Machine Learning (ML) </a:t>
            </a:r>
            <a:r>
              <a:rPr lang="en-US" sz="2000" b="0" dirty="0">
                <a:solidFill>
                  <a:srgbClr val="000000"/>
                </a:solidFill>
                <a:latin typeface="Arial" pitchFamily="34" charset="0"/>
                <a:ea typeface="+mn-ea"/>
              </a:rPr>
              <a:t>aims to derive practice-relevant findings from existing data and to apply the trained models to data not previously seen (prediction). It tries to predict or classify with the most accuracy.</a:t>
            </a:r>
            <a:r>
              <a:rPr lang="en-US" sz="2000" dirty="0">
                <a:solidFill>
                  <a:srgbClr val="000000"/>
                </a:solidFill>
                <a:latin typeface="Arial" pitchFamily="34" charset="0"/>
                <a:ea typeface="+mn-ea"/>
              </a:rPr>
              <a:t> </a:t>
            </a:r>
            <a:r>
              <a:rPr lang="en-US" sz="2000" b="0" dirty="0">
                <a:solidFill>
                  <a:srgbClr val="000000"/>
                </a:solidFill>
                <a:latin typeface="Arial" pitchFamily="34" charset="0"/>
                <a:ea typeface="+mn-ea"/>
              </a:rPr>
              <a:t>It cares deeply about scalability and uses the predictions to make decisions. Much of ML is motivated by problems that need to have answers. ML is happy to treat the algorithm as a black box as long as it works. </a:t>
            </a:r>
          </a:p>
        </p:txBody>
      </p:sp>
    </p:spTree>
    <p:extLst>
      <p:ext uri="{BB962C8B-B14F-4D97-AF65-F5344CB8AC3E}">
        <p14:creationId xmlns:p14="http://schemas.microsoft.com/office/powerpoint/2010/main" val="73968855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103</a:t>
            </a:fld>
            <a:endParaRPr lang="en-US" sz="800" dirty="0">
              <a:solidFill>
                <a:schemeClr val="bg1"/>
              </a:solidFill>
            </a:endParaRPr>
          </a:p>
        </p:txBody>
      </p:sp>
      <p:sp>
        <p:nvSpPr>
          <p:cNvPr id="4099" name="Rectangle 2"/>
          <p:cNvSpPr>
            <a:spLocks noChangeArrowheads="1"/>
          </p:cNvSpPr>
          <p:nvPr/>
        </p:nvSpPr>
        <p:spPr bwMode="auto">
          <a:xfrm>
            <a:off x="177799" y="219094"/>
            <a:ext cx="6322753"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Regression vs. </a:t>
            </a:r>
            <a:br>
              <a:rPr lang="en-US" sz="2400" dirty="0"/>
            </a:br>
            <a:r>
              <a:rPr lang="en-US" sz="2400" dirty="0"/>
              <a:t>Machine </a:t>
            </a:r>
            <a:r>
              <a:rPr lang="en-US" sz="2400"/>
              <a:t>Learning Algorithms</a:t>
            </a:r>
            <a:endParaRPr lang="en-US" sz="2400" dirty="0"/>
          </a:p>
        </p:txBody>
      </p:sp>
      <p:grpSp>
        <p:nvGrpSpPr>
          <p:cNvPr id="2" name="Gruppieren 1"/>
          <p:cNvGrpSpPr/>
          <p:nvPr/>
        </p:nvGrpSpPr>
        <p:grpSpPr>
          <a:xfrm>
            <a:off x="937450" y="1088311"/>
            <a:ext cx="5696106" cy="2617682"/>
            <a:chOff x="937450" y="1088311"/>
            <a:chExt cx="5696106" cy="2617682"/>
          </a:xfrm>
        </p:grpSpPr>
        <p:pic>
          <p:nvPicPr>
            <p:cNvPr id="30" name="Bild 9" descr="Logistic Regression"/>
            <p:cNvPicPr/>
            <p:nvPr/>
          </p:nvPicPr>
          <p:blipFill>
            <a:blip r:embed="rId2">
              <a:extLst>
                <a:ext uri="{28A0092B-C50C-407E-A947-70E740481C1C}">
                  <a14:useLocalDpi xmlns:a14="http://schemas.microsoft.com/office/drawing/2010/main" val="0"/>
                </a:ext>
              </a:extLst>
            </a:blip>
            <a:srcRect/>
            <a:stretch>
              <a:fillRect/>
            </a:stretch>
          </p:blipFill>
          <p:spPr bwMode="auto">
            <a:xfrm>
              <a:off x="1009086" y="1331528"/>
              <a:ext cx="3247045" cy="2374465"/>
            </a:xfrm>
            <a:prstGeom prst="rect">
              <a:avLst/>
            </a:prstGeom>
            <a:noFill/>
            <a:ln>
              <a:noFill/>
            </a:ln>
          </p:spPr>
        </p:pic>
        <p:sp>
          <p:nvSpPr>
            <p:cNvPr id="31" name="Textfeld 30"/>
            <p:cNvSpPr txBox="1"/>
            <p:nvPr/>
          </p:nvSpPr>
          <p:spPr>
            <a:xfrm>
              <a:off x="937450" y="1088311"/>
              <a:ext cx="3045000" cy="338554"/>
            </a:xfrm>
            <a:prstGeom prst="rect">
              <a:avLst/>
            </a:prstGeom>
            <a:noFill/>
          </p:spPr>
          <p:txBody>
            <a:bodyPr wrap="square" rtlCol="0">
              <a:spAutoFit/>
            </a:bodyPr>
            <a:lstStyle/>
            <a:p>
              <a:r>
                <a:rPr lang="de-DE" dirty="0"/>
                <a:t>Traditional Regression</a:t>
              </a:r>
            </a:p>
          </p:txBody>
        </p:sp>
        <p:sp>
          <p:nvSpPr>
            <p:cNvPr id="32" name="Rechteck 31"/>
            <p:cNvSpPr/>
            <p:nvPr/>
          </p:nvSpPr>
          <p:spPr bwMode="auto">
            <a:xfrm>
              <a:off x="3571930" y="1910443"/>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195" y="1832960"/>
              <a:ext cx="514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195" y="2632023"/>
              <a:ext cx="5810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feld 38"/>
            <p:cNvSpPr txBox="1"/>
            <p:nvPr/>
          </p:nvSpPr>
          <p:spPr>
            <a:xfrm>
              <a:off x="4589397" y="2006583"/>
              <a:ext cx="2044159" cy="338554"/>
            </a:xfrm>
            <a:prstGeom prst="rect">
              <a:avLst/>
            </a:prstGeom>
            <a:noFill/>
          </p:spPr>
          <p:txBody>
            <a:bodyPr wrap="square" rtlCol="0">
              <a:spAutoFit/>
            </a:bodyPr>
            <a:lstStyle/>
            <a:p>
              <a:pPr algn="l"/>
              <a:r>
                <a:rPr lang="de-DE" dirty="0"/>
                <a:t>Real Values</a:t>
              </a:r>
            </a:p>
          </p:txBody>
        </p:sp>
        <p:sp>
          <p:nvSpPr>
            <p:cNvPr id="40" name="Textfeld 39"/>
            <p:cNvSpPr txBox="1"/>
            <p:nvPr/>
          </p:nvSpPr>
          <p:spPr>
            <a:xfrm>
              <a:off x="4589397" y="2786596"/>
              <a:ext cx="2044159" cy="338554"/>
            </a:xfrm>
            <a:prstGeom prst="rect">
              <a:avLst/>
            </a:prstGeom>
            <a:noFill/>
          </p:spPr>
          <p:txBody>
            <a:bodyPr wrap="square" rtlCol="0">
              <a:spAutoFit/>
            </a:bodyPr>
            <a:lstStyle/>
            <a:p>
              <a:pPr algn="l"/>
              <a:r>
                <a:rPr lang="de-DE" dirty="0" err="1"/>
                <a:t>Predicted</a:t>
              </a:r>
              <a:r>
                <a:rPr lang="de-DE" dirty="0"/>
                <a:t> Values</a:t>
              </a:r>
            </a:p>
          </p:txBody>
        </p:sp>
      </p:grpSp>
      <p:grpSp>
        <p:nvGrpSpPr>
          <p:cNvPr id="3" name="Gruppieren 2"/>
          <p:cNvGrpSpPr/>
          <p:nvPr/>
        </p:nvGrpSpPr>
        <p:grpSpPr>
          <a:xfrm>
            <a:off x="1009086" y="3933382"/>
            <a:ext cx="6567973" cy="2598936"/>
            <a:chOff x="1009086" y="3933382"/>
            <a:chExt cx="6567973" cy="2598936"/>
          </a:xfrm>
        </p:grpSpPr>
        <p:pic>
          <p:nvPicPr>
            <p:cNvPr id="33" name="Bild 12" descr="Decision Trees"/>
            <p:cNvPicPr/>
            <p:nvPr/>
          </p:nvPicPr>
          <p:blipFill>
            <a:blip r:embed="rId5">
              <a:extLst>
                <a:ext uri="{28A0092B-C50C-407E-A947-70E740481C1C}">
                  <a14:useLocalDpi xmlns:a14="http://schemas.microsoft.com/office/drawing/2010/main" val="0"/>
                </a:ext>
              </a:extLst>
            </a:blip>
            <a:srcRect/>
            <a:stretch>
              <a:fillRect/>
            </a:stretch>
          </p:blipFill>
          <p:spPr bwMode="auto">
            <a:xfrm>
              <a:off x="1009086" y="3933383"/>
              <a:ext cx="3364173" cy="2374465"/>
            </a:xfrm>
            <a:prstGeom prst="rect">
              <a:avLst/>
            </a:prstGeom>
            <a:noFill/>
            <a:ln>
              <a:noFill/>
            </a:ln>
          </p:spPr>
        </p:pic>
        <p:pic>
          <p:nvPicPr>
            <p:cNvPr id="34" name="Bild 14" descr="Support Vector Machines algorithm"/>
            <p:cNvPicPr/>
            <p:nvPr/>
          </p:nvPicPr>
          <p:blipFill>
            <a:blip r:embed="rId6">
              <a:extLst>
                <a:ext uri="{28A0092B-C50C-407E-A947-70E740481C1C}">
                  <a14:useLocalDpi xmlns:a14="http://schemas.microsoft.com/office/drawing/2010/main" val="0"/>
                </a:ext>
              </a:extLst>
            </a:blip>
            <a:srcRect/>
            <a:stretch>
              <a:fillRect/>
            </a:stretch>
          </p:blipFill>
          <p:spPr bwMode="auto">
            <a:xfrm>
              <a:off x="4130508" y="3933382"/>
              <a:ext cx="3446551" cy="2374465"/>
            </a:xfrm>
            <a:prstGeom prst="rect">
              <a:avLst/>
            </a:prstGeom>
            <a:noFill/>
            <a:ln>
              <a:noFill/>
            </a:ln>
          </p:spPr>
        </p:pic>
        <p:sp>
          <p:nvSpPr>
            <p:cNvPr id="35" name="Textfeld 34"/>
            <p:cNvSpPr txBox="1"/>
            <p:nvPr/>
          </p:nvSpPr>
          <p:spPr>
            <a:xfrm>
              <a:off x="1425893" y="6193764"/>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36" name="Textfeld 35"/>
            <p:cNvSpPr txBox="1"/>
            <p:nvPr/>
          </p:nvSpPr>
          <p:spPr>
            <a:xfrm>
              <a:off x="4373259" y="6193764"/>
              <a:ext cx="2659307" cy="338554"/>
            </a:xfrm>
            <a:prstGeom prst="rect">
              <a:avLst/>
            </a:prstGeom>
            <a:noFill/>
          </p:spPr>
          <p:txBody>
            <a:bodyPr wrap="square" rtlCol="0">
              <a:spAutoFit/>
            </a:bodyPr>
            <a:lstStyle/>
            <a:p>
              <a:r>
                <a:rPr lang="de-DE" dirty="0"/>
                <a:t>Support </a:t>
              </a:r>
              <a:r>
                <a:rPr lang="de-DE" dirty="0" err="1"/>
                <a:t>Vector</a:t>
              </a:r>
              <a:r>
                <a:rPr lang="de-DE" dirty="0"/>
                <a:t> </a:t>
              </a:r>
              <a:r>
                <a:rPr lang="de-DE" dirty="0" err="1"/>
                <a:t>Machine</a:t>
              </a:r>
              <a:endParaRPr lang="de-DE" dirty="0"/>
            </a:p>
          </p:txBody>
        </p:sp>
        <p:sp>
          <p:nvSpPr>
            <p:cNvPr id="41" name="Rechteck 40"/>
            <p:cNvSpPr/>
            <p:nvPr/>
          </p:nvSpPr>
          <p:spPr bwMode="auto">
            <a:xfrm>
              <a:off x="3683723"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Rechteck 41"/>
            <p:cNvSpPr/>
            <p:nvPr/>
          </p:nvSpPr>
          <p:spPr bwMode="auto">
            <a:xfrm>
              <a:off x="6866320"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92931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104</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a:t>
            </a:r>
          </a:p>
        </p:txBody>
      </p:sp>
      <p:sp>
        <p:nvSpPr>
          <p:cNvPr id="5" name="Textfeld 4"/>
          <p:cNvSpPr txBox="1"/>
          <p:nvPr/>
        </p:nvSpPr>
        <p:spPr>
          <a:xfrm>
            <a:off x="407324" y="2029656"/>
            <a:ext cx="8429106" cy="3200876"/>
          </a:xfrm>
          <a:prstGeom prst="rect">
            <a:avLst/>
          </a:prstGeom>
          <a:noFill/>
        </p:spPr>
        <p:txBody>
          <a:bodyPr wrap="square" rtlCol="0">
            <a:spAutoFit/>
          </a:bodyPr>
          <a:lstStyle/>
          <a:p>
            <a:pPr algn="l">
              <a:tabLst>
                <a:tab pos="1346200" algn="l"/>
              </a:tabLst>
            </a:pPr>
            <a:r>
              <a:rPr lang="en-US" sz="1800" dirty="0">
                <a:solidFill>
                  <a:srgbClr val="000000"/>
                </a:solidFill>
                <a:latin typeface="Arial" pitchFamily="34" charset="0"/>
              </a:rPr>
              <a:t>Question 1:	I have a headache. If I take an aspirin now, will it go away?</a:t>
            </a:r>
          </a:p>
          <a:p>
            <a:pPr marL="1346200" indent="-1346200" algn="l">
              <a:spcBef>
                <a:spcPts val="1200"/>
              </a:spcBef>
              <a:tabLst>
                <a:tab pos="1346200" algn="l"/>
              </a:tabLst>
            </a:pPr>
            <a:r>
              <a:rPr lang="en-US" sz="1800" dirty="0">
                <a:solidFill>
                  <a:srgbClr val="000000"/>
                </a:solidFill>
                <a:latin typeface="Arial" pitchFamily="34" charset="0"/>
              </a:rPr>
              <a:t>Question 2:	I had a headache, but it passed. Was it because I took an aspirin two hours ago? Had I not taken such an aspirin, would I still have a headache?</a:t>
            </a:r>
          </a:p>
          <a:p>
            <a:pPr algn="l">
              <a:spcBef>
                <a:spcPts val="1200"/>
              </a:spcBef>
            </a:pPr>
            <a:endParaRPr lang="en-US" sz="1800" dirty="0">
              <a:solidFill>
                <a:srgbClr val="000000"/>
              </a:solidFill>
              <a:latin typeface="Arial" pitchFamily="34" charset="0"/>
              <a:ea typeface="+mn-ea"/>
            </a:endParaRPr>
          </a:p>
          <a:p>
            <a:pPr algn="l">
              <a:spcBef>
                <a:spcPts val="1200"/>
              </a:spcBef>
            </a:pPr>
            <a:r>
              <a:rPr lang="en-US" sz="1800" dirty="0">
                <a:solidFill>
                  <a:srgbClr val="000000"/>
                </a:solidFill>
                <a:latin typeface="Arial" pitchFamily="34" charset="0"/>
                <a:ea typeface="+mn-ea"/>
              </a:rPr>
              <a:t>The first case is a typical "predictive" question. You are calculating the effect of a hypothetical intervention.</a:t>
            </a:r>
          </a:p>
          <a:p>
            <a:pPr algn="l">
              <a:spcBef>
                <a:spcPts val="1200"/>
              </a:spcBef>
            </a:pPr>
            <a:r>
              <a:rPr lang="en-US" sz="1800" dirty="0">
                <a:solidFill>
                  <a:srgbClr val="000000"/>
                </a:solidFill>
                <a:latin typeface="Arial" pitchFamily="34" charset="0"/>
                <a:ea typeface="+mn-ea"/>
              </a:rPr>
              <a:t>The second case is a typical "explanatory" question. You are calculating the effect of a counterfactual intervention.</a:t>
            </a:r>
            <a:endParaRPr lang="en-US" dirty="0">
              <a:solidFill>
                <a:srgbClr val="000000"/>
              </a:solidFill>
              <a:latin typeface="Arial" pitchFamily="34" charset="0"/>
              <a:ea typeface="+mn-ea"/>
            </a:endParaRPr>
          </a:p>
        </p:txBody>
      </p:sp>
    </p:spTree>
    <p:extLst>
      <p:ext uri="{BB962C8B-B14F-4D97-AF65-F5344CB8AC3E}">
        <p14:creationId xmlns:p14="http://schemas.microsoft.com/office/powerpoint/2010/main" val="3568366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105</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(II)</a:t>
            </a:r>
          </a:p>
        </p:txBody>
      </p:sp>
      <p:sp>
        <p:nvSpPr>
          <p:cNvPr id="5" name="Textfeld 4"/>
          <p:cNvSpPr txBox="1"/>
          <p:nvPr/>
        </p:nvSpPr>
        <p:spPr>
          <a:xfrm>
            <a:off x="407324" y="1264885"/>
            <a:ext cx="8429106" cy="4847481"/>
          </a:xfrm>
          <a:prstGeom prst="rect">
            <a:avLst/>
          </a:prstGeom>
          <a:noFill/>
        </p:spPr>
        <p:txBody>
          <a:bodyPr wrap="square" rtlCol="0">
            <a:spAutoFit/>
          </a:bodyPr>
          <a:lstStyle/>
          <a:p>
            <a:pPr algn="l"/>
            <a:r>
              <a:rPr lang="en-US" sz="1800" dirty="0">
                <a:solidFill>
                  <a:srgbClr val="000000"/>
                </a:solidFill>
                <a:latin typeface="Arial" pitchFamily="34" charset="0"/>
                <a:ea typeface="+mn-ea"/>
              </a:rPr>
              <a:t>Explanation: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Explanation is about understanding relationships and why certain things happen and other things not.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What we need for this is an understanding of cause and effect.</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Tests of causal hypothesis are fundamental.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Measures of significance are central.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 good explanatory model may have predictive power.</a:t>
            </a:r>
          </a:p>
          <a:p>
            <a:pPr algn="l">
              <a:spcBef>
                <a:spcPts val="1200"/>
              </a:spcBef>
            </a:pPr>
            <a:r>
              <a:rPr lang="en-US" sz="1800" dirty="0">
                <a:solidFill>
                  <a:srgbClr val="000000"/>
                </a:solidFill>
                <a:latin typeface="Arial" pitchFamily="34" charset="0"/>
                <a:ea typeface="+mn-ea"/>
              </a:rPr>
              <a:t>Prediction: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Prediction is about anticipating and forecasting what may happen in the future.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Correlations are important in this context. Correlation does not imply causation.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Therefore, predictive models may have no real explanatory power.</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To achieve robust predictive models the knowledge of causality is preferable.</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Main Task is to find a model that optimally approximates reality and minimizes overfitting.</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Accuracy is measured using out-of-sample data.</a:t>
            </a:r>
          </a:p>
        </p:txBody>
      </p:sp>
    </p:spTree>
    <p:extLst>
      <p:ext uri="{BB962C8B-B14F-4D97-AF65-F5344CB8AC3E}">
        <p14:creationId xmlns:p14="http://schemas.microsoft.com/office/powerpoint/2010/main" val="101634018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106</a:t>
            </a:fld>
            <a:endParaRPr lang="en-US" sz="800" dirty="0">
              <a:solidFill>
                <a:schemeClr val="bg1"/>
              </a:solidFill>
            </a:endParaRPr>
          </a:p>
        </p:txBody>
      </p:sp>
      <p:sp>
        <p:nvSpPr>
          <p:cNvPr id="83971" name="Rectangle 2"/>
          <p:cNvSpPr>
            <a:spLocks noChangeArrowheads="1"/>
          </p:cNvSpPr>
          <p:nvPr/>
        </p:nvSpPr>
        <p:spPr bwMode="auto">
          <a:xfrm>
            <a:off x="142875" y="539750"/>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a:t>
            </a:r>
          </a:p>
        </p:txBody>
      </p:sp>
      <p:sp>
        <p:nvSpPr>
          <p:cNvPr id="2" name="Textfeld 1"/>
          <p:cNvSpPr txBox="1"/>
          <p:nvPr/>
        </p:nvSpPr>
        <p:spPr>
          <a:xfrm>
            <a:off x="929322" y="5734420"/>
            <a:ext cx="7267027" cy="923330"/>
          </a:xfrm>
          <a:prstGeom prst="rect">
            <a:avLst/>
          </a:prstGeom>
          <a:noFill/>
        </p:spPr>
        <p:txBody>
          <a:bodyPr wrap="square" rtlCol="0">
            <a:spAutoFit/>
          </a:bodyPr>
          <a:lstStyle/>
          <a:p>
            <a:pPr algn="l"/>
            <a:r>
              <a:rPr lang="en-US" sz="1800" dirty="0">
                <a:solidFill>
                  <a:srgbClr val="FF0000"/>
                </a:solidFill>
              </a:rPr>
              <a:t>Organic food sales and the rate of autism seem to have a very strong correlation‚ but no one is suggesting that one causes the other!</a:t>
            </a:r>
          </a:p>
        </p:txBody>
      </p:sp>
      <p:sp>
        <p:nvSpPr>
          <p:cNvPr id="3" name="Textfeld 2"/>
          <p:cNvSpPr txBox="1"/>
          <p:nvPr/>
        </p:nvSpPr>
        <p:spPr>
          <a:xfrm>
            <a:off x="929318" y="5265105"/>
            <a:ext cx="7267027" cy="461665"/>
          </a:xfrm>
          <a:prstGeom prst="rect">
            <a:avLst/>
          </a:prstGeom>
          <a:noFill/>
        </p:spPr>
        <p:txBody>
          <a:bodyPr wrap="square" rtlCol="0">
            <a:spAutoFit/>
          </a:bodyPr>
          <a:lstStyle/>
          <a:p>
            <a:r>
              <a:rPr lang="en-US" sz="1200" b="0" dirty="0"/>
              <a:t>Source: Organic Trade Association, 2011 Organic </a:t>
            </a:r>
            <a:r>
              <a:rPr lang="en-US" sz="1200" b="0" dirty="0" err="1"/>
              <a:t>lndustry</a:t>
            </a:r>
            <a:r>
              <a:rPr lang="en-US" sz="1200" b="0" dirty="0"/>
              <a:t> Survey</a:t>
            </a:r>
            <a:r>
              <a:rPr lang="en-US" sz="1200" b="0"/>
              <a:t>, U.p. </a:t>
            </a:r>
            <a:r>
              <a:rPr lang="en-US" sz="1200" b="0" dirty="0"/>
              <a:t>Department of Education, Ofﬁce of Special Education Programs, Data Analysis System (DANS)</a:t>
            </a:r>
          </a:p>
        </p:txBody>
      </p:sp>
      <p:pic>
        <p:nvPicPr>
          <p:cNvPr id="411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319" y="1165861"/>
            <a:ext cx="7579029" cy="404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379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107</a:t>
            </a:fld>
            <a:endParaRPr lang="en-US" sz="800" dirty="0">
              <a:solidFill>
                <a:schemeClr val="bg1"/>
              </a:solidFill>
            </a:endParaRPr>
          </a:p>
        </p:txBody>
      </p:sp>
      <p:sp>
        <p:nvSpPr>
          <p:cNvPr id="83971" name="Rectangle 2"/>
          <p:cNvSpPr>
            <a:spLocks noChangeArrowheads="1"/>
          </p:cNvSpPr>
          <p:nvPr/>
        </p:nvSpPr>
        <p:spPr bwMode="auto">
          <a:xfrm>
            <a:off x="142875" y="539750"/>
            <a:ext cx="416941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a:t>
            </a:r>
          </a:p>
        </p:txBody>
      </p:sp>
      <p:pic>
        <p:nvPicPr>
          <p:cNvPr id="5" name="Grafik 4"/>
          <p:cNvPicPr/>
          <p:nvPr/>
        </p:nvPicPr>
        <p:blipFill>
          <a:blip r:embed="rId2">
            <a:extLst>
              <a:ext uri="{28A0092B-C50C-407E-A947-70E740481C1C}">
                <a14:useLocalDpi xmlns:a14="http://schemas.microsoft.com/office/drawing/2010/main" val="0"/>
              </a:ext>
            </a:extLst>
          </a:blip>
          <a:srcRect/>
          <a:stretch>
            <a:fillRect/>
          </a:stretch>
        </p:blipFill>
        <p:spPr bwMode="auto">
          <a:xfrm>
            <a:off x="929320" y="1818091"/>
            <a:ext cx="6942831" cy="2354898"/>
          </a:xfrm>
          <a:prstGeom prst="rect">
            <a:avLst/>
          </a:prstGeom>
          <a:noFill/>
          <a:ln>
            <a:noFill/>
          </a:ln>
        </p:spPr>
      </p:pic>
      <p:sp>
        <p:nvSpPr>
          <p:cNvPr id="2" name="Textfeld 1"/>
          <p:cNvSpPr txBox="1"/>
          <p:nvPr/>
        </p:nvSpPr>
        <p:spPr>
          <a:xfrm>
            <a:off x="929322" y="4620502"/>
            <a:ext cx="7267027" cy="861774"/>
          </a:xfrm>
          <a:prstGeom prst="rect">
            <a:avLst/>
          </a:prstGeom>
          <a:noFill/>
        </p:spPr>
        <p:txBody>
          <a:bodyPr wrap="square" rtlCol="0">
            <a:spAutoFit/>
          </a:bodyPr>
          <a:lstStyle/>
          <a:p>
            <a:pPr algn="l"/>
            <a:r>
              <a:rPr lang="en-US" sz="2000" dirty="0"/>
              <a:t>Correlation: Two data series behave "similar"</a:t>
            </a:r>
          </a:p>
          <a:p>
            <a:pPr algn="l"/>
            <a:r>
              <a:rPr lang="en-US" sz="2000" dirty="0"/>
              <a:t>Causality: Principle of Cause and Effect</a:t>
            </a:r>
          </a:p>
        </p:txBody>
      </p:sp>
    </p:spTree>
    <p:extLst>
      <p:ext uri="{BB962C8B-B14F-4D97-AF65-F5344CB8AC3E}">
        <p14:creationId xmlns:p14="http://schemas.microsoft.com/office/powerpoint/2010/main" val="283295305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2972609" y="3072838"/>
            <a:ext cx="6045232" cy="3177456"/>
            <a:chOff x="2972609" y="3072838"/>
            <a:chExt cx="6045232" cy="3177456"/>
          </a:xfrm>
        </p:grpSpPr>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609" y="3072838"/>
              <a:ext cx="6045232" cy="226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5224789" y="5234631"/>
              <a:ext cx="1618413" cy="1015663"/>
            </a:xfrm>
            <a:prstGeom prst="rect">
              <a:avLst/>
            </a:prstGeom>
            <a:noFill/>
          </p:spPr>
          <p:txBody>
            <a:bodyPr wrap="square" rtlCol="0">
              <a:spAutoFit/>
            </a:bodyPr>
            <a:lstStyle/>
            <a:p>
              <a:r>
                <a:rPr lang="en-US" sz="2000" dirty="0"/>
                <a:t>Correlation but no Causality</a:t>
              </a:r>
            </a:p>
          </p:txBody>
        </p:sp>
        <p:sp>
          <p:nvSpPr>
            <p:cNvPr id="3" name="Pfeil nach rechts 2"/>
            <p:cNvSpPr/>
            <p:nvPr/>
          </p:nvSpPr>
          <p:spPr bwMode="auto">
            <a:xfrm rot="13440146">
              <a:off x="5282742" y="5035662"/>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Pfeil nach rechts 9"/>
            <p:cNvSpPr/>
            <p:nvPr/>
          </p:nvSpPr>
          <p:spPr bwMode="auto">
            <a:xfrm rot="19532419">
              <a:off x="6429352" y="5035663"/>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108</a:t>
            </a:fld>
            <a:endParaRPr lang="en-US" sz="800" dirty="0">
              <a:solidFill>
                <a:schemeClr val="bg1"/>
              </a:solidFill>
            </a:endParaRPr>
          </a:p>
        </p:txBody>
      </p:sp>
      <p:sp>
        <p:nvSpPr>
          <p:cNvPr id="83971" name="Rectangle 2"/>
          <p:cNvSpPr>
            <a:spLocks noChangeArrowheads="1"/>
          </p:cNvSpPr>
          <p:nvPr/>
        </p:nvSpPr>
        <p:spPr bwMode="auto">
          <a:xfrm>
            <a:off x="142875" y="539750"/>
            <a:ext cx="42543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a:t>
            </a:r>
          </a:p>
        </p:txBody>
      </p:sp>
      <p:grpSp>
        <p:nvGrpSpPr>
          <p:cNvPr id="6" name="Gruppieren 5"/>
          <p:cNvGrpSpPr/>
          <p:nvPr/>
        </p:nvGrpSpPr>
        <p:grpSpPr>
          <a:xfrm>
            <a:off x="157798" y="1196355"/>
            <a:ext cx="3975129" cy="2865711"/>
            <a:chOff x="157798" y="1196355"/>
            <a:chExt cx="3975129" cy="2865711"/>
          </a:xfrm>
        </p:grpSpPr>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8" y="1196355"/>
              <a:ext cx="3900126" cy="286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319049" y="1716777"/>
              <a:ext cx="1813878" cy="1015663"/>
            </a:xfrm>
            <a:prstGeom prst="rect">
              <a:avLst/>
            </a:prstGeom>
            <a:noFill/>
          </p:spPr>
          <p:txBody>
            <a:bodyPr wrap="square" rtlCol="0">
              <a:spAutoFit/>
            </a:bodyPr>
            <a:lstStyle/>
            <a:p>
              <a:pPr algn="l"/>
              <a:r>
                <a:rPr lang="en-US" sz="2000" dirty="0"/>
                <a:t>Correlation and Causality</a:t>
              </a:r>
            </a:p>
          </p:txBody>
        </p:sp>
        <p:sp>
          <p:nvSpPr>
            <p:cNvPr id="11" name="Pfeil nach rechts 10"/>
            <p:cNvSpPr/>
            <p:nvPr/>
          </p:nvSpPr>
          <p:spPr bwMode="auto">
            <a:xfrm rot="9782973">
              <a:off x="1978229" y="2249408"/>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3879713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10</a:t>
            </a:fld>
            <a:endParaRPr lang="de-DE" altLang="de-DE"/>
          </a:p>
        </p:txBody>
      </p:sp>
      <p:grpSp>
        <p:nvGrpSpPr>
          <p:cNvPr id="3" name="Gruppieren 2"/>
          <p:cNvGrpSpPr/>
          <p:nvPr/>
        </p:nvGrpSpPr>
        <p:grpSpPr>
          <a:xfrm>
            <a:off x="2139617" y="1249883"/>
            <a:ext cx="5607845" cy="2374465"/>
            <a:chOff x="2139617" y="1249883"/>
            <a:chExt cx="5607845" cy="2374465"/>
          </a:xfrm>
        </p:grpSpPr>
        <p:pic>
          <p:nvPicPr>
            <p:cNvPr id="5" name="Bild 9" descr="Logistic Regression"/>
            <p:cNvPicPr/>
            <p:nvPr/>
          </p:nvPicPr>
          <p:blipFill>
            <a:blip r:embed="rId3">
              <a:extLst>
                <a:ext uri="{28A0092B-C50C-407E-A947-70E740481C1C}">
                  <a14:useLocalDpi xmlns:a14="http://schemas.microsoft.com/office/drawing/2010/main" val="0"/>
                </a:ext>
              </a:extLst>
            </a:blip>
            <a:srcRect/>
            <a:stretch>
              <a:fillRect/>
            </a:stretch>
          </p:blipFill>
          <p:spPr bwMode="auto">
            <a:xfrm>
              <a:off x="2139617" y="1249883"/>
              <a:ext cx="3247045" cy="2374465"/>
            </a:xfrm>
            <a:prstGeom prst="rect">
              <a:avLst/>
            </a:prstGeom>
            <a:noFill/>
            <a:ln>
              <a:noFill/>
            </a:ln>
          </p:spPr>
        </p:pic>
        <p:sp>
          <p:nvSpPr>
            <p:cNvPr id="8" name="Textfeld 7"/>
            <p:cNvSpPr txBox="1"/>
            <p:nvPr/>
          </p:nvSpPr>
          <p:spPr>
            <a:xfrm>
              <a:off x="4702462" y="1490245"/>
              <a:ext cx="3045000" cy="338554"/>
            </a:xfrm>
            <a:prstGeom prst="rect">
              <a:avLst/>
            </a:prstGeom>
            <a:noFill/>
          </p:spPr>
          <p:txBody>
            <a:bodyPr wrap="square" rtlCol="0">
              <a:spAutoFit/>
            </a:bodyPr>
            <a:lstStyle/>
            <a:p>
              <a:pPr algn="l"/>
              <a:r>
                <a:rPr lang="de-DE" dirty="0"/>
                <a:t>Traditional Regression</a:t>
              </a:r>
            </a:p>
          </p:txBody>
        </p:sp>
        <p:sp>
          <p:nvSpPr>
            <p:cNvPr id="12" name="Rechteck 11"/>
            <p:cNvSpPr/>
            <p:nvPr/>
          </p:nvSpPr>
          <p:spPr bwMode="auto">
            <a:xfrm>
              <a:off x="4702462" y="1828799"/>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2" name="Gruppieren 1"/>
          <p:cNvGrpSpPr/>
          <p:nvPr/>
        </p:nvGrpSpPr>
        <p:grpSpPr>
          <a:xfrm>
            <a:off x="1009086" y="3758809"/>
            <a:ext cx="7058440" cy="2598936"/>
            <a:chOff x="1009086" y="3758809"/>
            <a:chExt cx="7058440" cy="2598936"/>
          </a:xfrm>
        </p:grpSpPr>
        <p:pic>
          <p:nvPicPr>
            <p:cNvPr id="6" name="Bild 12" descr="Decision Trees"/>
            <p:cNvPicPr/>
            <p:nvPr/>
          </p:nvPicPr>
          <p:blipFill>
            <a:blip r:embed="rId4">
              <a:extLst>
                <a:ext uri="{28A0092B-C50C-407E-A947-70E740481C1C}">
                  <a14:useLocalDpi xmlns:a14="http://schemas.microsoft.com/office/drawing/2010/main" val="0"/>
                </a:ext>
              </a:extLst>
            </a:blip>
            <a:srcRect/>
            <a:stretch>
              <a:fillRect/>
            </a:stretch>
          </p:blipFill>
          <p:spPr bwMode="auto">
            <a:xfrm>
              <a:off x="1009086" y="3758810"/>
              <a:ext cx="3364173" cy="2374465"/>
            </a:xfrm>
            <a:prstGeom prst="rect">
              <a:avLst/>
            </a:prstGeom>
            <a:noFill/>
            <a:ln>
              <a:noFill/>
            </a:ln>
          </p:spPr>
        </p:pic>
        <p:pic>
          <p:nvPicPr>
            <p:cNvPr id="7" name="Bild 14" descr="Support Vector Machines algorithm"/>
            <p:cNvPicPr/>
            <p:nvPr/>
          </p:nvPicPr>
          <p:blipFill>
            <a:blip r:embed="rId5">
              <a:extLst>
                <a:ext uri="{28A0092B-C50C-407E-A947-70E740481C1C}">
                  <a14:useLocalDpi xmlns:a14="http://schemas.microsoft.com/office/drawing/2010/main" val="0"/>
                </a:ext>
              </a:extLst>
            </a:blip>
            <a:srcRect/>
            <a:stretch>
              <a:fillRect/>
            </a:stretch>
          </p:blipFill>
          <p:spPr bwMode="auto">
            <a:xfrm>
              <a:off x="4620975" y="3758809"/>
              <a:ext cx="3446551" cy="2374465"/>
            </a:xfrm>
            <a:prstGeom prst="rect">
              <a:avLst/>
            </a:prstGeom>
            <a:noFill/>
            <a:ln>
              <a:noFill/>
            </a:ln>
          </p:spPr>
        </p:pic>
        <p:sp>
          <p:nvSpPr>
            <p:cNvPr id="9" name="Textfeld 8"/>
            <p:cNvSpPr txBox="1"/>
            <p:nvPr/>
          </p:nvSpPr>
          <p:spPr>
            <a:xfrm>
              <a:off x="1425893" y="6019191"/>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10" name="Textfeld 9"/>
            <p:cNvSpPr txBox="1"/>
            <p:nvPr/>
          </p:nvSpPr>
          <p:spPr>
            <a:xfrm>
              <a:off x="5024143" y="6019191"/>
              <a:ext cx="2257830" cy="338554"/>
            </a:xfrm>
            <a:prstGeom prst="rect">
              <a:avLst/>
            </a:prstGeom>
            <a:noFill/>
          </p:spPr>
          <p:txBody>
            <a:bodyPr wrap="square" rtlCol="0">
              <a:spAutoFit/>
            </a:bodyPr>
            <a:lstStyle/>
            <a:p>
              <a:r>
                <a:rPr lang="de-DE" dirty="0" err="1"/>
                <a:t>Neural</a:t>
              </a:r>
              <a:r>
                <a:rPr lang="de-DE" dirty="0"/>
                <a:t> Network</a:t>
              </a:r>
            </a:p>
          </p:txBody>
        </p:sp>
        <p:sp>
          <p:nvSpPr>
            <p:cNvPr id="13" name="Rechteck 12"/>
            <p:cNvSpPr/>
            <p:nvPr/>
          </p:nvSpPr>
          <p:spPr bwMode="auto">
            <a:xfrm>
              <a:off x="3658362" y="4296161"/>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7363135" y="4382257"/>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15" name="Title 1"/>
          <p:cNvSpPr txBox="1">
            <a:spLocks/>
          </p:cNvSpPr>
          <p:nvPr/>
        </p:nvSpPr>
        <p:spPr>
          <a:xfrm>
            <a:off x="344488" y="496911"/>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Old vs. New </a:t>
            </a:r>
            <a:r>
              <a:rPr lang="de-DE" sz="2400" kern="0" dirty="0" err="1">
                <a:solidFill>
                  <a:schemeClr val="tx1"/>
                </a:solidFill>
              </a:rPr>
              <a:t>Methods</a:t>
            </a:r>
            <a:r>
              <a:rPr lang="de-DE" sz="2400" kern="0" dirty="0">
                <a:solidFill>
                  <a:schemeClr val="tx1"/>
                </a:solidFill>
              </a:rPr>
              <a:t> </a:t>
            </a:r>
          </a:p>
        </p:txBody>
      </p:sp>
      <p:sp>
        <p:nvSpPr>
          <p:cNvPr id="4" name="Rechteck 3"/>
          <p:cNvSpPr/>
          <p:nvPr/>
        </p:nvSpPr>
        <p:spPr>
          <a:xfrm>
            <a:off x="3620275" y="6219245"/>
            <a:ext cx="1600118" cy="276999"/>
          </a:xfrm>
          <a:prstGeom prst="rect">
            <a:avLst/>
          </a:prstGeom>
        </p:spPr>
        <p:txBody>
          <a:bodyPr wrap="none">
            <a:spAutoFit/>
          </a:bodyPr>
          <a:lstStyle/>
          <a:p>
            <a:r>
              <a:rPr lang="de-DE" sz="1200" b="0" dirty="0">
                <a:solidFill>
                  <a:schemeClr val="tx1">
                    <a:lumMod val="50000"/>
                    <a:lumOff val="50000"/>
                  </a:schemeClr>
                </a:solidFill>
              </a:rPr>
              <a:t>Source: </a:t>
            </a:r>
            <a:r>
              <a:rPr lang="de-DE" sz="1200" b="0" dirty="0" err="1">
                <a:solidFill>
                  <a:schemeClr val="tx1">
                    <a:lumMod val="50000"/>
                    <a:lumOff val="50000"/>
                  </a:schemeClr>
                </a:solidFill>
              </a:rPr>
              <a:t>Lalit</a:t>
            </a:r>
            <a:r>
              <a:rPr lang="de-DE" sz="1200" b="0" dirty="0">
                <a:solidFill>
                  <a:schemeClr val="tx1">
                    <a:lumMod val="50000"/>
                    <a:lumOff val="50000"/>
                  </a:schemeClr>
                </a:solidFill>
              </a:rPr>
              <a:t> </a:t>
            </a:r>
            <a:r>
              <a:rPr lang="de-DE" sz="1200" b="0" dirty="0" err="1">
                <a:solidFill>
                  <a:schemeClr val="tx1">
                    <a:lumMod val="50000"/>
                    <a:lumOff val="50000"/>
                  </a:schemeClr>
                </a:solidFill>
              </a:rPr>
              <a:t>Sachan</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84083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238595" y="2007896"/>
            <a:ext cx="6392489" cy="3139321"/>
          </a:xfrm>
          <a:prstGeom prst="rect">
            <a:avLst/>
          </a:prstGeom>
          <a:noFill/>
        </p:spPr>
        <p:txBody>
          <a:bodyPr wrap="square" rtlCol="0">
            <a:spAutoFit/>
          </a:bodyPr>
          <a:lstStyle/>
          <a:p>
            <a:r>
              <a:rPr lang="en-US" sz="3600" dirty="0"/>
              <a:t>But:</a:t>
            </a:r>
          </a:p>
          <a:p>
            <a:r>
              <a:rPr lang="en-US" sz="3600" dirty="0"/>
              <a:t> Sometimes it is better to know/predict something  even if we can not explain it instead of doing nothing!</a:t>
            </a:r>
          </a:p>
        </p:txBody>
      </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109</a:t>
            </a:fld>
            <a:endParaRPr lang="en-US" sz="800" dirty="0">
              <a:solidFill>
                <a:schemeClr val="bg1"/>
              </a:solidFill>
            </a:endParaRPr>
          </a:p>
        </p:txBody>
      </p:sp>
      <p:sp>
        <p:nvSpPr>
          <p:cNvPr id="83971" name="Rectangle 2"/>
          <p:cNvSpPr>
            <a:spLocks noChangeArrowheads="1"/>
          </p:cNvSpPr>
          <p:nvPr/>
        </p:nvSpPr>
        <p:spPr bwMode="auto">
          <a:xfrm>
            <a:off x="142875" y="539750"/>
            <a:ext cx="433932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(III)</a:t>
            </a:r>
          </a:p>
        </p:txBody>
      </p:sp>
    </p:spTree>
    <p:extLst>
      <p:ext uri="{BB962C8B-B14F-4D97-AF65-F5344CB8AC3E}">
        <p14:creationId xmlns:p14="http://schemas.microsoft.com/office/powerpoint/2010/main" val="193629860"/>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Estimation</a:t>
            </a:r>
          </a:p>
        </p:txBody>
      </p:sp>
      <p:sp>
        <p:nvSpPr>
          <p:cNvPr id="3" name="Textfeld 2"/>
          <p:cNvSpPr txBox="1"/>
          <p:nvPr/>
        </p:nvSpPr>
        <p:spPr>
          <a:xfrm>
            <a:off x="2294312" y="6420102"/>
            <a:ext cx="6234546" cy="276999"/>
          </a:xfrm>
          <a:prstGeom prst="rect">
            <a:avLst/>
          </a:prstGeom>
          <a:noFill/>
        </p:spPr>
        <p:txBody>
          <a:bodyPr wrap="square" rtlCol="0">
            <a:spAutoFit/>
          </a:bodyPr>
          <a:lstStyle/>
          <a:p>
            <a:pPr algn="r"/>
            <a:r>
              <a:rPr lang="en-US" sz="1200" b="0" dirty="0"/>
              <a:t>Source: http://www.dxbydt.com/the-size-of-your-sample</a:t>
            </a:r>
          </a:p>
        </p:txBody>
      </p:sp>
      <p:pic>
        <p:nvPicPr>
          <p:cNvPr id="121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68" y="1092615"/>
            <a:ext cx="8591172" cy="532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23322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D70C379-9B13-4D27-BD19-1A2AF71DCD42}" type="slidenum">
              <a:rPr lang="de-DE" sz="800" smtClean="0">
                <a:solidFill>
                  <a:schemeClr val="bg1"/>
                </a:solidFill>
              </a:rPr>
              <a:pPr/>
              <a:t>111</a:t>
            </a:fld>
            <a:endParaRPr lang="de-DE" sz="800">
              <a:solidFill>
                <a:schemeClr val="bg1"/>
              </a:solidFill>
            </a:endParaRPr>
          </a:p>
        </p:txBody>
      </p:sp>
      <p:sp>
        <p:nvSpPr>
          <p:cNvPr id="76803" name="Rectangle 2"/>
          <p:cNvSpPr>
            <a:spLocks noChangeArrowheads="1"/>
          </p:cNvSpPr>
          <p:nvPr/>
        </p:nvSpPr>
        <p:spPr bwMode="auto">
          <a:xfrm>
            <a:off x="133350" y="577850"/>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solidFill>
                  <a:srgbClr val="C00000"/>
                </a:solidFill>
              </a:rPr>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Definitions</a:t>
            </a:r>
          </a:p>
        </p:txBody>
      </p:sp>
      <p:sp>
        <p:nvSpPr>
          <p:cNvPr id="2" name="Textfeld 1"/>
          <p:cNvSpPr txBox="1"/>
          <p:nvPr/>
        </p:nvSpPr>
        <p:spPr>
          <a:xfrm>
            <a:off x="340821" y="1183440"/>
            <a:ext cx="8553797" cy="5078313"/>
          </a:xfrm>
          <a:prstGeom prst="rect">
            <a:avLst/>
          </a:prstGeom>
          <a:noFill/>
        </p:spPr>
        <p:txBody>
          <a:bodyPr wrap="square" rtlCol="0">
            <a:spAutoFit/>
          </a:bodyPr>
          <a:lstStyle/>
          <a:p>
            <a:pPr algn="l"/>
            <a:r>
              <a:rPr lang="en-US" sz="1800"/>
              <a:t>A </a:t>
            </a:r>
            <a:r>
              <a:rPr lang="en-US" sz="1800">
                <a:solidFill>
                  <a:srgbClr val="FF0000"/>
                </a:solidFill>
              </a:rPr>
              <a:t>method</a:t>
            </a:r>
            <a:r>
              <a:rPr lang="en-US" sz="1800"/>
              <a:t> is a composition</a:t>
            </a:r>
            <a:r>
              <a:rPr lang="de-DE" sz="1800"/>
              <a:t> </a:t>
            </a:r>
            <a:r>
              <a:rPr lang="en-US" sz="1800"/>
              <a:t>of formalized principles that form the basis for a stringent calculation process.</a:t>
            </a:r>
          </a:p>
          <a:p>
            <a:pPr algn="l"/>
            <a:r>
              <a:rPr lang="en-US" sz="1800"/>
              <a:t>An </a:t>
            </a:r>
            <a:r>
              <a:rPr lang="en-US" sz="1800">
                <a:solidFill>
                  <a:srgbClr val="FF0000"/>
                </a:solidFill>
              </a:rPr>
              <a:t>algorithm</a:t>
            </a:r>
            <a:r>
              <a:rPr lang="en-US" sz="1800"/>
              <a:t> is a procedure or set of steps or rules to accomplish a task. It is usually the implementation of a method. Algorithms are used to build models. </a:t>
            </a:r>
          </a:p>
          <a:p>
            <a:pPr algn="l"/>
            <a:r>
              <a:rPr lang="en-US" sz="1800"/>
              <a:t>In the given context, a </a:t>
            </a:r>
            <a:r>
              <a:rPr lang="en-US" sz="1800">
                <a:solidFill>
                  <a:srgbClr val="FF0000"/>
                </a:solidFill>
              </a:rPr>
              <a:t>model</a:t>
            </a:r>
            <a:r>
              <a:rPr lang="en-US" sz="1800"/>
              <a:t> is the description of the relationship between variables. It is used to create output data from given input data, for example to make predictions.</a:t>
            </a:r>
          </a:p>
          <a:p>
            <a:pPr algn="l"/>
            <a:r>
              <a:rPr lang="en-US" sz="1800">
                <a:solidFill>
                  <a:srgbClr val="FF0000"/>
                </a:solidFill>
              </a:rPr>
              <a:t>Fitting</a:t>
            </a:r>
            <a:r>
              <a:rPr lang="en-US" sz="1800"/>
              <a:t> a model means that you estimate the model using the observed data. You are using your data as evidence to help approximate the real-world mathematical process that generated the data. Fitting the model often involves optimization methods and algorithms, such as maximum likelihood estimation, to help get the parameters.</a:t>
            </a:r>
          </a:p>
          <a:p>
            <a:pPr algn="l"/>
            <a:r>
              <a:rPr lang="en-US" sz="1800">
                <a:solidFill>
                  <a:srgbClr val="FF0000"/>
                </a:solidFill>
              </a:rPr>
              <a:t>Overfitting</a:t>
            </a:r>
            <a:r>
              <a:rPr lang="en-US" sz="1800"/>
              <a:t> is the term used to mean that you used a dataset to estimate the parameters of your model, but your model isn’t that good at capturing reality beyond your sampled data.</a:t>
            </a:r>
            <a:endParaRPr lang="en-US" sz="1800" dirty="0"/>
          </a:p>
        </p:txBody>
      </p:sp>
      <p:sp>
        <p:nvSpPr>
          <p:cNvPr id="5" name="Textfeld 4"/>
          <p:cNvSpPr txBox="1"/>
          <p:nvPr/>
        </p:nvSpPr>
        <p:spPr>
          <a:xfrm>
            <a:off x="340821" y="6275699"/>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r>
              <a:rPr lang="en-US" sz="1200" b="0" dirty="0" err="1">
                <a:solidFill>
                  <a:srgbClr val="000000"/>
                </a:solidFill>
                <a:latin typeface="Arial" pitchFamily="34" charset="0"/>
                <a:ea typeface="+mn-ea"/>
              </a:rPr>
              <a:t>Schutt</a:t>
            </a:r>
            <a:r>
              <a:rPr lang="en-US" sz="1200" b="0" dirty="0">
                <a:solidFill>
                  <a:srgbClr val="000000"/>
                </a:solidFill>
                <a:latin typeface="Arial" pitchFamily="34" charset="0"/>
                <a:ea typeface="+mn-ea"/>
              </a:rPr>
              <a:t>/O’Neil (2013):  Doing Data Science.</a:t>
            </a:r>
          </a:p>
        </p:txBody>
      </p:sp>
    </p:spTree>
    <p:extLst>
      <p:ext uri="{BB962C8B-B14F-4D97-AF65-F5344CB8AC3E}">
        <p14:creationId xmlns:p14="http://schemas.microsoft.com/office/powerpoint/2010/main" val="130688533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33" y="2201164"/>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273997"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113</a:t>
            </a:fld>
            <a:endParaRPr lang="de-DE" altLang="de-DE"/>
          </a:p>
        </p:txBody>
      </p:sp>
      <p:sp>
        <p:nvSpPr>
          <p:cNvPr id="8" name="Textfeld 7"/>
          <p:cNvSpPr txBox="1"/>
          <p:nvPr/>
        </p:nvSpPr>
        <p:spPr>
          <a:xfrm>
            <a:off x="3122530" y="2805376"/>
            <a:ext cx="965282" cy="338554"/>
          </a:xfrm>
          <a:prstGeom prst="rect">
            <a:avLst/>
          </a:prstGeom>
          <a:noFill/>
        </p:spPr>
        <p:txBody>
          <a:bodyPr wrap="square" rtlCol="0">
            <a:spAutoFit/>
          </a:bodyPr>
          <a:lstStyle/>
          <a:p>
            <a:r>
              <a:rPr lang="de-DE" b="0" dirty="0" err="1"/>
              <a:t>create</a:t>
            </a:r>
            <a:endParaRPr lang="de-DE" b="0" dirty="0"/>
          </a:p>
        </p:txBody>
      </p:sp>
      <p:sp>
        <p:nvSpPr>
          <p:cNvPr id="5" name="Textfeld 4"/>
          <p:cNvSpPr txBox="1"/>
          <p:nvPr/>
        </p:nvSpPr>
        <p:spPr>
          <a:xfrm>
            <a:off x="1328577" y="392119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218630" y="3096069"/>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3929371" y="3471778"/>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245" y="272692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4989244" y="2872772"/>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084015" y="3471778"/>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7" name="Textfeld 36"/>
          <p:cNvSpPr txBox="1"/>
          <p:nvPr/>
        </p:nvSpPr>
        <p:spPr>
          <a:xfrm>
            <a:off x="6007592" y="2805123"/>
            <a:ext cx="965282" cy="338554"/>
          </a:xfrm>
          <a:prstGeom prst="rect">
            <a:avLst/>
          </a:prstGeom>
          <a:noFill/>
        </p:spPr>
        <p:txBody>
          <a:bodyPr wrap="square" rtlCol="0">
            <a:spAutoFit/>
          </a:bodyPr>
          <a:lstStyle/>
          <a:p>
            <a:r>
              <a:rPr lang="de-DE" b="0" dirty="0" err="1"/>
              <a:t>build</a:t>
            </a:r>
            <a:endParaRPr lang="de-DE" b="0" dirty="0"/>
          </a:p>
        </p:txBody>
      </p:sp>
      <p:cxnSp>
        <p:nvCxnSpPr>
          <p:cNvPr id="38" name="Gerade Verbindung mit Pfeil 37"/>
          <p:cNvCxnSpPr/>
          <p:nvPr/>
        </p:nvCxnSpPr>
        <p:spPr bwMode="auto">
          <a:xfrm flipV="1">
            <a:off x="6145257" y="309581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74" y="246081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6932775" y="373081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3" name="Freihandform 32"/>
          <p:cNvSpPr/>
          <p:nvPr/>
        </p:nvSpPr>
        <p:spPr bwMode="auto">
          <a:xfrm>
            <a:off x="4725056" y="2181465"/>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277993" y="2127633"/>
            <a:ext cx="96528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34" name="Freihandform 33"/>
          <p:cNvSpPr/>
          <p:nvPr/>
        </p:nvSpPr>
        <p:spPr bwMode="auto">
          <a:xfrm>
            <a:off x="2962758" y="3637881"/>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495953" y="3865606"/>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3" name="Ellipse 2"/>
          <p:cNvSpPr/>
          <p:nvPr/>
        </p:nvSpPr>
        <p:spPr bwMode="auto">
          <a:xfrm>
            <a:off x="792220" y="2230406"/>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038956" y="2767459"/>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513461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Fitting the model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097278"/>
            <a:ext cx="3122919"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234" y="1722773"/>
            <a:ext cx="4795405" cy="366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4007162" y="5660986"/>
            <a:ext cx="4927548" cy="830997"/>
          </a:xfrm>
          <a:prstGeom prst="rect">
            <a:avLst/>
          </a:prstGeom>
          <a:noFill/>
          <a:ln>
            <a:noFill/>
          </a:ln>
        </p:spPr>
        <p:txBody>
          <a:bodyPr wrap="square" rtlCol="0">
            <a:spAutoFit/>
          </a:bodyPr>
          <a:lstStyle/>
          <a:p>
            <a:r>
              <a:rPr lang="en-US" dirty="0">
                <a:solidFill>
                  <a:srgbClr val="FF0000"/>
                </a:solidFill>
              </a:rPr>
              <a:t>Probability that the null hypothesis 𝛽 = 0 is true. The coefficients are highly likely to be nonzero and therefore significant.</a:t>
            </a:r>
          </a:p>
        </p:txBody>
      </p:sp>
      <p:cxnSp>
        <p:nvCxnSpPr>
          <p:cNvPr id="4" name="Gerade Verbindung mit Pfeil 3"/>
          <p:cNvCxnSpPr/>
          <p:nvPr/>
        </p:nvCxnSpPr>
        <p:spPr bwMode="auto">
          <a:xfrm flipH="1">
            <a:off x="7323513" y="5392726"/>
            <a:ext cx="282633" cy="326449"/>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5604250" y="1221986"/>
            <a:ext cx="2716790" cy="584775"/>
          </a:xfrm>
          <a:prstGeom prst="rect">
            <a:avLst/>
          </a:prstGeom>
          <a:noFill/>
        </p:spPr>
        <p:txBody>
          <a:bodyPr wrap="square" rtlCol="0">
            <a:spAutoFit/>
          </a:bodyPr>
          <a:lstStyle/>
          <a:p>
            <a:r>
              <a:rPr lang="en-US" dirty="0">
                <a:solidFill>
                  <a:srgbClr val="FF0000"/>
                </a:solidFill>
              </a:rPr>
              <a:t>Proportion of variance explained by the model.</a:t>
            </a:r>
          </a:p>
        </p:txBody>
      </p:sp>
      <p:cxnSp>
        <p:nvCxnSpPr>
          <p:cNvPr id="11" name="Gerade Verbindung mit Pfeil 10"/>
          <p:cNvCxnSpPr/>
          <p:nvPr/>
        </p:nvCxnSpPr>
        <p:spPr bwMode="auto">
          <a:xfrm flipV="1">
            <a:off x="5902036" y="1806762"/>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454310" y="2058879"/>
            <a:ext cx="2659553" cy="1077218"/>
          </a:xfrm>
          <a:prstGeom prst="rect">
            <a:avLst/>
          </a:prstGeom>
          <a:noFill/>
        </p:spPr>
        <p:txBody>
          <a:bodyPr wrap="square" rtlCol="0">
            <a:spAutoFit/>
          </a:bodyPr>
          <a:lstStyle/>
          <a:p>
            <a:r>
              <a:rPr lang="en-US" dirty="0">
                <a:solidFill>
                  <a:srgbClr val="FF0000"/>
                </a:solidFill>
              </a:rPr>
              <a:t> Probability that the null hypothesis that </a:t>
            </a:r>
            <a:r>
              <a:rPr lang="en-US" i="1" dirty="0">
                <a:solidFill>
                  <a:srgbClr val="FF0000"/>
                </a:solidFill>
              </a:rPr>
              <a:t>all</a:t>
            </a:r>
            <a:r>
              <a:rPr lang="en-US" dirty="0">
                <a:solidFill>
                  <a:srgbClr val="FF0000"/>
                </a:solidFill>
              </a:rPr>
              <a:t> of the regression coefficients are equal to zero.</a:t>
            </a:r>
          </a:p>
        </p:txBody>
      </p:sp>
      <p:cxnSp>
        <p:nvCxnSpPr>
          <p:cNvPr id="18" name="Gerade Verbindung mit Pfeil 17"/>
          <p:cNvCxnSpPr/>
          <p:nvPr/>
        </p:nvCxnSpPr>
        <p:spPr bwMode="auto">
          <a:xfrm flipH="1" flipV="1">
            <a:off x="7967012" y="3073068"/>
            <a:ext cx="354028" cy="276961"/>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123545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Testing the model</a:t>
            </a:r>
          </a:p>
        </p:txBody>
      </p:sp>
      <p:sp>
        <p:nvSpPr>
          <p:cNvPr id="8" name="Textfeld 7"/>
          <p:cNvSpPr txBox="1"/>
          <p:nvPr/>
        </p:nvSpPr>
        <p:spPr>
          <a:xfrm>
            <a:off x="7180725" y="4669776"/>
            <a:ext cx="1880149" cy="1077218"/>
          </a:xfrm>
          <a:prstGeom prst="rect">
            <a:avLst/>
          </a:prstGeom>
          <a:noFill/>
        </p:spPr>
        <p:txBody>
          <a:bodyPr wrap="square" rtlCol="0">
            <a:spAutoFit/>
          </a:bodyPr>
          <a:lstStyle/>
          <a:p>
            <a:r>
              <a:rPr lang="en-US" dirty="0">
                <a:solidFill>
                  <a:srgbClr val="FF0000"/>
                </a:solidFill>
              </a:rPr>
              <a:t>Conclusion: Model is not robust due to overfitting.</a:t>
            </a:r>
          </a:p>
        </p:txBody>
      </p:sp>
      <p:cxnSp>
        <p:nvCxnSpPr>
          <p:cNvPr id="9" name="Gerade Verbindung mit Pfeil 8"/>
          <p:cNvCxnSpPr/>
          <p:nvPr/>
        </p:nvCxnSpPr>
        <p:spPr bwMode="auto">
          <a:xfrm flipV="1">
            <a:off x="7122535" y="5746994"/>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4" y="1030859"/>
            <a:ext cx="6766560" cy="551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92561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pieren 36"/>
          <p:cNvGrpSpPr/>
          <p:nvPr/>
        </p:nvGrpSpPr>
        <p:grpSpPr>
          <a:xfrm>
            <a:off x="353196" y="2195349"/>
            <a:ext cx="8404167" cy="3253063"/>
            <a:chOff x="1408715" y="1793875"/>
            <a:chExt cx="8612188" cy="3253063"/>
          </a:xfrm>
        </p:grpSpPr>
        <p:sp>
          <p:nvSpPr>
            <p:cNvPr id="9"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1"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12"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Oval 14"/>
            <p:cNvSpPr>
              <a:spLocks noChangeArrowheads="1"/>
            </p:cNvSpPr>
            <p:nvPr/>
          </p:nvSpPr>
          <p:spPr bwMode="auto">
            <a:xfrm>
              <a:off x="2584450" y="2366963"/>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Oval 16"/>
            <p:cNvSpPr>
              <a:spLocks noChangeArrowheads="1"/>
            </p:cNvSpPr>
            <p:nvPr/>
          </p:nvSpPr>
          <p:spPr bwMode="auto">
            <a:xfrm>
              <a:off x="3200400" y="3195638"/>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Oval 20"/>
            <p:cNvSpPr>
              <a:spLocks noChangeArrowheads="1"/>
            </p:cNvSpPr>
            <p:nvPr/>
          </p:nvSpPr>
          <p:spPr bwMode="auto">
            <a:xfrm>
              <a:off x="4429125" y="438308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Oval 22"/>
            <p:cNvSpPr>
              <a:spLocks noChangeArrowheads="1"/>
            </p:cNvSpPr>
            <p:nvPr/>
          </p:nvSpPr>
          <p:spPr bwMode="auto">
            <a:xfrm>
              <a:off x="5043488" y="36480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6"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8" name="Oval 28"/>
            <p:cNvSpPr>
              <a:spLocks noChangeArrowheads="1"/>
            </p:cNvSpPr>
            <p:nvPr/>
          </p:nvSpPr>
          <p:spPr bwMode="auto">
            <a:xfrm>
              <a:off x="6889750" y="2903538"/>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2" name="Oval 32"/>
            <p:cNvSpPr>
              <a:spLocks noChangeArrowheads="1"/>
            </p:cNvSpPr>
            <p:nvPr/>
          </p:nvSpPr>
          <p:spPr bwMode="auto">
            <a:xfrm>
              <a:off x="8121650"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4"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 name="Gruppieren 56"/>
          <p:cNvGrpSpPr/>
          <p:nvPr/>
        </p:nvGrpSpPr>
        <p:grpSpPr>
          <a:xfrm>
            <a:off x="353196" y="2195349"/>
            <a:ext cx="8404167" cy="3253063"/>
            <a:chOff x="1408715" y="1793875"/>
            <a:chExt cx="8612188" cy="3253063"/>
          </a:xfrm>
        </p:grpSpPr>
        <p:sp>
          <p:nvSpPr>
            <p:cNvPr id="58"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59"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61"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Oval 14"/>
            <p:cNvSpPr>
              <a:spLocks noChangeArrowheads="1"/>
            </p:cNvSpPr>
            <p:nvPr/>
          </p:nvSpPr>
          <p:spPr bwMode="auto">
            <a:xfrm>
              <a:off x="2584450" y="21907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Oval 16"/>
            <p:cNvSpPr>
              <a:spLocks noChangeArrowheads="1"/>
            </p:cNvSpPr>
            <p:nvPr/>
          </p:nvSpPr>
          <p:spPr bwMode="auto">
            <a:xfrm>
              <a:off x="3137693" y="3412331"/>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4"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5" name="Oval 20"/>
            <p:cNvSpPr>
              <a:spLocks noChangeArrowheads="1"/>
            </p:cNvSpPr>
            <p:nvPr/>
          </p:nvSpPr>
          <p:spPr bwMode="auto">
            <a:xfrm>
              <a:off x="4581853"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Oval 22"/>
            <p:cNvSpPr>
              <a:spLocks noChangeArrowheads="1"/>
            </p:cNvSpPr>
            <p:nvPr/>
          </p:nvSpPr>
          <p:spPr bwMode="auto">
            <a:xfrm>
              <a:off x="4864756" y="206834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8"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9" name="Oval 28"/>
            <p:cNvSpPr>
              <a:spLocks noChangeArrowheads="1"/>
            </p:cNvSpPr>
            <p:nvPr/>
          </p:nvSpPr>
          <p:spPr bwMode="auto">
            <a:xfrm>
              <a:off x="6768662" y="3028951"/>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1" name="Oval 32"/>
            <p:cNvSpPr>
              <a:spLocks noChangeArrowheads="1"/>
            </p:cNvSpPr>
            <p:nvPr/>
          </p:nvSpPr>
          <p:spPr bwMode="auto">
            <a:xfrm>
              <a:off x="8121650" y="4228306"/>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2"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73" name="Freihandform 72"/>
          <p:cNvSpPr/>
          <p:nvPr/>
        </p:nvSpPr>
        <p:spPr bwMode="auto">
          <a:xfrm>
            <a:off x="965854" y="2471930"/>
            <a:ext cx="6615428" cy="2550312"/>
          </a:xfrm>
          <a:custGeom>
            <a:avLst/>
            <a:gdLst>
              <a:gd name="connsiteX0" fmla="*/ 0 w 6779173"/>
              <a:gd name="connsiteY0" fmla="*/ 420495 h 2550312"/>
              <a:gd name="connsiteX1" fmla="*/ 630621 w 6779173"/>
              <a:gd name="connsiteY1" fmla="*/ 157736 h 2550312"/>
              <a:gd name="connsiteX2" fmla="*/ 1177159 w 6779173"/>
              <a:gd name="connsiteY2" fmla="*/ 1408467 h 2550312"/>
              <a:gd name="connsiteX3" fmla="*/ 1860331 w 6779173"/>
              <a:gd name="connsiteY3" fmla="*/ 2165212 h 2550312"/>
              <a:gd name="connsiteX4" fmla="*/ 2627586 w 6779173"/>
              <a:gd name="connsiteY4" fmla="*/ 2417460 h 2550312"/>
              <a:gd name="connsiteX5" fmla="*/ 2911366 w 6779173"/>
              <a:gd name="connsiteY5" fmla="*/ 63143 h 2550312"/>
              <a:gd name="connsiteX6" fmla="*/ 3710152 w 6779173"/>
              <a:gd name="connsiteY6" fmla="*/ 641212 h 2550312"/>
              <a:gd name="connsiteX7" fmla="*/ 4330262 w 6779173"/>
              <a:gd name="connsiteY7" fmla="*/ 273350 h 2550312"/>
              <a:gd name="connsiteX8" fmla="*/ 4813738 w 6779173"/>
              <a:gd name="connsiteY8" fmla="*/ 1030095 h 2550312"/>
              <a:gd name="connsiteX9" fmla="*/ 5549462 w 6779173"/>
              <a:gd name="connsiteY9" fmla="*/ 1933984 h 2550312"/>
              <a:gd name="connsiteX10" fmla="*/ 6169573 w 6779173"/>
              <a:gd name="connsiteY10" fmla="*/ 2217764 h 2550312"/>
              <a:gd name="connsiteX11" fmla="*/ 6779173 w 6779173"/>
              <a:gd name="connsiteY11" fmla="*/ 1923474 h 255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9173" h="2550312">
                <a:moveTo>
                  <a:pt x="0" y="420495"/>
                </a:moveTo>
                <a:cubicBezTo>
                  <a:pt x="217214" y="206784"/>
                  <a:pt x="434428" y="-6926"/>
                  <a:pt x="630621" y="157736"/>
                </a:cubicBezTo>
                <a:cubicBezTo>
                  <a:pt x="826814" y="322398"/>
                  <a:pt x="972207" y="1073888"/>
                  <a:pt x="1177159" y="1408467"/>
                </a:cubicBezTo>
                <a:cubicBezTo>
                  <a:pt x="1382111" y="1743046"/>
                  <a:pt x="1618593" y="1997047"/>
                  <a:pt x="1860331" y="2165212"/>
                </a:cubicBezTo>
                <a:cubicBezTo>
                  <a:pt x="2102069" y="2333377"/>
                  <a:pt x="2452414" y="2767805"/>
                  <a:pt x="2627586" y="2417460"/>
                </a:cubicBezTo>
                <a:cubicBezTo>
                  <a:pt x="2802758" y="2067115"/>
                  <a:pt x="2730938" y="359184"/>
                  <a:pt x="2911366" y="63143"/>
                </a:cubicBezTo>
                <a:cubicBezTo>
                  <a:pt x="3091794" y="-232898"/>
                  <a:pt x="3473669" y="606178"/>
                  <a:pt x="3710152" y="641212"/>
                </a:cubicBezTo>
                <a:cubicBezTo>
                  <a:pt x="3946635" y="676246"/>
                  <a:pt x="4146331" y="208536"/>
                  <a:pt x="4330262" y="273350"/>
                </a:cubicBezTo>
                <a:cubicBezTo>
                  <a:pt x="4514193" y="338164"/>
                  <a:pt x="4610538" y="753323"/>
                  <a:pt x="4813738" y="1030095"/>
                </a:cubicBezTo>
                <a:cubicBezTo>
                  <a:pt x="5016938" y="1306867"/>
                  <a:pt x="5323490" y="1736039"/>
                  <a:pt x="5549462" y="1933984"/>
                </a:cubicBezTo>
                <a:cubicBezTo>
                  <a:pt x="5775434" y="2131929"/>
                  <a:pt x="5964621" y="2219516"/>
                  <a:pt x="6169573" y="2217764"/>
                </a:cubicBezTo>
                <a:cubicBezTo>
                  <a:pt x="6374525" y="2216012"/>
                  <a:pt x="6576849" y="2069743"/>
                  <a:pt x="6779173" y="1923474"/>
                </a:cubicBezTo>
              </a:path>
            </a:pathLst>
          </a:custGeom>
          <a:noFill/>
          <a:ln w="57150" cap="flat" cmpd="sng" algn="ctr">
            <a:solidFill>
              <a:srgbClr val="C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Arial" pitchFamily="34" charset="0"/>
              <a:ea typeface="ＭＳ Ｐゴシック" pitchFamily="34" charset="-128"/>
            </a:endParaRPr>
          </a:p>
        </p:txBody>
      </p:sp>
      <p:sp>
        <p:nvSpPr>
          <p:cNvPr id="36" name="Foliennummernplatzhalter 1"/>
          <p:cNvSpPr>
            <a:spLocks noGrp="1"/>
          </p:cNvSpPr>
          <p:nvPr>
            <p:ph type="sldNum" sz="quarter" idx="10"/>
          </p:nvPr>
        </p:nvSpPr>
        <p:spPr>
          <a:xfrm>
            <a:off x="8873728" y="6497638"/>
            <a:ext cx="270272"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116</a:t>
            </a:fld>
            <a:endParaRPr lang="en-US" sz="800" dirty="0">
              <a:solidFill>
                <a:schemeClr val="bg1"/>
              </a:solidFill>
            </a:endParaRPr>
          </a:p>
        </p:txBody>
      </p:sp>
      <p:sp>
        <p:nvSpPr>
          <p:cNvPr id="38" name="Rectangle 2"/>
          <p:cNvSpPr>
            <a:spLocks noChangeArrowheads="1"/>
          </p:cNvSpPr>
          <p:nvPr/>
        </p:nvSpPr>
        <p:spPr bwMode="auto">
          <a:xfrm>
            <a:off x="177801"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Errors and their Consequences</a:t>
            </a:r>
          </a:p>
        </p:txBody>
      </p:sp>
    </p:spTree>
    <p:extLst>
      <p:ext uri="{BB962C8B-B14F-4D97-AF65-F5344CB8AC3E}">
        <p14:creationId xmlns:p14="http://schemas.microsoft.com/office/powerpoint/2010/main" val="2178305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31173" y="492790"/>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117</a:t>
            </a:fld>
            <a:endParaRPr lang="de-DE" altLang="de-DE"/>
          </a:p>
        </p:txBody>
      </p:sp>
      <p:sp>
        <p:nvSpPr>
          <p:cNvPr id="48" name="Textfeld 47"/>
          <p:cNvSpPr txBox="1"/>
          <p:nvPr/>
        </p:nvSpPr>
        <p:spPr>
          <a:xfrm>
            <a:off x="3054770" y="2911337"/>
            <a:ext cx="965282" cy="338554"/>
          </a:xfrm>
          <a:prstGeom prst="rect">
            <a:avLst/>
          </a:prstGeom>
          <a:noFill/>
        </p:spPr>
        <p:txBody>
          <a:bodyPr wrap="square" rtlCol="0">
            <a:spAutoFit/>
          </a:bodyPr>
          <a:lstStyle/>
          <a:p>
            <a:r>
              <a:rPr lang="de-DE" b="0" dirty="0" err="1"/>
              <a:t>create</a:t>
            </a:r>
            <a:endParaRPr lang="de-DE" b="0" dirty="0"/>
          </a:p>
        </p:txBody>
      </p:sp>
      <p:sp>
        <p:nvSpPr>
          <p:cNvPr id="49" name="Textfeld 48"/>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4957562" y="2046759"/>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57" name="Textfeld 56"/>
          <p:cNvSpPr txBox="1"/>
          <p:nvPr/>
        </p:nvSpPr>
        <p:spPr>
          <a:xfrm>
            <a:off x="5881139" y="2402603"/>
            <a:ext cx="965282" cy="338554"/>
          </a:xfrm>
          <a:prstGeom prst="rect">
            <a:avLst/>
          </a:prstGeom>
          <a:noFill/>
        </p:spPr>
        <p:txBody>
          <a:bodyPr wrap="square" rtlCol="0">
            <a:spAutoFit/>
          </a:bodyPr>
          <a:lstStyle/>
          <a:p>
            <a:r>
              <a:rPr lang="de-DE" b="0" dirty="0" err="1"/>
              <a:t>build</a:t>
            </a:r>
            <a:endParaRPr lang="de-DE" b="0" dirty="0"/>
          </a:p>
        </p:txBody>
      </p:sp>
      <p:cxnSp>
        <p:nvCxnSpPr>
          <p:cNvPr id="58" name="Gerade Verbindung mit Pfeil 57"/>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6806322" y="374394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61" name="Freihandform 60"/>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5745260" y="3544232"/>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64" name="Textfeld 63"/>
          <p:cNvSpPr txBox="1"/>
          <p:nvPr/>
        </p:nvSpPr>
        <p:spPr>
          <a:xfrm>
            <a:off x="4358850" y="4139310"/>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66" name="Textfeld 65"/>
          <p:cNvSpPr txBox="1"/>
          <p:nvPr/>
        </p:nvSpPr>
        <p:spPr>
          <a:xfrm>
            <a:off x="3772842" y="3855031"/>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045676" y="3107526"/>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76" name="Gerade Verbindung mit Pfeil 75"/>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uppieren 6"/>
          <p:cNvGrpSpPr/>
          <p:nvPr/>
        </p:nvGrpSpPr>
        <p:grpSpPr>
          <a:xfrm>
            <a:off x="653937" y="2245701"/>
            <a:ext cx="4340155" cy="1726489"/>
            <a:chOff x="1103497" y="4366720"/>
            <a:chExt cx="4340155" cy="1726489"/>
          </a:xfrm>
        </p:grpSpPr>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2852930" y="3634385"/>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258767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5" grpId="0"/>
      <p:bldP spid="56" grpId="0"/>
      <p:bldP spid="57" grpId="0"/>
      <p:bldP spid="60" grpId="0"/>
      <p:bldP spid="61" grpId="0" animBg="1"/>
      <p:bldP spid="62" grpId="0"/>
      <p:bldP spid="64" grpId="0"/>
      <p:bldP spid="66" grpId="0"/>
      <p:bldP spid="75" grpId="0"/>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Best Fit vs. Best Generalization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72" y="2100810"/>
            <a:ext cx="3994266" cy="3469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748" y="2100810"/>
            <a:ext cx="4026142" cy="3469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feld 12"/>
          <p:cNvSpPr txBox="1"/>
          <p:nvPr/>
        </p:nvSpPr>
        <p:spPr>
          <a:xfrm>
            <a:off x="867903" y="1565329"/>
            <a:ext cx="3270142" cy="369332"/>
          </a:xfrm>
          <a:prstGeom prst="rect">
            <a:avLst/>
          </a:prstGeom>
          <a:noFill/>
        </p:spPr>
        <p:txBody>
          <a:bodyPr wrap="square" rtlCol="0">
            <a:spAutoFit/>
          </a:bodyPr>
          <a:lstStyle/>
          <a:p>
            <a:r>
              <a:rPr lang="de-DE" sz="1800" dirty="0"/>
              <a:t>Training (Model </a:t>
            </a:r>
            <a:r>
              <a:rPr lang="de-DE" sz="1800" dirty="0" err="1"/>
              <a:t>Estimation</a:t>
            </a:r>
            <a:r>
              <a:rPr lang="de-DE" sz="1800" dirty="0"/>
              <a:t>)</a:t>
            </a:r>
          </a:p>
        </p:txBody>
      </p:sp>
      <p:sp>
        <p:nvSpPr>
          <p:cNvPr id="14" name="Textfeld 13"/>
          <p:cNvSpPr txBox="1"/>
          <p:nvPr/>
        </p:nvSpPr>
        <p:spPr>
          <a:xfrm>
            <a:off x="5429565" y="1565329"/>
            <a:ext cx="2846508" cy="369332"/>
          </a:xfrm>
          <a:prstGeom prst="rect">
            <a:avLst/>
          </a:prstGeom>
          <a:noFill/>
        </p:spPr>
        <p:txBody>
          <a:bodyPr wrap="square" rtlCol="0">
            <a:spAutoFit/>
          </a:bodyPr>
          <a:lstStyle/>
          <a:p>
            <a:r>
              <a:rPr lang="de-DE" sz="1800" dirty="0"/>
              <a:t>Test (Model </a:t>
            </a:r>
            <a:r>
              <a:rPr lang="de-DE" sz="1800" dirty="0" err="1"/>
              <a:t>Application</a:t>
            </a:r>
            <a:r>
              <a:rPr lang="de-DE" sz="1800" dirty="0"/>
              <a:t>)</a:t>
            </a:r>
          </a:p>
        </p:txBody>
      </p:sp>
      <p:sp>
        <p:nvSpPr>
          <p:cNvPr id="15" name="Textfeld 14"/>
          <p:cNvSpPr txBox="1"/>
          <p:nvPr/>
        </p:nvSpPr>
        <p:spPr>
          <a:xfrm>
            <a:off x="830534" y="5596363"/>
            <a:ext cx="3270142" cy="369332"/>
          </a:xfrm>
          <a:prstGeom prst="rect">
            <a:avLst/>
          </a:prstGeom>
          <a:noFill/>
        </p:spPr>
        <p:txBody>
          <a:bodyPr wrap="square" rtlCol="0">
            <a:spAutoFit/>
          </a:bodyPr>
          <a:lstStyle/>
          <a:p>
            <a:r>
              <a:rPr lang="de-DE" sz="1800" b="0" dirty="0" err="1"/>
              <a:t>Sensitivity</a:t>
            </a:r>
            <a:endParaRPr lang="de-DE" sz="1800" b="0" dirty="0"/>
          </a:p>
        </p:txBody>
      </p:sp>
      <p:sp>
        <p:nvSpPr>
          <p:cNvPr id="16" name="Textfeld 15"/>
          <p:cNvSpPr txBox="1"/>
          <p:nvPr/>
        </p:nvSpPr>
        <p:spPr>
          <a:xfrm>
            <a:off x="5217748" y="5596363"/>
            <a:ext cx="3270142" cy="369332"/>
          </a:xfrm>
          <a:prstGeom prst="rect">
            <a:avLst/>
          </a:prstGeom>
          <a:noFill/>
        </p:spPr>
        <p:txBody>
          <a:bodyPr wrap="square" rtlCol="0">
            <a:spAutoFit/>
          </a:bodyPr>
          <a:lstStyle/>
          <a:p>
            <a:r>
              <a:rPr lang="de-DE" sz="1800" b="0" dirty="0" err="1"/>
              <a:t>Sensitivity</a:t>
            </a:r>
            <a:endParaRPr lang="de-DE" sz="1800" b="0" dirty="0"/>
          </a:p>
        </p:txBody>
      </p:sp>
      <p:sp>
        <p:nvSpPr>
          <p:cNvPr id="17" name="Textfeld 16"/>
          <p:cNvSpPr txBox="1"/>
          <p:nvPr/>
        </p:nvSpPr>
        <p:spPr>
          <a:xfrm rot="16200000">
            <a:off x="-1296142" y="3651027"/>
            <a:ext cx="3270142" cy="369332"/>
          </a:xfrm>
          <a:prstGeom prst="rect">
            <a:avLst/>
          </a:prstGeom>
          <a:noFill/>
        </p:spPr>
        <p:txBody>
          <a:bodyPr wrap="square" rtlCol="0">
            <a:spAutoFit/>
          </a:bodyPr>
          <a:lstStyle/>
          <a:p>
            <a:r>
              <a:rPr lang="de-DE" sz="1800" b="0" dirty="0"/>
              <a:t>Training Error</a:t>
            </a:r>
          </a:p>
        </p:txBody>
      </p:sp>
      <p:sp>
        <p:nvSpPr>
          <p:cNvPr id="18" name="Textfeld 17"/>
          <p:cNvSpPr txBox="1"/>
          <p:nvPr/>
        </p:nvSpPr>
        <p:spPr>
          <a:xfrm rot="16200000">
            <a:off x="3122570" y="3651027"/>
            <a:ext cx="3270142" cy="369332"/>
          </a:xfrm>
          <a:prstGeom prst="rect">
            <a:avLst/>
          </a:prstGeom>
          <a:noFill/>
        </p:spPr>
        <p:txBody>
          <a:bodyPr wrap="square" rtlCol="0">
            <a:spAutoFit/>
          </a:bodyPr>
          <a:lstStyle/>
          <a:p>
            <a:r>
              <a:rPr lang="de-DE" sz="1800" b="0" dirty="0"/>
              <a:t>Test Error</a:t>
            </a:r>
          </a:p>
        </p:txBody>
      </p:sp>
      <p:cxnSp>
        <p:nvCxnSpPr>
          <p:cNvPr id="19" name="Gerade Verbindung mit Pfeil 18"/>
          <p:cNvCxnSpPr/>
          <p:nvPr/>
        </p:nvCxnSpPr>
        <p:spPr bwMode="auto">
          <a:xfrm>
            <a:off x="7656163" y="3626603"/>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feld 19"/>
          <p:cNvSpPr txBox="1"/>
          <p:nvPr/>
        </p:nvSpPr>
        <p:spPr>
          <a:xfrm>
            <a:off x="6742193" y="4107051"/>
            <a:ext cx="1827940" cy="503984"/>
          </a:xfrm>
          <a:prstGeom prst="rect">
            <a:avLst/>
          </a:prstGeom>
          <a:noFill/>
        </p:spPr>
        <p:txBody>
          <a:bodyPr wrap="square" rtlCol="0">
            <a:spAutoFit/>
          </a:bodyPr>
          <a:lstStyle/>
          <a:p>
            <a:pPr>
              <a:lnSpc>
                <a:spcPts val="1600"/>
              </a:lnSpc>
              <a:spcBef>
                <a:spcPts val="0"/>
              </a:spcBef>
            </a:pPr>
            <a:r>
              <a:rPr lang="de-DE" sz="1800" dirty="0">
                <a:solidFill>
                  <a:srgbClr val="FF0000"/>
                </a:solidFill>
              </a:rPr>
              <a:t>Best </a:t>
            </a:r>
            <a:r>
              <a:rPr lang="de-DE" sz="1800" dirty="0" err="1">
                <a:solidFill>
                  <a:srgbClr val="FF0000"/>
                </a:solidFill>
              </a:rPr>
              <a:t>Generalization</a:t>
            </a:r>
            <a:endParaRPr lang="de-DE" sz="1800" dirty="0">
              <a:solidFill>
                <a:srgbClr val="FF0000"/>
              </a:solidFill>
            </a:endParaRPr>
          </a:p>
        </p:txBody>
      </p:sp>
      <p:cxnSp>
        <p:nvCxnSpPr>
          <p:cNvPr id="21" name="Gerade Verbindung mit Pfeil 20"/>
          <p:cNvCxnSpPr/>
          <p:nvPr/>
        </p:nvCxnSpPr>
        <p:spPr bwMode="auto">
          <a:xfrm rot="5400000">
            <a:off x="3035088" y="4374537"/>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Ellipse 21"/>
          <p:cNvSpPr/>
          <p:nvPr/>
        </p:nvSpPr>
        <p:spPr bwMode="auto">
          <a:xfrm>
            <a:off x="7594171" y="5417285"/>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Ellipse 22"/>
          <p:cNvSpPr/>
          <p:nvPr/>
        </p:nvSpPr>
        <p:spPr bwMode="auto">
          <a:xfrm>
            <a:off x="3213320" y="5403238"/>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 name="Gerade Verbindung mit Pfeil 23"/>
          <p:cNvCxnSpPr/>
          <p:nvPr/>
        </p:nvCxnSpPr>
        <p:spPr bwMode="auto">
          <a:xfrm flipV="1">
            <a:off x="4243949" y="448819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feld 24"/>
          <p:cNvSpPr txBox="1"/>
          <p:nvPr/>
        </p:nvSpPr>
        <p:spPr>
          <a:xfrm>
            <a:off x="3550449" y="4006915"/>
            <a:ext cx="1170975"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Best Fitness</a:t>
            </a:r>
          </a:p>
        </p:txBody>
      </p:sp>
      <p:cxnSp>
        <p:nvCxnSpPr>
          <p:cNvPr id="26" name="Gerade Verbindung mit Pfeil 25"/>
          <p:cNvCxnSpPr/>
          <p:nvPr/>
        </p:nvCxnSpPr>
        <p:spPr bwMode="auto">
          <a:xfrm>
            <a:off x="8678619" y="252364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feld 26"/>
          <p:cNvSpPr txBox="1"/>
          <p:nvPr/>
        </p:nvSpPr>
        <p:spPr>
          <a:xfrm>
            <a:off x="8134872" y="2999917"/>
            <a:ext cx="963488"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Over-fitting</a:t>
            </a:r>
          </a:p>
        </p:txBody>
      </p:sp>
      <p:sp>
        <p:nvSpPr>
          <p:cNvPr id="28" name="Ellipse 27"/>
          <p:cNvSpPr/>
          <p:nvPr/>
        </p:nvSpPr>
        <p:spPr bwMode="auto">
          <a:xfrm>
            <a:off x="4171616" y="5416156"/>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Ellipse 28"/>
          <p:cNvSpPr/>
          <p:nvPr/>
        </p:nvSpPr>
        <p:spPr bwMode="auto">
          <a:xfrm>
            <a:off x="8585620" y="5412397"/>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49564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animBg="1"/>
      <p:bldP spid="23" grpId="0" animBg="1"/>
      <p:bldP spid="25" grpId="0"/>
      <p:bldP spid="27" grpId="0"/>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err="1">
                <a:solidFill>
                  <a:schemeClr val="tx1"/>
                </a:solidFill>
              </a:rPr>
              <a:t>Decrease</a:t>
            </a:r>
            <a:r>
              <a:rPr lang="de-DE" sz="2400" kern="0" dirty="0">
                <a:solidFill>
                  <a:schemeClr val="tx1"/>
                </a:solidFill>
              </a:rPr>
              <a:t> </a:t>
            </a:r>
            <a:r>
              <a:rPr lang="de-DE" sz="2400" kern="0" dirty="0" err="1">
                <a:solidFill>
                  <a:schemeClr val="tx1"/>
                </a:solidFill>
              </a:rPr>
              <a:t>of</a:t>
            </a:r>
            <a:r>
              <a:rPr lang="de-DE" sz="2400" kern="0" dirty="0">
                <a:solidFill>
                  <a:schemeClr val="tx1"/>
                </a:solidFill>
              </a:rPr>
              <a:t> Error Rates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a:t>
            </a:fld>
            <a:endParaRPr lang="de-DE" altLang="de-DE"/>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1" y="1215495"/>
            <a:ext cx="8096250" cy="5172075"/>
          </a:xfrm>
          <a:prstGeom prst="rect">
            <a:avLst/>
          </a:prstGeom>
        </p:spPr>
      </p:pic>
    </p:spTree>
    <p:extLst>
      <p:ext uri="{BB962C8B-B14F-4D97-AF65-F5344CB8AC3E}">
        <p14:creationId xmlns:p14="http://schemas.microsoft.com/office/powerpoint/2010/main" val="124673734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119</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 and </a:t>
            </a:r>
            <a:r>
              <a:rPr lang="en-US" sz="2400" dirty="0" err="1"/>
              <a:t>Underfitting</a:t>
            </a:r>
            <a:r>
              <a:rPr lang="en-US" sz="2400" dirty="0"/>
              <a:t> </a:t>
            </a:r>
          </a:p>
        </p:txBody>
      </p:sp>
      <p:sp>
        <p:nvSpPr>
          <p:cNvPr id="9" name="Rectangle 2"/>
          <p:cNvSpPr>
            <a:spLocks noChangeArrowheads="1"/>
          </p:cNvSpPr>
          <p:nvPr/>
        </p:nvSpPr>
        <p:spPr bwMode="auto">
          <a:xfrm>
            <a:off x="453261" y="3856313"/>
            <a:ext cx="2402378"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err="1"/>
              <a:t>Underfitting</a:t>
            </a:r>
            <a:endParaRPr lang="en-US" sz="1800" dirty="0"/>
          </a:p>
          <a:p>
            <a:pPr defTabSz="762000">
              <a:lnSpc>
                <a:spcPct val="90000"/>
              </a:lnSpc>
              <a:spcBef>
                <a:spcPts val="600"/>
              </a:spcBef>
            </a:pPr>
            <a:r>
              <a:rPr lang="en-US" sz="1800" b="0" dirty="0"/>
              <a:t>(model is too simple, both training and test errors are large)</a:t>
            </a:r>
            <a:r>
              <a:rPr lang="en-US" sz="1800" dirty="0"/>
              <a:t> </a:t>
            </a:r>
          </a:p>
        </p:txBody>
      </p:sp>
      <p:sp>
        <p:nvSpPr>
          <p:cNvPr id="11" name="Rectangle 2"/>
          <p:cNvSpPr>
            <a:spLocks noChangeArrowheads="1"/>
          </p:cNvSpPr>
          <p:nvPr/>
        </p:nvSpPr>
        <p:spPr bwMode="auto">
          <a:xfrm>
            <a:off x="3715595" y="3864898"/>
            <a:ext cx="154616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pPr>
            <a:r>
              <a:rPr lang="en-US" sz="1800" dirty="0"/>
              <a:t>Good Fitting </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49" y="1838889"/>
            <a:ext cx="8728852" cy="194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6292951" y="3906463"/>
            <a:ext cx="2556164"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a:t>Overfitting</a:t>
            </a:r>
          </a:p>
          <a:p>
            <a:pPr defTabSz="762000">
              <a:lnSpc>
                <a:spcPct val="90000"/>
              </a:lnSpc>
              <a:spcBef>
                <a:spcPts val="600"/>
              </a:spcBef>
            </a:pPr>
            <a:r>
              <a:rPr lang="en-US" sz="1800" b="0" dirty="0"/>
              <a:t>(model is too complex, training error is small, but test error is large)</a:t>
            </a:r>
            <a:r>
              <a:rPr lang="en-US" sz="1800" dirty="0"/>
              <a:t> </a:t>
            </a:r>
          </a:p>
        </p:txBody>
      </p:sp>
      <p:sp>
        <p:nvSpPr>
          <p:cNvPr id="2" name="Textfeld 1"/>
          <p:cNvSpPr txBox="1"/>
          <p:nvPr/>
        </p:nvSpPr>
        <p:spPr>
          <a:xfrm>
            <a:off x="190267" y="5469636"/>
            <a:ext cx="8812417" cy="923330"/>
          </a:xfrm>
          <a:prstGeom prst="rect">
            <a:avLst/>
          </a:prstGeom>
          <a:noFill/>
          <a:ln w="28575">
            <a:solidFill>
              <a:srgbClr val="C00000"/>
            </a:solidFill>
          </a:ln>
        </p:spPr>
        <p:txBody>
          <a:bodyPr wrap="square" rtlCol="0">
            <a:spAutoFit/>
          </a:bodyPr>
          <a:lstStyle/>
          <a:p>
            <a:pPr algn="l"/>
            <a:r>
              <a:rPr lang="en-US" sz="1800" b="0" dirty="0">
                <a:solidFill>
                  <a:srgbClr val="FF0000"/>
                </a:solidFill>
              </a:rPr>
              <a:t>Due to the problem of overfitting, the main goal is to maximize the prediction quality and not to fit the data that is used for the model estimation as well as possible. This is equivalent to minimizing the risk that the model will have weak predictive ability.</a:t>
            </a:r>
            <a:endParaRPr lang="de-DE" sz="1800" b="0" dirty="0">
              <a:solidFill>
                <a:srgbClr val="FF0000"/>
              </a:solidFill>
            </a:endParaRPr>
          </a:p>
        </p:txBody>
      </p:sp>
      <p:cxnSp>
        <p:nvCxnSpPr>
          <p:cNvPr id="4" name="Gerade Verbindung 3"/>
          <p:cNvCxnSpPr/>
          <p:nvPr/>
        </p:nvCxnSpPr>
        <p:spPr bwMode="auto">
          <a:xfrm>
            <a:off x="2119745" y="20033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1047404" y="1961801"/>
            <a:ext cx="814647" cy="276999"/>
          </a:xfrm>
          <a:prstGeom prst="rect">
            <a:avLst/>
          </a:prstGeom>
          <a:noFill/>
        </p:spPr>
        <p:txBody>
          <a:bodyPr wrap="square" rtlCol="0">
            <a:spAutoFit/>
          </a:bodyPr>
          <a:lstStyle/>
          <a:p>
            <a:r>
              <a:rPr lang="de-DE" sz="1200" dirty="0">
                <a:solidFill>
                  <a:srgbClr val="1C5418"/>
                </a:solidFill>
              </a:rPr>
              <a:t>Training</a:t>
            </a:r>
          </a:p>
        </p:txBody>
      </p:sp>
      <p:sp>
        <p:nvSpPr>
          <p:cNvPr id="13" name="Textfeld 12"/>
          <p:cNvSpPr txBox="1"/>
          <p:nvPr/>
        </p:nvSpPr>
        <p:spPr>
          <a:xfrm>
            <a:off x="2119745" y="19618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4" name="Gerade Verbindung 13"/>
          <p:cNvCxnSpPr/>
          <p:nvPr/>
        </p:nvCxnSpPr>
        <p:spPr bwMode="auto">
          <a:xfrm>
            <a:off x="5023658"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3951317"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6" name="Textfeld 15"/>
          <p:cNvSpPr txBox="1"/>
          <p:nvPr/>
        </p:nvSpPr>
        <p:spPr>
          <a:xfrm>
            <a:off x="5023658" y="19757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7" name="Gerade Verbindung 16"/>
          <p:cNvCxnSpPr/>
          <p:nvPr/>
        </p:nvCxnSpPr>
        <p:spPr bwMode="auto">
          <a:xfrm>
            <a:off x="8078804"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feld 17"/>
          <p:cNvSpPr txBox="1"/>
          <p:nvPr/>
        </p:nvSpPr>
        <p:spPr>
          <a:xfrm>
            <a:off x="7006463"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9" name="Textfeld 18"/>
          <p:cNvSpPr txBox="1"/>
          <p:nvPr/>
        </p:nvSpPr>
        <p:spPr>
          <a:xfrm>
            <a:off x="8078804" y="1975701"/>
            <a:ext cx="814647" cy="276999"/>
          </a:xfrm>
          <a:prstGeom prst="rect">
            <a:avLst/>
          </a:prstGeom>
          <a:noFill/>
        </p:spPr>
        <p:txBody>
          <a:bodyPr wrap="square" rtlCol="0">
            <a:spAutoFit/>
          </a:bodyPr>
          <a:lstStyle/>
          <a:p>
            <a:r>
              <a:rPr lang="de-DE" sz="1200" dirty="0">
                <a:solidFill>
                  <a:srgbClr val="1C5418"/>
                </a:solidFill>
              </a:rPr>
              <a:t>Test</a:t>
            </a:r>
          </a:p>
        </p:txBody>
      </p:sp>
    </p:spTree>
    <p:extLst>
      <p:ext uri="{BB962C8B-B14F-4D97-AF65-F5344CB8AC3E}">
        <p14:creationId xmlns:p14="http://schemas.microsoft.com/office/powerpoint/2010/main" val="1780186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120</a:t>
            </a:fld>
            <a:endParaRPr lang="en-US" sz="800" dirty="0">
              <a:solidFill>
                <a:schemeClr val="bg1"/>
              </a:solidFill>
            </a:endParaRPr>
          </a:p>
        </p:txBody>
      </p:sp>
      <p:sp>
        <p:nvSpPr>
          <p:cNvPr id="2" name="Textfeld 1"/>
          <p:cNvSpPr txBox="1"/>
          <p:nvPr/>
        </p:nvSpPr>
        <p:spPr>
          <a:xfrm>
            <a:off x="337467" y="1614139"/>
            <a:ext cx="5274768" cy="4154984"/>
          </a:xfrm>
          <a:prstGeom prst="rect">
            <a:avLst/>
          </a:prstGeom>
          <a:noFill/>
        </p:spPr>
        <p:txBody>
          <a:bodyPr wrap="square" rtlCol="0">
            <a:spAutoFit/>
          </a:bodyPr>
          <a:lstStyle/>
          <a:p>
            <a:pPr algn="l"/>
            <a:r>
              <a:rPr lang="de-DE" dirty="0"/>
              <a:t>The </a:t>
            </a:r>
            <a:r>
              <a:rPr lang="de-DE" dirty="0" err="1"/>
              <a:t>prediction</a:t>
            </a:r>
            <a:r>
              <a:rPr lang="de-DE" dirty="0"/>
              <a:t> </a:t>
            </a:r>
            <a:r>
              <a:rPr lang="de-DE" dirty="0" err="1"/>
              <a:t>error</a:t>
            </a:r>
            <a:r>
              <a:rPr lang="de-DE" dirty="0"/>
              <a:t> </a:t>
            </a:r>
            <a:r>
              <a:rPr lang="de-DE" dirty="0" err="1"/>
              <a:t>is</a:t>
            </a:r>
            <a:r>
              <a:rPr lang="de-DE" dirty="0"/>
              <a:t> </a:t>
            </a:r>
            <a:r>
              <a:rPr lang="de-DE" dirty="0" err="1"/>
              <a:t>influenced</a:t>
            </a:r>
            <a:r>
              <a:rPr lang="de-DE" dirty="0"/>
              <a:t> </a:t>
            </a:r>
            <a:r>
              <a:rPr lang="de-DE" dirty="0" err="1"/>
              <a:t>by</a:t>
            </a:r>
            <a:r>
              <a:rPr lang="de-DE" dirty="0"/>
              <a:t> </a:t>
            </a:r>
            <a:r>
              <a:rPr lang="de-DE" dirty="0" err="1"/>
              <a:t>three</a:t>
            </a:r>
            <a:r>
              <a:rPr lang="de-DE" dirty="0"/>
              <a:t> </a:t>
            </a:r>
            <a:r>
              <a:rPr lang="de-DE" dirty="0" err="1"/>
              <a:t>components</a:t>
            </a:r>
            <a:r>
              <a:rPr lang="de-DE" dirty="0"/>
              <a:t>:</a:t>
            </a:r>
          </a:p>
          <a:p>
            <a:pPr algn="l">
              <a:tabLst>
                <a:tab pos="360363" algn="l"/>
              </a:tabLst>
            </a:pPr>
            <a:r>
              <a:rPr lang="de-DE" dirty="0"/>
              <a:t>	Error = Bias + </a:t>
            </a:r>
            <a:r>
              <a:rPr lang="de-DE" dirty="0" err="1"/>
              <a:t>Variance</a:t>
            </a:r>
            <a:r>
              <a:rPr lang="de-DE" dirty="0"/>
              <a:t> + Noise</a:t>
            </a:r>
          </a:p>
          <a:p>
            <a:pPr algn="l">
              <a:tabLst>
                <a:tab pos="360363" algn="l"/>
              </a:tabLst>
            </a:pPr>
            <a:r>
              <a:rPr lang="en-US" dirty="0"/>
              <a:t>Bias is the inability of the used method to learn the relevant relations between the inputs and the outputs. It reflects the method quality, e.g. if a method only produces linear models.</a:t>
            </a:r>
            <a:endParaRPr lang="de-DE" dirty="0"/>
          </a:p>
          <a:p>
            <a:pPr algn="l">
              <a:tabLst>
                <a:tab pos="360363" algn="l"/>
              </a:tabLst>
            </a:pPr>
            <a:r>
              <a:rPr lang="en-US" dirty="0"/>
              <a:t>Variance is represents the deviation resulting from the sensitivity of the created model to small fluctuations in the data.</a:t>
            </a:r>
          </a:p>
          <a:p>
            <a:pPr algn="l">
              <a:tabLst>
                <a:tab pos="360363" algn="l"/>
              </a:tabLst>
            </a:pPr>
            <a:r>
              <a:rPr lang="en-US" dirty="0"/>
              <a:t>Typically, there is a tradeoff between bias and variance. </a:t>
            </a:r>
            <a:endParaRPr lang="de-DE" dirty="0"/>
          </a:p>
          <a:p>
            <a:pPr algn="l">
              <a:tabLst>
                <a:tab pos="360363" algn="l"/>
              </a:tabLst>
            </a:pPr>
            <a:r>
              <a:rPr lang="en-US" dirty="0"/>
              <a:t>Noise is everything that arises from random variations in the data. It cannot be controlled.</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Bias-Variance Tradeoff</a:t>
            </a: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041" y="2509968"/>
            <a:ext cx="253365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5906673" y="2189314"/>
            <a:ext cx="2716385" cy="307777"/>
          </a:xfrm>
          <a:prstGeom prst="rect">
            <a:avLst/>
          </a:prstGeom>
        </p:spPr>
        <p:txBody>
          <a:bodyPr wrap="none">
            <a:spAutoFit/>
          </a:bodyPr>
          <a:lstStyle/>
          <a:p>
            <a:r>
              <a:rPr lang="en-US" sz="1400" b="0" dirty="0"/>
              <a:t>Low Variance      High Variance </a:t>
            </a:r>
            <a:endParaRPr lang="de-DE" sz="1400" b="0" dirty="0"/>
          </a:p>
        </p:txBody>
      </p:sp>
      <p:sp>
        <p:nvSpPr>
          <p:cNvPr id="7" name="Rechteck 6"/>
          <p:cNvSpPr/>
          <p:nvPr/>
        </p:nvSpPr>
        <p:spPr>
          <a:xfrm rot="16200000">
            <a:off x="4674128" y="3621440"/>
            <a:ext cx="2375971" cy="307777"/>
          </a:xfrm>
          <a:prstGeom prst="rect">
            <a:avLst/>
          </a:prstGeom>
        </p:spPr>
        <p:txBody>
          <a:bodyPr wrap="none">
            <a:spAutoFit/>
          </a:bodyPr>
          <a:lstStyle/>
          <a:p>
            <a:r>
              <a:rPr lang="en-US" sz="1400" b="0" dirty="0"/>
              <a:t>High Bias             Low Bias </a:t>
            </a:r>
            <a:endParaRPr lang="de-DE" sz="1400" b="0" dirty="0"/>
          </a:p>
        </p:txBody>
      </p:sp>
    </p:spTree>
    <p:extLst>
      <p:ext uri="{BB962C8B-B14F-4D97-AF65-F5344CB8AC3E}">
        <p14:creationId xmlns:p14="http://schemas.microsoft.com/office/powerpoint/2010/main" val="15507062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Summarizing: Statistics vs. Data Analytics</a:t>
            </a:r>
          </a:p>
        </p:txBody>
      </p:sp>
      <p:sp>
        <p:nvSpPr>
          <p:cNvPr id="5" name="Textfeld 4"/>
          <p:cNvSpPr txBox="1"/>
          <p:nvPr/>
        </p:nvSpPr>
        <p:spPr>
          <a:xfrm>
            <a:off x="736879" y="1502393"/>
            <a:ext cx="7577477" cy="4370427"/>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a:t>
            </a:r>
          </a:p>
          <a:p>
            <a:pPr algn="l"/>
            <a:r>
              <a:rPr lang="en-US" sz="1800" b="0" dirty="0">
                <a:solidFill>
                  <a:srgbClr val="000000"/>
                </a:solidFill>
                <a:latin typeface="Arial" pitchFamily="34" charset="0"/>
                <a:ea typeface="+mn-ea"/>
              </a:rPr>
              <a:t>Goals: Explanation, Forecasting</a:t>
            </a:r>
          </a:p>
          <a:p>
            <a:pPr algn="l"/>
            <a:r>
              <a:rPr lang="en-US" sz="1800" b="0" dirty="0">
                <a:solidFill>
                  <a:srgbClr val="000000"/>
                </a:solidFill>
                <a:latin typeface="Arial" pitchFamily="34" charset="0"/>
                <a:ea typeface="+mn-ea"/>
              </a:rPr>
              <a:t>Methods: Statistical Methods</a:t>
            </a:r>
          </a:p>
          <a:p>
            <a:pPr algn="l">
              <a:spcBef>
                <a:spcPts val="1800"/>
              </a:spcBef>
            </a:pPr>
            <a:r>
              <a:rPr lang="en-US" sz="1800" b="0" dirty="0">
                <a:solidFill>
                  <a:srgbClr val="000000"/>
                </a:solidFill>
                <a:latin typeface="Arial" pitchFamily="34" charset="0"/>
                <a:ea typeface="+mn-ea"/>
              </a:rPr>
              <a:t>Process:             Data              Method      Model       generalizable? </a:t>
            </a:r>
          </a:p>
          <a:p>
            <a:pPr algn="l"/>
            <a:endParaRPr lang="en-US" sz="1800" b="0" dirty="0">
              <a:solidFill>
                <a:srgbClr val="000000"/>
              </a:solidFill>
              <a:latin typeface="Arial" pitchFamily="34" charset="0"/>
              <a:ea typeface="+mn-ea"/>
            </a:endParaRPr>
          </a:p>
          <a:p>
            <a:pPr algn="l"/>
            <a:r>
              <a:rPr lang="en-US" sz="2000" dirty="0">
                <a:solidFill>
                  <a:srgbClr val="000000"/>
                </a:solidFill>
                <a:latin typeface="Arial" pitchFamily="34" charset="0"/>
              </a:rPr>
              <a:t>Data Analytics</a:t>
            </a:r>
          </a:p>
          <a:p>
            <a:pPr algn="l"/>
            <a:r>
              <a:rPr lang="en-US" sz="1800" b="0" dirty="0">
                <a:solidFill>
                  <a:srgbClr val="000000"/>
                </a:solidFill>
                <a:latin typeface="Arial" pitchFamily="34" charset="0"/>
              </a:rPr>
              <a:t>Goals: Forecasting, Finding Structures</a:t>
            </a:r>
          </a:p>
          <a:p>
            <a:pPr algn="l"/>
            <a:r>
              <a:rPr lang="en-US" sz="1800" b="0" dirty="0">
                <a:solidFill>
                  <a:srgbClr val="000000"/>
                </a:solidFill>
                <a:latin typeface="Arial" pitchFamily="34" charset="0"/>
              </a:rPr>
              <a:t>Methods: Statistical Methods, Machine Learning, Artificial Intelligence</a:t>
            </a:r>
          </a:p>
          <a:p>
            <a:pPr algn="l">
              <a:spcBef>
                <a:spcPts val="1800"/>
              </a:spcBef>
            </a:pPr>
            <a:r>
              <a:rPr lang="en-US" sz="1800" b="0" dirty="0">
                <a:solidFill>
                  <a:srgbClr val="000000"/>
                </a:solidFill>
                <a:latin typeface="Arial" pitchFamily="34" charset="0"/>
              </a:rPr>
              <a:t>Process:     Training Data         Method      Model         Test Data </a:t>
            </a:r>
          </a:p>
          <a:p>
            <a:pPr algn="l"/>
            <a:endParaRPr lang="en-US" sz="1800" b="0" dirty="0">
              <a:solidFill>
                <a:srgbClr val="000000"/>
              </a:solidFill>
              <a:latin typeface="Arial" pitchFamily="34" charset="0"/>
              <a:ea typeface="+mn-ea"/>
            </a:endParaRPr>
          </a:p>
        </p:txBody>
      </p:sp>
      <p:sp>
        <p:nvSpPr>
          <p:cNvPr id="2" name="Rechteck 1"/>
          <p:cNvSpPr/>
          <p:nvPr/>
        </p:nvSpPr>
        <p:spPr bwMode="auto">
          <a:xfrm>
            <a:off x="2052703" y="2852531"/>
            <a:ext cx="1451113"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Pfeil nach rechts 2"/>
          <p:cNvSpPr/>
          <p:nvPr/>
        </p:nvSpPr>
        <p:spPr bwMode="auto">
          <a:xfrm>
            <a:off x="3573390" y="2951923"/>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Pfeil nach rechts 7"/>
          <p:cNvSpPr/>
          <p:nvPr/>
        </p:nvSpPr>
        <p:spPr bwMode="auto">
          <a:xfrm>
            <a:off x="4719703"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Pfeil nach rechts 8"/>
          <p:cNvSpPr/>
          <p:nvPr/>
        </p:nvSpPr>
        <p:spPr bwMode="auto">
          <a:xfrm>
            <a:off x="5763312"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59935" y="5052396"/>
            <a:ext cx="1543881"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62466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Pfeil nach rechts 11"/>
          <p:cNvSpPr/>
          <p:nvPr/>
        </p:nvSpPr>
        <p:spPr bwMode="auto">
          <a:xfrm>
            <a:off x="4794855" y="5143509"/>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Pfeil nach rechts 12"/>
          <p:cNvSpPr/>
          <p:nvPr/>
        </p:nvSpPr>
        <p:spPr bwMode="auto">
          <a:xfrm>
            <a:off x="582128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6180755" y="5052396"/>
            <a:ext cx="1217572"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Nach oben gekrümmter Pfeil 3"/>
          <p:cNvSpPr/>
          <p:nvPr/>
        </p:nvSpPr>
        <p:spPr bwMode="auto">
          <a:xfrm flipH="1">
            <a:off x="4358582" y="5440022"/>
            <a:ext cx="2680252" cy="432798"/>
          </a:xfrm>
          <a:prstGeom prst="curved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 name="Textfeld 6"/>
          <p:cNvSpPr txBox="1"/>
          <p:nvPr/>
        </p:nvSpPr>
        <p:spPr>
          <a:xfrm>
            <a:off x="5031130" y="5506732"/>
            <a:ext cx="1441173" cy="339133"/>
          </a:xfrm>
          <a:prstGeom prst="rect">
            <a:avLst/>
          </a:prstGeom>
          <a:noFill/>
        </p:spPr>
        <p:txBody>
          <a:bodyPr wrap="square" rtlCol="0">
            <a:spAutoFit/>
          </a:bodyPr>
          <a:lstStyle/>
          <a:p>
            <a:r>
              <a:rPr lang="de-DE" b="0" dirty="0" err="1"/>
              <a:t>recalibrate</a:t>
            </a:r>
            <a:endParaRPr lang="de-DE" b="0" dirty="0"/>
          </a:p>
        </p:txBody>
      </p:sp>
      <p:sp>
        <p:nvSpPr>
          <p:cNvPr id="17" name="Textfeld 16"/>
          <p:cNvSpPr txBox="1"/>
          <p:nvPr/>
        </p:nvSpPr>
        <p:spPr>
          <a:xfrm>
            <a:off x="6089647" y="3165013"/>
            <a:ext cx="1519031" cy="338554"/>
          </a:xfrm>
          <a:prstGeom prst="rect">
            <a:avLst/>
          </a:prstGeom>
          <a:noFill/>
        </p:spPr>
        <p:txBody>
          <a:bodyPr wrap="square" rtlCol="0">
            <a:spAutoFit/>
          </a:bodyPr>
          <a:lstStyle/>
          <a:p>
            <a:r>
              <a:rPr lang="en-US" b="0" dirty="0">
                <a:solidFill>
                  <a:srgbClr val="000000"/>
                </a:solidFill>
                <a:latin typeface="Arial" pitchFamily="34" charset="0"/>
              </a:rPr>
              <a:t>(Statist. Tests)</a:t>
            </a:r>
            <a:endParaRPr lang="de-DE" b="0" dirty="0"/>
          </a:p>
        </p:txBody>
      </p:sp>
    </p:spTree>
    <p:extLst>
      <p:ext uri="{BB962C8B-B14F-4D97-AF65-F5344CB8AC3E}">
        <p14:creationId xmlns:p14="http://schemas.microsoft.com/office/powerpoint/2010/main" val="298911281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Which Method should I choose?</a:t>
            </a:r>
          </a:p>
        </p:txBody>
      </p:sp>
      <p:sp>
        <p:nvSpPr>
          <p:cNvPr id="2" name="Textfeld 1"/>
          <p:cNvSpPr txBox="1"/>
          <p:nvPr/>
        </p:nvSpPr>
        <p:spPr>
          <a:xfrm>
            <a:off x="556953" y="2206554"/>
            <a:ext cx="8079971" cy="2585323"/>
          </a:xfrm>
          <a:prstGeom prst="rect">
            <a:avLst/>
          </a:prstGeom>
          <a:noFill/>
        </p:spPr>
        <p:txBody>
          <a:bodyPr wrap="square" rtlCol="0">
            <a:spAutoFit/>
          </a:bodyPr>
          <a:lstStyle/>
          <a:p>
            <a:pPr algn="l"/>
            <a:r>
              <a:rPr lang="en-US" sz="1800" dirty="0"/>
              <a:t>The choice of the method of data analysis depends on the one hand on the scope of application, but on the other hand on the interrelationships of the data to be analyzed.</a:t>
            </a:r>
          </a:p>
          <a:p>
            <a:pPr algn="l"/>
            <a:r>
              <a:rPr lang="en-US" sz="1800" dirty="0"/>
              <a:t>In the Big Data area, data spaces are often highly-dimensional, making it difficult to visualize the interrelationships.</a:t>
            </a:r>
          </a:p>
          <a:p>
            <a:pPr algn="l"/>
            <a:r>
              <a:rPr lang="en-US" sz="1800" dirty="0"/>
              <a:t>For this reason, the choice of the method can often not be made ex ante. In these cases, different methods are competitively tried to select the most suitable one.</a:t>
            </a:r>
            <a:endParaRPr lang="de-DE" sz="1800" dirty="0"/>
          </a:p>
        </p:txBody>
      </p:sp>
    </p:spTree>
    <p:extLst>
      <p:ext uri="{BB962C8B-B14F-4D97-AF65-F5344CB8AC3E}">
        <p14:creationId xmlns:p14="http://schemas.microsoft.com/office/powerpoint/2010/main" val="66802736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Linear World</a:t>
            </a:r>
          </a:p>
        </p:txBody>
      </p:sp>
      <p:sp>
        <p:nvSpPr>
          <p:cNvPr id="118" name="Rechteck 117"/>
          <p:cNvSpPr/>
          <p:nvPr/>
        </p:nvSpPr>
        <p:spPr>
          <a:xfrm>
            <a:off x="445089" y="1352031"/>
            <a:ext cx="5604213" cy="3832148"/>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Ellipse 118"/>
          <p:cNvSpPr/>
          <p:nvPr/>
        </p:nvSpPr>
        <p:spPr>
          <a:xfrm>
            <a:off x="2860508" y="2806904"/>
            <a:ext cx="103565" cy="106304"/>
          </a:xfrm>
          <a:prstGeom prst="ellipse">
            <a:avLst/>
          </a:prstGeom>
          <a:solidFill>
            <a:srgbClr val="4F81BD"/>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Ellipse 119"/>
          <p:cNvSpPr/>
          <p:nvPr/>
        </p:nvSpPr>
        <p:spPr>
          <a:xfrm>
            <a:off x="1693434" y="232025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1" name="Ellipse 120"/>
          <p:cNvSpPr/>
          <p:nvPr/>
        </p:nvSpPr>
        <p:spPr>
          <a:xfrm>
            <a:off x="1548881" y="293749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2" name="Ellipse 121"/>
          <p:cNvSpPr/>
          <p:nvPr/>
        </p:nvSpPr>
        <p:spPr>
          <a:xfrm>
            <a:off x="1291133" y="235521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3" name="Ellipse 122"/>
          <p:cNvSpPr/>
          <p:nvPr/>
        </p:nvSpPr>
        <p:spPr>
          <a:xfrm>
            <a:off x="966909" y="31476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4" name="Ellipse 123"/>
          <p:cNvSpPr/>
          <p:nvPr/>
        </p:nvSpPr>
        <p:spPr>
          <a:xfrm>
            <a:off x="2151360" y="336733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5" name="Ellipse 124"/>
          <p:cNvSpPr/>
          <p:nvPr/>
        </p:nvSpPr>
        <p:spPr>
          <a:xfrm>
            <a:off x="1926927"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6" name="Ellipse 125"/>
          <p:cNvSpPr/>
          <p:nvPr/>
        </p:nvSpPr>
        <p:spPr>
          <a:xfrm>
            <a:off x="2808997" y="240836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7" name="Ellipse 126"/>
          <p:cNvSpPr/>
          <p:nvPr/>
        </p:nvSpPr>
        <p:spPr>
          <a:xfrm>
            <a:off x="2381011" y="232800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8" name="Ellipse 127"/>
          <p:cNvSpPr/>
          <p:nvPr/>
        </p:nvSpPr>
        <p:spPr>
          <a:xfrm>
            <a:off x="2386231" y="285302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9" name="Ellipse 128"/>
          <p:cNvSpPr/>
          <p:nvPr/>
        </p:nvSpPr>
        <p:spPr>
          <a:xfrm>
            <a:off x="3210020" y="247971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0" name="Ellipse 129"/>
          <p:cNvSpPr/>
          <p:nvPr/>
        </p:nvSpPr>
        <p:spPr>
          <a:xfrm>
            <a:off x="3670188" y="304915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1" name="Ellipse 130"/>
          <p:cNvSpPr/>
          <p:nvPr/>
        </p:nvSpPr>
        <p:spPr>
          <a:xfrm>
            <a:off x="3847645" y="266551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2" name="Ellipse 131"/>
          <p:cNvSpPr/>
          <p:nvPr/>
        </p:nvSpPr>
        <p:spPr>
          <a:xfrm>
            <a:off x="3823704"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3" name="Ellipse 132"/>
          <p:cNvSpPr/>
          <p:nvPr/>
        </p:nvSpPr>
        <p:spPr>
          <a:xfrm>
            <a:off x="3586679"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Ellipse 133"/>
          <p:cNvSpPr/>
          <p:nvPr/>
        </p:nvSpPr>
        <p:spPr>
          <a:xfrm>
            <a:off x="3492730" y="297822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5" name="Ellipse 134"/>
          <p:cNvSpPr/>
          <p:nvPr/>
        </p:nvSpPr>
        <p:spPr>
          <a:xfrm>
            <a:off x="3043868" y="322804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6" name="Ellipse 135"/>
          <p:cNvSpPr/>
          <p:nvPr/>
        </p:nvSpPr>
        <p:spPr>
          <a:xfrm>
            <a:off x="3492730" y="215994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7" name="Ellipse 136"/>
          <p:cNvSpPr/>
          <p:nvPr/>
        </p:nvSpPr>
        <p:spPr>
          <a:xfrm>
            <a:off x="3245890" y="187064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8" name="Ellipse 137"/>
          <p:cNvSpPr/>
          <p:nvPr/>
        </p:nvSpPr>
        <p:spPr>
          <a:xfrm>
            <a:off x="2709828" y="190803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9" name="Ellipse 138"/>
          <p:cNvSpPr/>
          <p:nvPr/>
        </p:nvSpPr>
        <p:spPr>
          <a:xfrm>
            <a:off x="1978710" y="242656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0" name="Ellipse 139"/>
          <p:cNvSpPr/>
          <p:nvPr/>
        </p:nvSpPr>
        <p:spPr>
          <a:xfrm>
            <a:off x="1973902" y="19288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Ellipse 140"/>
          <p:cNvSpPr/>
          <p:nvPr/>
        </p:nvSpPr>
        <p:spPr>
          <a:xfrm>
            <a:off x="216701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Ellipse 141"/>
          <p:cNvSpPr/>
          <p:nvPr/>
        </p:nvSpPr>
        <p:spPr>
          <a:xfrm>
            <a:off x="2020877" y="310039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Ellipse 142"/>
          <p:cNvSpPr/>
          <p:nvPr/>
        </p:nvSpPr>
        <p:spPr>
          <a:xfrm>
            <a:off x="1600719"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Ellipse 143"/>
          <p:cNvSpPr/>
          <p:nvPr/>
        </p:nvSpPr>
        <p:spPr>
          <a:xfrm>
            <a:off x="1361083" y="2092277"/>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Ellipse 144"/>
          <p:cNvSpPr/>
          <p:nvPr/>
        </p:nvSpPr>
        <p:spPr>
          <a:xfrm>
            <a:off x="1020294" y="25456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6" name="Ellipse 145"/>
          <p:cNvSpPr/>
          <p:nvPr/>
        </p:nvSpPr>
        <p:spPr>
          <a:xfrm>
            <a:off x="118193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7" name="Ellipse 146"/>
          <p:cNvSpPr/>
          <p:nvPr/>
        </p:nvSpPr>
        <p:spPr>
          <a:xfrm>
            <a:off x="1819861" y="273725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8" name="Ellipse 147"/>
          <p:cNvSpPr/>
          <p:nvPr/>
        </p:nvSpPr>
        <p:spPr>
          <a:xfrm>
            <a:off x="1497098"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9" name="Ellipse 148"/>
          <p:cNvSpPr/>
          <p:nvPr/>
        </p:nvSpPr>
        <p:spPr>
          <a:xfrm>
            <a:off x="2156466" y="188601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Ellipse 149"/>
          <p:cNvSpPr/>
          <p:nvPr/>
        </p:nvSpPr>
        <p:spPr>
          <a:xfrm>
            <a:off x="2935793" y="174999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1" name="Ellipse 150"/>
          <p:cNvSpPr/>
          <p:nvPr/>
        </p:nvSpPr>
        <p:spPr>
          <a:xfrm>
            <a:off x="3544923" y="171318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Ellipse 151"/>
          <p:cNvSpPr/>
          <p:nvPr/>
        </p:nvSpPr>
        <p:spPr>
          <a:xfrm>
            <a:off x="2548029" y="17265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3" name="Ellipse 152"/>
          <p:cNvSpPr/>
          <p:nvPr/>
        </p:nvSpPr>
        <p:spPr>
          <a:xfrm>
            <a:off x="1931693" y="211990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4" name="Ellipse 153"/>
          <p:cNvSpPr/>
          <p:nvPr/>
        </p:nvSpPr>
        <p:spPr>
          <a:xfrm>
            <a:off x="3337681"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5" name="Ellipse 154"/>
          <p:cNvSpPr/>
          <p:nvPr/>
        </p:nvSpPr>
        <p:spPr>
          <a:xfrm>
            <a:off x="2595512" y="30289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6" name="Ellipse 155"/>
          <p:cNvSpPr/>
          <p:nvPr/>
        </p:nvSpPr>
        <p:spPr>
          <a:xfrm>
            <a:off x="2215522" y="300850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7" name="Ellipse 156"/>
          <p:cNvSpPr/>
          <p:nvPr/>
        </p:nvSpPr>
        <p:spPr>
          <a:xfrm>
            <a:off x="4093208" y="4476656"/>
            <a:ext cx="103565" cy="106304"/>
          </a:xfrm>
          <a:prstGeom prst="ellipse">
            <a:avLst/>
          </a:prstGeom>
          <a:solidFill>
            <a:srgbClr val="FF00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8" name="Ellipse 157"/>
          <p:cNvSpPr/>
          <p:nvPr/>
        </p:nvSpPr>
        <p:spPr>
          <a:xfrm>
            <a:off x="2926135" y="39833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Ellipse 158"/>
          <p:cNvSpPr/>
          <p:nvPr/>
        </p:nvSpPr>
        <p:spPr>
          <a:xfrm>
            <a:off x="2781581" y="46072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Ellipse 159"/>
          <p:cNvSpPr/>
          <p:nvPr/>
        </p:nvSpPr>
        <p:spPr>
          <a:xfrm>
            <a:off x="2523834" y="402496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Ellipse 160"/>
          <p:cNvSpPr/>
          <p:nvPr/>
        </p:nvSpPr>
        <p:spPr>
          <a:xfrm>
            <a:off x="2199609" y="481743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2" name="Ellipse 161"/>
          <p:cNvSpPr/>
          <p:nvPr/>
        </p:nvSpPr>
        <p:spPr>
          <a:xfrm>
            <a:off x="3384059" y="503708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Ellipse 162"/>
          <p:cNvSpPr/>
          <p:nvPr/>
        </p:nvSpPr>
        <p:spPr>
          <a:xfrm>
            <a:off x="3899922" y="416227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4" name="Ellipse 163"/>
          <p:cNvSpPr/>
          <p:nvPr/>
        </p:nvSpPr>
        <p:spPr>
          <a:xfrm>
            <a:off x="4041696" y="407811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5" name="Ellipse 164"/>
          <p:cNvSpPr/>
          <p:nvPr/>
        </p:nvSpPr>
        <p:spPr>
          <a:xfrm>
            <a:off x="3613711" y="399775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6" name="Ellipse 165"/>
          <p:cNvSpPr/>
          <p:nvPr/>
        </p:nvSpPr>
        <p:spPr>
          <a:xfrm>
            <a:off x="3618930" y="452277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7" name="Ellipse 166"/>
          <p:cNvSpPr/>
          <p:nvPr/>
        </p:nvSpPr>
        <p:spPr>
          <a:xfrm>
            <a:off x="4442720" y="414946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Ellipse 167"/>
          <p:cNvSpPr/>
          <p:nvPr/>
        </p:nvSpPr>
        <p:spPr>
          <a:xfrm>
            <a:off x="4902888" y="471890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9" name="Ellipse 168"/>
          <p:cNvSpPr/>
          <p:nvPr/>
        </p:nvSpPr>
        <p:spPr>
          <a:xfrm>
            <a:off x="5080346" y="433526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0" name="Ellipse 169"/>
          <p:cNvSpPr/>
          <p:nvPr/>
        </p:nvSpPr>
        <p:spPr>
          <a:xfrm>
            <a:off x="5056404"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1" name="Ellipse 170"/>
          <p:cNvSpPr/>
          <p:nvPr/>
        </p:nvSpPr>
        <p:spPr>
          <a:xfrm>
            <a:off x="481937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2" name="Ellipse 171"/>
          <p:cNvSpPr/>
          <p:nvPr/>
        </p:nvSpPr>
        <p:spPr>
          <a:xfrm>
            <a:off x="4610604" y="384642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Ellipse 172"/>
          <p:cNvSpPr/>
          <p:nvPr/>
        </p:nvSpPr>
        <p:spPr>
          <a:xfrm>
            <a:off x="4276567" y="489779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4" name="Ellipse 173"/>
          <p:cNvSpPr/>
          <p:nvPr/>
        </p:nvSpPr>
        <p:spPr>
          <a:xfrm>
            <a:off x="4268370"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Ellipse 174"/>
          <p:cNvSpPr/>
          <p:nvPr/>
        </p:nvSpPr>
        <p:spPr>
          <a:xfrm>
            <a:off x="4478590" y="354039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6" name="Ellipse 175"/>
          <p:cNvSpPr/>
          <p:nvPr/>
        </p:nvSpPr>
        <p:spPr>
          <a:xfrm>
            <a:off x="3841346"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7" name="Ellipse 176"/>
          <p:cNvSpPr/>
          <p:nvPr/>
        </p:nvSpPr>
        <p:spPr>
          <a:xfrm>
            <a:off x="3211410" y="409631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8" name="Ellipse 177"/>
          <p:cNvSpPr/>
          <p:nvPr/>
        </p:nvSpPr>
        <p:spPr>
          <a:xfrm>
            <a:off x="3206603" y="35986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9" name="Ellipse 178"/>
          <p:cNvSpPr/>
          <p:nvPr/>
        </p:nvSpPr>
        <p:spPr>
          <a:xfrm>
            <a:off x="2995701" y="44415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0" name="Ellipse 179"/>
          <p:cNvSpPr/>
          <p:nvPr/>
        </p:nvSpPr>
        <p:spPr>
          <a:xfrm>
            <a:off x="3253576" y="477014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1" name="Ellipse 180"/>
          <p:cNvSpPr/>
          <p:nvPr/>
        </p:nvSpPr>
        <p:spPr>
          <a:xfrm>
            <a:off x="2833419"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Ellipse 181"/>
          <p:cNvSpPr/>
          <p:nvPr/>
        </p:nvSpPr>
        <p:spPr>
          <a:xfrm>
            <a:off x="2593783"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3" name="Ellipse 182"/>
          <p:cNvSpPr/>
          <p:nvPr/>
        </p:nvSpPr>
        <p:spPr>
          <a:xfrm>
            <a:off x="2252994" y="42154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4" name="Ellipse 183"/>
          <p:cNvSpPr/>
          <p:nvPr/>
        </p:nvSpPr>
        <p:spPr>
          <a:xfrm>
            <a:off x="2476039" y="452980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5" name="Ellipse 184"/>
          <p:cNvSpPr/>
          <p:nvPr/>
        </p:nvSpPr>
        <p:spPr>
          <a:xfrm>
            <a:off x="1966965" y="44324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6" name="Ellipse 185"/>
          <p:cNvSpPr/>
          <p:nvPr/>
        </p:nvSpPr>
        <p:spPr>
          <a:xfrm>
            <a:off x="272979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7" name="Ellipse 186"/>
          <p:cNvSpPr/>
          <p:nvPr/>
        </p:nvSpPr>
        <p:spPr>
          <a:xfrm>
            <a:off x="3389165" y="355577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8" name="Ellipse 187"/>
          <p:cNvSpPr/>
          <p:nvPr/>
        </p:nvSpPr>
        <p:spPr>
          <a:xfrm>
            <a:off x="4168493" y="34197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Ellipse 188"/>
          <p:cNvSpPr/>
          <p:nvPr/>
        </p:nvSpPr>
        <p:spPr>
          <a:xfrm>
            <a:off x="4426807" y="325845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Ellipse 189"/>
          <p:cNvSpPr/>
          <p:nvPr/>
        </p:nvSpPr>
        <p:spPr>
          <a:xfrm>
            <a:off x="3780729" y="339633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Ellipse 190"/>
          <p:cNvSpPr/>
          <p:nvPr/>
        </p:nvSpPr>
        <p:spPr>
          <a:xfrm>
            <a:off x="3164393"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Ellipse 191"/>
          <p:cNvSpPr/>
          <p:nvPr/>
        </p:nvSpPr>
        <p:spPr>
          <a:xfrm>
            <a:off x="4570381" y="47799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Ellipse 192"/>
          <p:cNvSpPr/>
          <p:nvPr/>
        </p:nvSpPr>
        <p:spPr>
          <a:xfrm>
            <a:off x="3828212" y="469872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Ellipse 193"/>
          <p:cNvSpPr/>
          <p:nvPr/>
        </p:nvSpPr>
        <p:spPr>
          <a:xfrm>
            <a:off x="3448221" y="467825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5" name="Gerader Verbinder 85"/>
          <p:cNvCxnSpPr/>
          <p:nvPr/>
        </p:nvCxnSpPr>
        <p:spPr>
          <a:xfrm flipV="1">
            <a:off x="1291134" y="2651980"/>
            <a:ext cx="3765271" cy="1563447"/>
          </a:xfrm>
          <a:prstGeom prst="line">
            <a:avLst/>
          </a:prstGeom>
          <a:noFill/>
          <a:ln w="57150" cap="flat" cmpd="sng" algn="ctr">
            <a:solidFill>
              <a:sysClr val="windowText" lastClr="000000"/>
            </a:solidFill>
            <a:prstDash val="solid"/>
          </a:ln>
          <a:effectLst/>
        </p:spPr>
      </p:cxnSp>
      <p:grpSp>
        <p:nvGrpSpPr>
          <p:cNvPr id="3" name="Gruppieren 2"/>
          <p:cNvGrpSpPr/>
          <p:nvPr/>
        </p:nvGrpSpPr>
        <p:grpSpPr>
          <a:xfrm>
            <a:off x="6226225" y="1390080"/>
            <a:ext cx="2734894" cy="782981"/>
            <a:chOff x="6226225" y="1390080"/>
            <a:chExt cx="2734894" cy="782981"/>
          </a:xfrm>
        </p:grpSpPr>
        <p:sp>
          <p:nvSpPr>
            <p:cNvPr id="197" name="Textfeld 196"/>
            <p:cNvSpPr txBox="1"/>
            <p:nvPr/>
          </p:nvSpPr>
          <p:spPr>
            <a:xfrm>
              <a:off x="6472032" y="1430346"/>
              <a:ext cx="2489087" cy="738664"/>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   </a:t>
              </a:r>
              <a:r>
                <a:rPr kumimoji="0" lang="de-DE" sz="1400" b="0" i="0" u="none" strike="noStrike" kern="0" cap="none" spc="0" normalizeH="0" baseline="0" noProof="0" dirty="0">
                  <a:ln>
                    <a:noFill/>
                  </a:ln>
                  <a:solidFill>
                    <a:prstClr val="black"/>
                  </a:solidFill>
                  <a:effectLst/>
                  <a:uLnTx/>
                  <a:uFillTx/>
                  <a:latin typeface="Calibri"/>
                  <a:ea typeface="+mn-ea"/>
                </a:rPr>
                <a:t>e.g. </a:t>
              </a:r>
              <a:r>
                <a:rPr kumimoji="0" lang="de-DE" sz="1400" b="0" i="0" u="none" strike="noStrike" kern="0" cap="none" spc="0" normalizeH="0" baseline="0" noProof="0" dirty="0" err="1">
                  <a:ln>
                    <a:noFill/>
                  </a:ln>
                  <a:solidFill>
                    <a:prstClr val="black"/>
                  </a:solidFill>
                  <a:effectLst/>
                  <a:uLnTx/>
                  <a:uFillTx/>
                  <a:latin typeface="Calibri"/>
                  <a:ea typeface="+mn-ea"/>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a:p>
              <a:pPr marL="0" marR="0" lvl="0" indent="0" algn="l" defTabSz="914400" eaLnBrk="1" fontAlgn="auto" latinLnBrk="0" hangingPunct="1">
                <a:lnSpc>
                  <a:spcPct val="100000"/>
                </a:lnSpc>
                <a:spcBef>
                  <a:spcPts val="0"/>
                </a:spcBef>
                <a:spcAft>
                  <a:spcPts val="0"/>
                </a:spcAft>
                <a:buClrTx/>
                <a:buSzTx/>
                <a:buFontTx/>
                <a:buNone/>
                <a:tabLst>
                  <a:tab pos="1071563" algn="l"/>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r>
                <a:rPr lang="de-DE" sz="2400" b="0" kern="0" dirty="0">
                  <a:solidFill>
                    <a:prstClr val="black"/>
                  </a:solidFill>
                  <a:latin typeface="Calibri"/>
                </a:rPr>
                <a:t>  </a:t>
              </a:r>
              <a:r>
                <a:rPr lang="de-DE" sz="1400" b="0" kern="0" dirty="0">
                  <a:solidFill>
                    <a:prstClr val="black"/>
                  </a:solidFill>
                  <a:latin typeface="Calibri"/>
                </a:rPr>
                <a:t>e.g.	not </a:t>
              </a:r>
              <a:r>
                <a:rPr lang="de-DE" sz="1400" b="0" kern="0" dirty="0" err="1">
                  <a:solidFill>
                    <a:prstClr val="black"/>
                  </a:solidFill>
                  <a:latin typeface="Calibri"/>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p:txBody>
        </p:sp>
        <p:sp>
          <p:nvSpPr>
            <p:cNvPr id="198" name="Ellipse 197"/>
            <p:cNvSpPr/>
            <p:nvPr/>
          </p:nvSpPr>
          <p:spPr>
            <a:xfrm>
              <a:off x="6314092" y="1560404"/>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6314092" y="1891176"/>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6226225" y="1390080"/>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Regression</a:t>
            </a:r>
          </a:p>
          <a:p>
            <a:pPr marL="182563" indent="-182563" algn="l">
              <a:buSzPct val="150000"/>
              <a:buFont typeface="Arial" panose="020B0604020202020204" pitchFamily="34" charset="0"/>
              <a:buChar char="•"/>
            </a:pPr>
            <a:r>
              <a:rPr lang="de-DE" dirty="0"/>
              <a:t>Linear </a:t>
            </a:r>
            <a:r>
              <a:rPr lang="de-DE" dirty="0" err="1"/>
              <a:t>Discriminant</a:t>
            </a:r>
            <a:r>
              <a:rPr lang="de-DE" dirty="0"/>
              <a:t> Analysis</a:t>
            </a:r>
          </a:p>
        </p:txBody>
      </p:sp>
    </p:spTree>
    <p:extLst>
      <p:ext uri="{BB962C8B-B14F-4D97-AF65-F5344CB8AC3E}">
        <p14:creationId xmlns:p14="http://schemas.microsoft.com/office/powerpoint/2010/main" val="3781139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hteck 89"/>
          <p:cNvSpPr/>
          <p:nvPr/>
        </p:nvSpPr>
        <p:spPr>
          <a:xfrm>
            <a:off x="445090" y="1365076"/>
            <a:ext cx="5612908" cy="3819103"/>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Ellipse 90"/>
          <p:cNvSpPr/>
          <p:nvPr/>
        </p:nvSpPr>
        <p:spPr>
          <a:xfrm>
            <a:off x="2864256" y="2814996"/>
            <a:ext cx="103726" cy="105942"/>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Ellipse 91"/>
          <p:cNvSpPr/>
          <p:nvPr/>
        </p:nvSpPr>
        <p:spPr>
          <a:xfrm>
            <a:off x="1544693" y="280019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Ellipse 92"/>
          <p:cNvSpPr/>
          <p:nvPr/>
        </p:nvSpPr>
        <p:spPr>
          <a:xfrm>
            <a:off x="1399916" y="341533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Ellipse 93"/>
          <p:cNvSpPr/>
          <p:nvPr/>
        </p:nvSpPr>
        <p:spPr>
          <a:xfrm>
            <a:off x="1141768" y="283503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Ellipse 94"/>
          <p:cNvSpPr/>
          <p:nvPr/>
        </p:nvSpPr>
        <p:spPr>
          <a:xfrm>
            <a:off x="817041" y="362480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Ellipse 95"/>
          <p:cNvSpPr/>
          <p:nvPr/>
        </p:nvSpPr>
        <p:spPr>
          <a:xfrm>
            <a:off x="2003329" y="384370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Ellipse 96"/>
          <p:cNvSpPr/>
          <p:nvPr/>
        </p:nvSpPr>
        <p:spPr>
          <a:xfrm>
            <a:off x="1778549" y="358743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Ellipse 97"/>
          <p:cNvSpPr/>
          <p:nvPr/>
        </p:nvSpPr>
        <p:spPr>
          <a:xfrm>
            <a:off x="2812666" y="241781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Ellipse 98"/>
          <p:cNvSpPr/>
          <p:nvPr/>
        </p:nvSpPr>
        <p:spPr>
          <a:xfrm>
            <a:off x="2233336" y="2807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Ellipse 99"/>
          <p:cNvSpPr/>
          <p:nvPr/>
        </p:nvSpPr>
        <p:spPr>
          <a:xfrm>
            <a:off x="2238565" y="333115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Ellipse 100"/>
          <p:cNvSpPr/>
          <p:nvPr/>
        </p:nvSpPr>
        <p:spPr>
          <a:xfrm>
            <a:off x="3214311" y="2488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Ellipse 101"/>
          <p:cNvSpPr/>
          <p:nvPr/>
        </p:nvSpPr>
        <p:spPr>
          <a:xfrm>
            <a:off x="3033711" y="15626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Ellipse 102"/>
          <p:cNvSpPr/>
          <p:nvPr/>
        </p:nvSpPr>
        <p:spPr>
          <a:xfrm>
            <a:off x="3121154" y="295679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Ellipse 103"/>
          <p:cNvSpPr/>
          <p:nvPr/>
        </p:nvSpPr>
        <p:spPr>
          <a:xfrm>
            <a:off x="3765473" y="19023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Ellipse 104"/>
          <p:cNvSpPr/>
          <p:nvPr/>
        </p:nvSpPr>
        <p:spPr>
          <a:xfrm>
            <a:off x="3591554" y="257798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Ellipse 105"/>
          <p:cNvSpPr/>
          <p:nvPr/>
        </p:nvSpPr>
        <p:spPr>
          <a:xfrm>
            <a:off x="3733602" y="140137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Ellipse 106"/>
          <p:cNvSpPr/>
          <p:nvPr/>
        </p:nvSpPr>
        <p:spPr>
          <a:xfrm>
            <a:off x="3284041" y="165034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Ellipse 107"/>
          <p:cNvSpPr/>
          <p:nvPr/>
        </p:nvSpPr>
        <p:spPr>
          <a:xfrm>
            <a:off x="3497460" y="21702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Ellipse 108"/>
          <p:cNvSpPr/>
          <p:nvPr/>
        </p:nvSpPr>
        <p:spPr>
          <a:xfrm>
            <a:off x="3250236" y="18819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Ellipse 109"/>
          <p:cNvSpPr/>
          <p:nvPr/>
        </p:nvSpPr>
        <p:spPr>
          <a:xfrm>
            <a:off x="2713343" y="191918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Ellipse 110"/>
          <p:cNvSpPr/>
          <p:nvPr/>
        </p:nvSpPr>
        <p:spPr>
          <a:xfrm>
            <a:off x="1830412" y="290614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Ellipse 111"/>
          <p:cNvSpPr/>
          <p:nvPr/>
        </p:nvSpPr>
        <p:spPr>
          <a:xfrm>
            <a:off x="1825596" y="241015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Ellipse 112"/>
          <p:cNvSpPr/>
          <p:nvPr/>
        </p:nvSpPr>
        <p:spPr>
          <a:xfrm>
            <a:off x="2019012"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Ellipse 113"/>
          <p:cNvSpPr/>
          <p:nvPr/>
        </p:nvSpPr>
        <p:spPr>
          <a:xfrm>
            <a:off x="1872644" y="357768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Ellipse 114"/>
          <p:cNvSpPr/>
          <p:nvPr/>
        </p:nvSpPr>
        <p:spPr>
          <a:xfrm>
            <a:off x="1451835" y="2567657"/>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Ellipse 115"/>
          <p:cNvSpPr/>
          <p:nvPr/>
        </p:nvSpPr>
        <p:spPr>
          <a:xfrm>
            <a:off x="1211827" y="2572996"/>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870509" y="302484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032404"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1671317" y="321578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1348053" y="304817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2008444" y="23674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2939658" y="176168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3905284" y="156319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2400614" y="220854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1783322" y="260053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3578311" y="153288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598850" y="30363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2067591" y="348610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4098869" y="3587431"/>
            <a:ext cx="103726" cy="105942"/>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2929985" y="398741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2785207" y="460920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527060" y="402890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2202333" y="481868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4694655" y="234869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3905284" y="4165752"/>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4047277" y="408187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3618628" y="400179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4488161" y="177994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448924" y="32613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4202594" y="2210257"/>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5030505" y="24266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63560" y="286989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826167" y="335042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617068" y="295934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4282513" y="40071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4056199" y="28149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4484849" y="265436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3846617"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3215703" y="41000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4056199" y="314595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2999660" y="444410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4563969" y="208267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2837125" y="37615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2597118"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2255800" y="421872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2479191" y="453203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1969327" y="44350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2733344" y="42420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3393734" y="356131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174271" y="25341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432986" y="237337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3785905" y="340241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3168613" y="379440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4576782" y="388967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4697767" y="195529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4317188" y="19348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ihandform 250"/>
          <p:cNvSpPr/>
          <p:nvPr/>
        </p:nvSpPr>
        <p:spPr>
          <a:xfrm rot="165011">
            <a:off x="980055" y="1378279"/>
            <a:ext cx="3341315" cy="3125394"/>
          </a:xfrm>
          <a:custGeom>
            <a:avLst/>
            <a:gdLst>
              <a:gd name="connsiteX0" fmla="*/ 0 w 4638675"/>
              <a:gd name="connsiteY0" fmla="*/ 4248150 h 4248150"/>
              <a:gd name="connsiteX1" fmla="*/ 3048000 w 4638675"/>
              <a:gd name="connsiteY1" fmla="*/ 2676525 h 4248150"/>
              <a:gd name="connsiteX2" fmla="*/ 4638675 w 4638675"/>
              <a:gd name="connsiteY2" fmla="*/ 0 h 4248150"/>
            </a:gdLst>
            <a:ahLst/>
            <a:cxnLst>
              <a:cxn ang="0">
                <a:pos x="connsiteX0" y="connsiteY0"/>
              </a:cxn>
              <a:cxn ang="0">
                <a:pos x="connsiteX1" y="connsiteY1"/>
              </a:cxn>
              <a:cxn ang="0">
                <a:pos x="connsiteX2" y="connsiteY2"/>
              </a:cxn>
            </a:cxnLst>
            <a:rect l="l" t="t" r="r" b="b"/>
            <a:pathLst>
              <a:path w="4638675" h="4248150">
                <a:moveTo>
                  <a:pt x="0" y="4248150"/>
                </a:moveTo>
                <a:cubicBezTo>
                  <a:pt x="1137444" y="3816350"/>
                  <a:pt x="2274888" y="3384550"/>
                  <a:pt x="3048000" y="2676525"/>
                </a:cubicBezTo>
                <a:cubicBezTo>
                  <a:pt x="3821112" y="1968500"/>
                  <a:pt x="4229893" y="984250"/>
                  <a:pt x="4638675" y="0"/>
                </a:cubicBezTo>
              </a:path>
            </a:pathLst>
          </a:cu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Quadratic World</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938992"/>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err="1"/>
              <a:t>Quadratic</a:t>
            </a:r>
            <a:r>
              <a:rPr lang="de-DE" dirty="0"/>
              <a:t> </a:t>
            </a:r>
            <a:r>
              <a:rPr lang="de-DE" dirty="0" err="1"/>
              <a:t>Discriminant</a:t>
            </a:r>
            <a:r>
              <a:rPr lang="de-DE" dirty="0"/>
              <a:t> Analysis </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Tree>
    <p:extLst>
      <p:ext uri="{BB962C8B-B14F-4D97-AF65-F5344CB8AC3E}">
        <p14:creationId xmlns:p14="http://schemas.microsoft.com/office/powerpoint/2010/main" val="2885026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hteck 117"/>
          <p:cNvSpPr/>
          <p:nvPr/>
        </p:nvSpPr>
        <p:spPr>
          <a:xfrm>
            <a:off x="445091" y="1354118"/>
            <a:ext cx="5612908" cy="38300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Ellipse 118"/>
          <p:cNvSpPr/>
          <p:nvPr/>
        </p:nvSpPr>
        <p:spPr>
          <a:xfrm>
            <a:off x="2378431" y="2401868"/>
            <a:ext cx="103726" cy="106246"/>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Ellipse 119"/>
          <p:cNvSpPr/>
          <p:nvPr/>
        </p:nvSpPr>
        <p:spPr>
          <a:xfrm>
            <a:off x="1540319" y="32484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Ellipse 120"/>
          <p:cNvSpPr/>
          <p:nvPr/>
        </p:nvSpPr>
        <p:spPr>
          <a:xfrm>
            <a:off x="1395542" y="38653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Ellipse 121"/>
          <p:cNvSpPr/>
          <p:nvPr/>
        </p:nvSpPr>
        <p:spPr>
          <a:xfrm>
            <a:off x="1137394" y="328334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Ellipse 122"/>
          <p:cNvSpPr/>
          <p:nvPr/>
        </p:nvSpPr>
        <p:spPr>
          <a:xfrm>
            <a:off x="1657734" y="443427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Ellipse 123"/>
          <p:cNvSpPr/>
          <p:nvPr/>
        </p:nvSpPr>
        <p:spPr>
          <a:xfrm>
            <a:off x="2003330" y="383986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Ellipse 124"/>
          <p:cNvSpPr/>
          <p:nvPr/>
        </p:nvSpPr>
        <p:spPr>
          <a:xfrm>
            <a:off x="1683240" y="418622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Ellipse 125"/>
          <p:cNvSpPr/>
          <p:nvPr/>
        </p:nvSpPr>
        <p:spPr>
          <a:xfrm>
            <a:off x="2812667" y="240987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Ellipse 126"/>
          <p:cNvSpPr/>
          <p:nvPr/>
        </p:nvSpPr>
        <p:spPr>
          <a:xfrm>
            <a:off x="2233337" y="28011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Ellipse 127"/>
          <p:cNvSpPr/>
          <p:nvPr/>
        </p:nvSpPr>
        <p:spPr>
          <a:xfrm>
            <a:off x="2238566" y="332583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Ellipse 128"/>
          <p:cNvSpPr/>
          <p:nvPr/>
        </p:nvSpPr>
        <p:spPr>
          <a:xfrm>
            <a:off x="2895097" y="213159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Ellipse 129"/>
          <p:cNvSpPr/>
          <p:nvPr/>
        </p:nvSpPr>
        <p:spPr>
          <a:xfrm>
            <a:off x="3033712" y="155221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Ellipse 130"/>
          <p:cNvSpPr/>
          <p:nvPr/>
        </p:nvSpPr>
        <p:spPr>
          <a:xfrm>
            <a:off x="2635329" y="254406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Ellipse 131"/>
          <p:cNvSpPr/>
          <p:nvPr/>
        </p:nvSpPr>
        <p:spPr>
          <a:xfrm>
            <a:off x="3765474" y="189290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Ellipse 132"/>
          <p:cNvSpPr/>
          <p:nvPr/>
        </p:nvSpPr>
        <p:spPr>
          <a:xfrm>
            <a:off x="3272339" y="222092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Ellipse 133"/>
          <p:cNvSpPr/>
          <p:nvPr/>
        </p:nvSpPr>
        <p:spPr>
          <a:xfrm>
            <a:off x="3552538" y="17511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Ellipse 134"/>
          <p:cNvSpPr/>
          <p:nvPr/>
        </p:nvSpPr>
        <p:spPr>
          <a:xfrm>
            <a:off x="3284042" y="1640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Ellipse 135"/>
          <p:cNvSpPr/>
          <p:nvPr/>
        </p:nvSpPr>
        <p:spPr>
          <a:xfrm>
            <a:off x="3497461" y="216159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Ellipse 136"/>
          <p:cNvSpPr/>
          <p:nvPr/>
        </p:nvSpPr>
        <p:spPr>
          <a:xfrm>
            <a:off x="3250237" y="187245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Ellipse 137"/>
          <p:cNvSpPr/>
          <p:nvPr/>
        </p:nvSpPr>
        <p:spPr>
          <a:xfrm>
            <a:off x="2713344" y="190981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Ellipse 138"/>
          <p:cNvSpPr/>
          <p:nvPr/>
        </p:nvSpPr>
        <p:spPr>
          <a:xfrm>
            <a:off x="1830413" y="289960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Ellipse 139"/>
          <p:cNvSpPr/>
          <p:nvPr/>
        </p:nvSpPr>
        <p:spPr>
          <a:xfrm>
            <a:off x="1825597" y="240219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Ellipse 140"/>
          <p:cNvSpPr/>
          <p:nvPr/>
        </p:nvSpPr>
        <p:spPr>
          <a:xfrm>
            <a:off x="2019013" y="32937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Ellipse 141"/>
          <p:cNvSpPr/>
          <p:nvPr/>
        </p:nvSpPr>
        <p:spPr>
          <a:xfrm>
            <a:off x="1872645" y="357307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Ellipse 142"/>
          <p:cNvSpPr/>
          <p:nvPr/>
        </p:nvSpPr>
        <p:spPr>
          <a:xfrm>
            <a:off x="1447461" y="3015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Ellipse 143"/>
          <p:cNvSpPr/>
          <p:nvPr/>
        </p:nvSpPr>
        <p:spPr>
          <a:xfrm>
            <a:off x="1207453" y="30205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Ellipse 144"/>
          <p:cNvSpPr/>
          <p:nvPr/>
        </p:nvSpPr>
        <p:spPr>
          <a:xfrm>
            <a:off x="1126674" y="380554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Ellipse 145"/>
          <p:cNvSpPr/>
          <p:nvPr/>
        </p:nvSpPr>
        <p:spPr>
          <a:xfrm>
            <a:off x="1288569" y="40805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Ellipse 146"/>
          <p:cNvSpPr/>
          <p:nvPr/>
        </p:nvSpPr>
        <p:spPr>
          <a:xfrm>
            <a:off x="1666943" y="366518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1343679" y="3497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2008445" y="23593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2939659" y="175186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3905285" y="15528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2400615" y="220000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783323" y="259312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3578312" y="15224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2113024" y="262381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067592" y="348123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4071469" y="3498261"/>
            <a:ext cx="103726" cy="106246"/>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2902585" y="38993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2551523" y="420379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2499660" y="39410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3467717" y="311274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3246485" y="334509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3877884" y="40782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4019878" y="399412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3461947" y="371442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3039991" y="27747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2984816" y="413708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2754425" y="320625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3582335" y="342325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3615390" y="386778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3377997" y="43496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3168898" y="39574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4080661" y="327254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4028799" y="27236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3036679" y="365163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3819217"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3445992" y="401061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4028799" y="305551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2972260" y="435738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3115800" y="307830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2809725" y="367286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2569718"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3521184" y="251106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3744573" y="282527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3234710" y="27279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2705944" y="415476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3366334" y="3472068"/>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726102" y="353104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984816" y="33698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3758506" y="331271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3141213" y="370583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3739118" y="306370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3249598" y="295056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2869018" y="29301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440393" y="41477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5172157" y="448844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4679022"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5140285" y="39860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4690725" y="42357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473265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4004337" y="464782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4346342" y="434739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5001932" y="439611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4958263" y="40138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4463154" y="32389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5194918" y="357961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4701783" y="39076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5163045" y="30772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4713486" y="33269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4968826" y="360334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4679681" y="355915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4369102" y="343856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5334728" y="32395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5007755" y="320911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4130359" y="19354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4838391" y="28937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4368987" y="260420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4950069" y="26536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4380690" y="202348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4594108" y="254487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4346885" y="225573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4036307" y="21351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5073791" y="233329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4746818" y="230289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142831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3130737"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2639213" y="49538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2128206" y="446282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Ellipse 284"/>
          <p:cNvSpPr/>
          <p:nvPr/>
        </p:nvSpPr>
        <p:spPr>
          <a:xfrm>
            <a:off x="2015729"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Ellipse 285"/>
          <p:cNvSpPr/>
          <p:nvPr/>
        </p:nvSpPr>
        <p:spPr>
          <a:xfrm>
            <a:off x="2892234"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2617111" y="460538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2207644" y="409186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2299888" y="4625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1972916" y="45947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3451870" y="463684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4183634" y="497752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3970698" y="483573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3702203" y="472482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3668397" y="49570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3357819" y="483648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323444" y="46374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088903" y="444197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2348138" y="2461047"/>
            <a:ext cx="2015357" cy="2142389"/>
          </a:xfrm>
          <a:prstGeom prst="ellipse">
            <a:avLst/>
          </a:pr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1)</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Tree>
    <p:extLst>
      <p:ext uri="{BB962C8B-B14F-4D97-AF65-F5344CB8AC3E}">
        <p14:creationId xmlns:p14="http://schemas.microsoft.com/office/powerpoint/2010/main" val="961204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hteck 376"/>
          <p:cNvSpPr/>
          <p:nvPr/>
        </p:nvSpPr>
        <p:spPr>
          <a:xfrm>
            <a:off x="456659" y="1345472"/>
            <a:ext cx="5618592" cy="38583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Ellipse 377"/>
          <p:cNvSpPr/>
          <p:nvPr/>
        </p:nvSpPr>
        <p:spPr>
          <a:xfrm>
            <a:off x="2391957" y="2400961"/>
            <a:ext cx="103831" cy="107031"/>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Ellipse 378"/>
          <p:cNvSpPr/>
          <p:nvPr/>
        </p:nvSpPr>
        <p:spPr>
          <a:xfrm>
            <a:off x="1552997" y="3253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Ellipse 379"/>
          <p:cNvSpPr/>
          <p:nvPr/>
        </p:nvSpPr>
        <p:spPr>
          <a:xfrm>
            <a:off x="971087" y="185666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Ellipse 380"/>
          <p:cNvSpPr/>
          <p:nvPr/>
        </p:nvSpPr>
        <p:spPr>
          <a:xfrm>
            <a:off x="1149664" y="32889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Ellipse 381"/>
          <p:cNvSpPr/>
          <p:nvPr/>
        </p:nvSpPr>
        <p:spPr>
          <a:xfrm>
            <a:off x="1233544" y="24298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Ellipse 382"/>
          <p:cNvSpPr/>
          <p:nvPr/>
        </p:nvSpPr>
        <p:spPr>
          <a:xfrm>
            <a:off x="1579489" y="2382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Ellipse 383"/>
          <p:cNvSpPr/>
          <p:nvPr/>
        </p:nvSpPr>
        <p:spPr>
          <a:xfrm>
            <a:off x="930406" y="15848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Ellipse 384"/>
          <p:cNvSpPr/>
          <p:nvPr/>
        </p:nvSpPr>
        <p:spPr>
          <a:xfrm>
            <a:off x="1024052" y="283251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Ellipse 385"/>
          <p:cNvSpPr/>
          <p:nvPr/>
        </p:nvSpPr>
        <p:spPr>
          <a:xfrm>
            <a:off x="2246716" y="28031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Ellipse 386"/>
          <p:cNvSpPr/>
          <p:nvPr/>
        </p:nvSpPr>
        <p:spPr>
          <a:xfrm>
            <a:off x="5788177" y="41099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Ellipse 387"/>
          <p:cNvSpPr/>
          <p:nvPr/>
        </p:nvSpPr>
        <p:spPr>
          <a:xfrm>
            <a:off x="650031" y="26090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Ellipse 388"/>
          <p:cNvSpPr/>
          <p:nvPr/>
        </p:nvSpPr>
        <p:spPr>
          <a:xfrm>
            <a:off x="1245320" y="196852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Ellipse 389"/>
          <p:cNvSpPr/>
          <p:nvPr/>
        </p:nvSpPr>
        <p:spPr>
          <a:xfrm>
            <a:off x="846534" y="296770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Ellipse 390"/>
          <p:cNvSpPr/>
          <p:nvPr/>
        </p:nvSpPr>
        <p:spPr>
          <a:xfrm>
            <a:off x="1896118" y="17812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Ellipse 391"/>
          <p:cNvSpPr/>
          <p:nvPr/>
        </p:nvSpPr>
        <p:spPr>
          <a:xfrm>
            <a:off x="1484190" y="264216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Ellipse 392"/>
          <p:cNvSpPr/>
          <p:nvPr/>
        </p:nvSpPr>
        <p:spPr>
          <a:xfrm>
            <a:off x="1682967" y="16383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Ellipse 393"/>
          <p:cNvSpPr/>
          <p:nvPr/>
        </p:nvSpPr>
        <p:spPr>
          <a:xfrm>
            <a:off x="1495905" y="205715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Ellipse 394"/>
          <p:cNvSpPr/>
          <p:nvPr/>
        </p:nvSpPr>
        <p:spPr>
          <a:xfrm>
            <a:off x="1627833" y="205187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Ellipse 395"/>
          <p:cNvSpPr/>
          <p:nvPr/>
        </p:nvSpPr>
        <p:spPr>
          <a:xfrm>
            <a:off x="1462065" y="229112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Ellipse 396"/>
          <p:cNvSpPr/>
          <p:nvPr/>
        </p:nvSpPr>
        <p:spPr>
          <a:xfrm>
            <a:off x="924629" y="232876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Ellipse 397"/>
          <p:cNvSpPr/>
          <p:nvPr/>
        </p:nvSpPr>
        <p:spPr>
          <a:xfrm>
            <a:off x="1843383" y="290237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Ellipse 398"/>
          <p:cNvSpPr/>
          <p:nvPr/>
        </p:nvSpPr>
        <p:spPr>
          <a:xfrm>
            <a:off x="1838563" y="240128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Ellipse 399"/>
          <p:cNvSpPr/>
          <p:nvPr/>
        </p:nvSpPr>
        <p:spPr>
          <a:xfrm>
            <a:off x="5568402" y="407760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Ellipse 400"/>
          <p:cNvSpPr/>
          <p:nvPr/>
        </p:nvSpPr>
        <p:spPr>
          <a:xfrm>
            <a:off x="1448673" y="15622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Ellipse 401"/>
          <p:cNvSpPr/>
          <p:nvPr/>
        </p:nvSpPr>
        <p:spPr>
          <a:xfrm>
            <a:off x="1460044" y="30188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Ellipse 402"/>
          <p:cNvSpPr/>
          <p:nvPr/>
        </p:nvSpPr>
        <p:spPr>
          <a:xfrm>
            <a:off x="1219793" y="302422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Ellipse 403"/>
          <p:cNvSpPr/>
          <p:nvPr/>
        </p:nvSpPr>
        <p:spPr>
          <a:xfrm>
            <a:off x="701947" y="179645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Ellipse 404"/>
          <p:cNvSpPr/>
          <p:nvPr/>
        </p:nvSpPr>
        <p:spPr>
          <a:xfrm>
            <a:off x="864005" y="20735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Ellipse 405"/>
          <p:cNvSpPr/>
          <p:nvPr/>
        </p:nvSpPr>
        <p:spPr>
          <a:xfrm>
            <a:off x="1242763" y="16550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Ellipse 406"/>
          <p:cNvSpPr/>
          <p:nvPr/>
        </p:nvSpPr>
        <p:spPr>
          <a:xfrm>
            <a:off x="1101810" y="34609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Ellipse 407"/>
          <p:cNvSpPr/>
          <p:nvPr/>
        </p:nvSpPr>
        <p:spPr>
          <a:xfrm>
            <a:off x="2021596" y="235813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Ellipse 408"/>
          <p:cNvSpPr/>
          <p:nvPr/>
        </p:nvSpPr>
        <p:spPr>
          <a:xfrm>
            <a:off x="1151173" y="21696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Ellipse 409"/>
          <p:cNvSpPr/>
          <p:nvPr/>
        </p:nvSpPr>
        <p:spPr>
          <a:xfrm>
            <a:off x="2036070" y="14385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Ellipse 410"/>
          <p:cNvSpPr/>
          <p:nvPr/>
        </p:nvSpPr>
        <p:spPr>
          <a:xfrm>
            <a:off x="1484190" y="177060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Ellipse 411"/>
          <p:cNvSpPr/>
          <p:nvPr/>
        </p:nvSpPr>
        <p:spPr>
          <a:xfrm>
            <a:off x="1796246" y="25936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Ellipse 412"/>
          <p:cNvSpPr/>
          <p:nvPr/>
        </p:nvSpPr>
        <p:spPr>
          <a:xfrm>
            <a:off x="1708766" y="140797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4" name="Ellipse 413"/>
          <p:cNvSpPr/>
          <p:nvPr/>
        </p:nvSpPr>
        <p:spPr>
          <a:xfrm>
            <a:off x="2126281" y="262455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Ellipse 414"/>
          <p:cNvSpPr/>
          <p:nvPr/>
        </p:nvSpPr>
        <p:spPr>
          <a:xfrm>
            <a:off x="5617031" y="42665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Ellipse 415"/>
          <p:cNvSpPr/>
          <p:nvPr/>
        </p:nvSpPr>
        <p:spPr>
          <a:xfrm>
            <a:off x="5127395" y="2502631"/>
            <a:ext cx="103831" cy="107031"/>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Ellipse 416"/>
          <p:cNvSpPr/>
          <p:nvPr/>
        </p:nvSpPr>
        <p:spPr>
          <a:xfrm>
            <a:off x="1620398" y="454202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Ellipse 417"/>
          <p:cNvSpPr/>
          <p:nvPr/>
        </p:nvSpPr>
        <p:spPr>
          <a:xfrm>
            <a:off x="2407838" y="457909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Ellipse 418"/>
          <p:cNvSpPr/>
          <p:nvPr/>
        </p:nvSpPr>
        <p:spPr>
          <a:xfrm>
            <a:off x="2209457" y="43143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Ellipse 419"/>
          <p:cNvSpPr/>
          <p:nvPr/>
        </p:nvSpPr>
        <p:spPr>
          <a:xfrm>
            <a:off x="4523030" y="211426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Ellipse 420"/>
          <p:cNvSpPr/>
          <p:nvPr/>
        </p:nvSpPr>
        <p:spPr>
          <a:xfrm>
            <a:off x="4301575" y="234833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Ellipse 421"/>
          <p:cNvSpPr/>
          <p:nvPr/>
        </p:nvSpPr>
        <p:spPr>
          <a:xfrm>
            <a:off x="1704109" y="39990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Ellipse 422"/>
          <p:cNvSpPr/>
          <p:nvPr/>
        </p:nvSpPr>
        <p:spPr>
          <a:xfrm>
            <a:off x="1846247" y="39142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Ellipse 423"/>
          <p:cNvSpPr/>
          <p:nvPr/>
        </p:nvSpPr>
        <p:spPr>
          <a:xfrm>
            <a:off x="4517255" y="27203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Ellipse 424"/>
          <p:cNvSpPr/>
          <p:nvPr/>
        </p:nvSpPr>
        <p:spPr>
          <a:xfrm>
            <a:off x="4094872" y="17737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6" name="Ellipse 425"/>
          <p:cNvSpPr/>
          <p:nvPr/>
        </p:nvSpPr>
        <p:spPr>
          <a:xfrm>
            <a:off x="1702715" y="478147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Ellipse 426"/>
          <p:cNvSpPr/>
          <p:nvPr/>
        </p:nvSpPr>
        <p:spPr>
          <a:xfrm>
            <a:off x="1905079" y="429904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Ellipse 427"/>
          <p:cNvSpPr/>
          <p:nvPr/>
        </p:nvSpPr>
        <p:spPr>
          <a:xfrm>
            <a:off x="4637765" y="242707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Ellipse 428"/>
          <p:cNvSpPr/>
          <p:nvPr/>
        </p:nvSpPr>
        <p:spPr>
          <a:xfrm>
            <a:off x="4670854" y="287488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Ellipse 429"/>
          <p:cNvSpPr/>
          <p:nvPr/>
        </p:nvSpPr>
        <p:spPr>
          <a:xfrm>
            <a:off x="1508870" y="36838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Ellipse 430"/>
          <p:cNvSpPr/>
          <p:nvPr/>
        </p:nvSpPr>
        <p:spPr>
          <a:xfrm>
            <a:off x="1886982" y="46005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Ellipse 431"/>
          <p:cNvSpPr/>
          <p:nvPr/>
        </p:nvSpPr>
        <p:spPr>
          <a:xfrm>
            <a:off x="5136596" y="227524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Ellipse 432"/>
          <p:cNvSpPr/>
          <p:nvPr/>
        </p:nvSpPr>
        <p:spPr>
          <a:xfrm>
            <a:off x="5084681" y="172225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Ellipse 433"/>
          <p:cNvSpPr/>
          <p:nvPr/>
        </p:nvSpPr>
        <p:spPr>
          <a:xfrm>
            <a:off x="4091557" y="26571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Ellipse 434"/>
          <p:cNvSpPr/>
          <p:nvPr/>
        </p:nvSpPr>
        <p:spPr>
          <a:xfrm>
            <a:off x="4874887" y="268391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Ellipse 435"/>
          <p:cNvSpPr/>
          <p:nvPr/>
        </p:nvSpPr>
        <p:spPr>
          <a:xfrm>
            <a:off x="2164356" y="465406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Ellipse 436"/>
          <p:cNvSpPr/>
          <p:nvPr/>
        </p:nvSpPr>
        <p:spPr>
          <a:xfrm>
            <a:off x="5084681" y="20566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8" name="Ellipse 437"/>
          <p:cNvSpPr/>
          <p:nvPr/>
        </p:nvSpPr>
        <p:spPr>
          <a:xfrm>
            <a:off x="1690145" y="500340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9" name="Ellipse 438"/>
          <p:cNvSpPr/>
          <p:nvPr/>
        </p:nvSpPr>
        <p:spPr>
          <a:xfrm>
            <a:off x="4170757" y="207957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Ellipse 439"/>
          <p:cNvSpPr/>
          <p:nvPr/>
        </p:nvSpPr>
        <p:spPr>
          <a:xfrm>
            <a:off x="1527446" y="431381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Ellipse 440"/>
          <p:cNvSpPr/>
          <p:nvPr/>
        </p:nvSpPr>
        <p:spPr>
          <a:xfrm>
            <a:off x="2034590" y="40262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Ellipse 441"/>
          <p:cNvSpPr/>
          <p:nvPr/>
        </p:nvSpPr>
        <p:spPr>
          <a:xfrm>
            <a:off x="4576552" y="150814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Ellipse 442"/>
          <p:cNvSpPr/>
          <p:nvPr/>
        </p:nvSpPr>
        <p:spPr>
          <a:xfrm>
            <a:off x="4800168" y="182467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Ellipse 443"/>
          <p:cNvSpPr/>
          <p:nvPr/>
        </p:nvSpPr>
        <p:spPr>
          <a:xfrm>
            <a:off x="4289788" y="172667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Ellipse 444"/>
          <p:cNvSpPr/>
          <p:nvPr/>
        </p:nvSpPr>
        <p:spPr>
          <a:xfrm>
            <a:off x="1423560" y="479927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Ellipse 445"/>
          <p:cNvSpPr/>
          <p:nvPr/>
        </p:nvSpPr>
        <p:spPr>
          <a:xfrm>
            <a:off x="4421546" y="247624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Ellipse 446"/>
          <p:cNvSpPr/>
          <p:nvPr/>
        </p:nvSpPr>
        <p:spPr>
          <a:xfrm>
            <a:off x="1443736" y="417095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Ellipse 447"/>
          <p:cNvSpPr/>
          <p:nvPr/>
        </p:nvSpPr>
        <p:spPr>
          <a:xfrm>
            <a:off x="4039642" y="23732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Ellipse 448"/>
          <p:cNvSpPr/>
          <p:nvPr/>
        </p:nvSpPr>
        <p:spPr>
          <a:xfrm>
            <a:off x="4814115" y="231571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Ellipse 449"/>
          <p:cNvSpPr/>
          <p:nvPr/>
        </p:nvSpPr>
        <p:spPr>
          <a:xfrm>
            <a:off x="4196196" y="271173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1" name="Ellipse 450"/>
          <p:cNvSpPr/>
          <p:nvPr/>
        </p:nvSpPr>
        <p:spPr>
          <a:xfrm>
            <a:off x="4794706" y="206486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2" name="Ellipse 451"/>
          <p:cNvSpPr/>
          <p:nvPr/>
        </p:nvSpPr>
        <p:spPr>
          <a:xfrm>
            <a:off x="4304691" y="19508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3" name="Ellipse 452"/>
          <p:cNvSpPr/>
          <p:nvPr/>
        </p:nvSpPr>
        <p:spPr>
          <a:xfrm>
            <a:off x="3923727" y="193027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4" name="Ellipse 453"/>
          <p:cNvSpPr/>
          <p:nvPr/>
        </p:nvSpPr>
        <p:spPr>
          <a:xfrm>
            <a:off x="4456007" y="415974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5" name="Ellipse 454"/>
          <p:cNvSpPr/>
          <p:nvPr/>
        </p:nvSpPr>
        <p:spPr>
          <a:xfrm>
            <a:off x="5188511" y="45029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Ellipse 455"/>
          <p:cNvSpPr/>
          <p:nvPr/>
        </p:nvSpPr>
        <p:spPr>
          <a:xfrm>
            <a:off x="4694878" y="483338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Ellipse 456"/>
          <p:cNvSpPr/>
          <p:nvPr/>
        </p:nvSpPr>
        <p:spPr>
          <a:xfrm>
            <a:off x="5156607" y="39968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Ellipse 457"/>
          <p:cNvSpPr/>
          <p:nvPr/>
        </p:nvSpPr>
        <p:spPr>
          <a:xfrm>
            <a:off x="4706592" y="424838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Ellipse 458"/>
          <p:cNvSpPr/>
          <p:nvPr/>
        </p:nvSpPr>
        <p:spPr>
          <a:xfrm>
            <a:off x="4748564" y="4640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Ellipse 459"/>
          <p:cNvSpPr/>
          <p:nvPr/>
        </p:nvSpPr>
        <p:spPr>
          <a:xfrm>
            <a:off x="4019509" y="46635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Ellipse 460"/>
          <p:cNvSpPr/>
          <p:nvPr/>
        </p:nvSpPr>
        <p:spPr>
          <a:xfrm>
            <a:off x="4361860" y="436086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2" name="Ellipse 461"/>
          <p:cNvSpPr/>
          <p:nvPr/>
        </p:nvSpPr>
        <p:spPr>
          <a:xfrm>
            <a:off x="5018115" y="44099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Ellipse 462"/>
          <p:cNvSpPr/>
          <p:nvPr/>
        </p:nvSpPr>
        <p:spPr>
          <a:xfrm>
            <a:off x="4974401" y="402487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Ellipse 463"/>
          <p:cNvSpPr/>
          <p:nvPr/>
        </p:nvSpPr>
        <p:spPr>
          <a:xfrm>
            <a:off x="4123340" y="383550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5" name="Ellipse 464"/>
          <p:cNvSpPr/>
          <p:nvPr/>
        </p:nvSpPr>
        <p:spPr>
          <a:xfrm>
            <a:off x="5211296" y="358740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Ellipse 465"/>
          <p:cNvSpPr/>
          <p:nvPr/>
        </p:nvSpPr>
        <p:spPr>
          <a:xfrm>
            <a:off x="4717662" y="391784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Ellipse 466"/>
          <p:cNvSpPr/>
          <p:nvPr/>
        </p:nvSpPr>
        <p:spPr>
          <a:xfrm>
            <a:off x="5179391"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8" name="Ellipse 467"/>
          <p:cNvSpPr/>
          <p:nvPr/>
        </p:nvSpPr>
        <p:spPr>
          <a:xfrm>
            <a:off x="4729376" y="33328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Ellipse 468"/>
          <p:cNvSpPr/>
          <p:nvPr/>
        </p:nvSpPr>
        <p:spPr>
          <a:xfrm>
            <a:off x="4984975" y="3611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Ellipse 469"/>
          <p:cNvSpPr/>
          <p:nvPr/>
        </p:nvSpPr>
        <p:spPr>
          <a:xfrm>
            <a:off x="4695537" y="356679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1" name="Ellipse 470"/>
          <p:cNvSpPr/>
          <p:nvPr/>
        </p:nvSpPr>
        <p:spPr>
          <a:xfrm>
            <a:off x="4384644" y="344531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Ellipse 471"/>
          <p:cNvSpPr/>
          <p:nvPr/>
        </p:nvSpPr>
        <p:spPr>
          <a:xfrm>
            <a:off x="5351248" y="324478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Ellipse 472"/>
          <p:cNvSpPr/>
          <p:nvPr/>
        </p:nvSpPr>
        <p:spPr>
          <a:xfrm>
            <a:off x="5023944" y="32141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4" name="Ellipse 473"/>
          <p:cNvSpPr/>
          <p:nvPr/>
        </p:nvSpPr>
        <p:spPr>
          <a:xfrm>
            <a:off x="2261372" y="18241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Ellipse 474"/>
          <p:cNvSpPr/>
          <p:nvPr/>
        </p:nvSpPr>
        <p:spPr>
          <a:xfrm>
            <a:off x="4866030"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Ellipse 475"/>
          <p:cNvSpPr/>
          <p:nvPr/>
        </p:nvSpPr>
        <p:spPr>
          <a:xfrm>
            <a:off x="4356606" y="386525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7" name="Ellipse 476"/>
          <p:cNvSpPr/>
          <p:nvPr/>
        </p:nvSpPr>
        <p:spPr>
          <a:xfrm>
            <a:off x="4520141" y="37806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Ellipse 477"/>
          <p:cNvSpPr/>
          <p:nvPr/>
        </p:nvSpPr>
        <p:spPr>
          <a:xfrm>
            <a:off x="2511957" y="19127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Ellipse 478"/>
          <p:cNvSpPr/>
          <p:nvPr/>
        </p:nvSpPr>
        <p:spPr>
          <a:xfrm>
            <a:off x="2725591" y="24379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0" name="Ellipse 479"/>
          <p:cNvSpPr/>
          <p:nvPr/>
        </p:nvSpPr>
        <p:spPr>
          <a:xfrm>
            <a:off x="2478117" y="214671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Ellipse 480"/>
          <p:cNvSpPr/>
          <p:nvPr/>
        </p:nvSpPr>
        <p:spPr>
          <a:xfrm>
            <a:off x="2167225" y="20252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Ellipse 481"/>
          <p:cNvSpPr/>
          <p:nvPr/>
        </p:nvSpPr>
        <p:spPr>
          <a:xfrm>
            <a:off x="2982286" y="184385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3" name="Ellipse 482"/>
          <p:cNvSpPr/>
          <p:nvPr/>
        </p:nvSpPr>
        <p:spPr>
          <a:xfrm>
            <a:off x="2878456" y="219422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Ellipse 483"/>
          <p:cNvSpPr/>
          <p:nvPr/>
        </p:nvSpPr>
        <p:spPr>
          <a:xfrm>
            <a:off x="1003893" y="262148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Ellipse 484"/>
          <p:cNvSpPr/>
          <p:nvPr/>
        </p:nvSpPr>
        <p:spPr>
          <a:xfrm>
            <a:off x="5164217"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6" name="Ellipse 485"/>
          <p:cNvSpPr/>
          <p:nvPr/>
        </p:nvSpPr>
        <p:spPr>
          <a:xfrm>
            <a:off x="4925473"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Ellipse 486"/>
          <p:cNvSpPr/>
          <p:nvPr/>
        </p:nvSpPr>
        <p:spPr>
          <a:xfrm>
            <a:off x="1784011" y="20848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Ellipse 487"/>
          <p:cNvSpPr/>
          <p:nvPr/>
        </p:nvSpPr>
        <p:spPr>
          <a:xfrm>
            <a:off x="5485677" y="4659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9" name="Ellipse 488"/>
          <p:cNvSpPr/>
          <p:nvPr/>
        </p:nvSpPr>
        <p:spPr>
          <a:xfrm>
            <a:off x="4198988" y="49956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Ellipse 489"/>
          <p:cNvSpPr/>
          <p:nvPr/>
        </p:nvSpPr>
        <p:spPr>
          <a:xfrm>
            <a:off x="3985836" y="485280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Ellipse 490"/>
          <p:cNvSpPr/>
          <p:nvPr/>
        </p:nvSpPr>
        <p:spPr>
          <a:xfrm>
            <a:off x="5736261" y="47483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2" name="Ellipse 491"/>
          <p:cNvSpPr/>
          <p:nvPr/>
        </p:nvSpPr>
        <p:spPr>
          <a:xfrm>
            <a:off x="5702422" y="49823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Ellipse 492"/>
          <p:cNvSpPr/>
          <p:nvPr/>
        </p:nvSpPr>
        <p:spPr>
          <a:xfrm>
            <a:off x="5391529" y="48608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Ellipse 493"/>
          <p:cNvSpPr/>
          <p:nvPr/>
        </p:nvSpPr>
        <p:spPr>
          <a:xfrm>
            <a:off x="4338940" y="4653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5" name="Ellipse 494"/>
          <p:cNvSpPr/>
          <p:nvPr/>
        </p:nvSpPr>
        <p:spPr>
          <a:xfrm>
            <a:off x="4104161" y="44561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6" name="Ellipse 495"/>
          <p:cNvSpPr/>
          <p:nvPr/>
        </p:nvSpPr>
        <p:spPr>
          <a:xfrm>
            <a:off x="1054102" y="38848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Ellipse 496"/>
          <p:cNvSpPr/>
          <p:nvPr/>
        </p:nvSpPr>
        <p:spPr>
          <a:xfrm>
            <a:off x="1269781" y="425690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Ellipse 497"/>
          <p:cNvSpPr/>
          <p:nvPr/>
        </p:nvSpPr>
        <p:spPr>
          <a:xfrm>
            <a:off x="1390291" y="396359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Ellipse 498"/>
          <p:cNvSpPr/>
          <p:nvPr/>
        </p:nvSpPr>
        <p:spPr>
          <a:xfrm>
            <a:off x="844083" y="419365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0" name="Ellipse 499"/>
          <p:cNvSpPr/>
          <p:nvPr/>
        </p:nvSpPr>
        <p:spPr>
          <a:xfrm>
            <a:off x="1174071" y="401276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1" name="Ellipse 500"/>
          <p:cNvSpPr/>
          <p:nvPr/>
        </p:nvSpPr>
        <p:spPr>
          <a:xfrm>
            <a:off x="792167" y="390978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2" name="Ellipse 501"/>
          <p:cNvSpPr/>
          <p:nvPr/>
        </p:nvSpPr>
        <p:spPr>
          <a:xfrm>
            <a:off x="948722" y="424825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3" name="Ellipse 502"/>
          <p:cNvSpPr/>
          <p:nvPr/>
        </p:nvSpPr>
        <p:spPr>
          <a:xfrm>
            <a:off x="949462" y="448492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4" name="Ellipse 503"/>
          <p:cNvSpPr/>
          <p:nvPr/>
        </p:nvSpPr>
        <p:spPr>
          <a:xfrm>
            <a:off x="1165142" y="48569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5" name="Ellipse 504"/>
          <p:cNvSpPr/>
          <p:nvPr/>
        </p:nvSpPr>
        <p:spPr>
          <a:xfrm>
            <a:off x="1285651" y="456366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6" name="Ellipse 505"/>
          <p:cNvSpPr/>
          <p:nvPr/>
        </p:nvSpPr>
        <p:spPr>
          <a:xfrm>
            <a:off x="739443" y="479373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7" name="Ellipse 506"/>
          <p:cNvSpPr/>
          <p:nvPr/>
        </p:nvSpPr>
        <p:spPr>
          <a:xfrm>
            <a:off x="1069432" y="461284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8" name="Ellipse 507"/>
          <p:cNvSpPr/>
          <p:nvPr/>
        </p:nvSpPr>
        <p:spPr>
          <a:xfrm>
            <a:off x="687528" y="450985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9" name="Ellipse 508"/>
          <p:cNvSpPr/>
          <p:nvPr/>
        </p:nvSpPr>
        <p:spPr>
          <a:xfrm>
            <a:off x="844083" y="484833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0" name="Gerader Verbinder 85"/>
          <p:cNvCxnSpPr/>
          <p:nvPr/>
        </p:nvCxnSpPr>
        <p:spPr>
          <a:xfrm flipV="1">
            <a:off x="540638" y="1465229"/>
            <a:ext cx="4112098" cy="2532703"/>
          </a:xfrm>
          <a:prstGeom prst="line">
            <a:avLst/>
          </a:prstGeom>
          <a:noFill/>
          <a:ln w="57150" cap="flat" cmpd="sng" algn="ctr">
            <a:solidFill>
              <a:sysClr val="windowText" lastClr="000000"/>
            </a:solidFill>
            <a:prstDash val="solid"/>
            <a:miter lim="800000"/>
          </a:ln>
          <a:effectLst/>
        </p:spPr>
      </p:cxnSp>
      <p:cxnSp>
        <p:nvCxnSpPr>
          <p:cNvPr id="511" name="Gerader Verbinder 85"/>
          <p:cNvCxnSpPr/>
          <p:nvPr/>
        </p:nvCxnSpPr>
        <p:spPr>
          <a:xfrm flipV="1">
            <a:off x="1724230" y="2548928"/>
            <a:ext cx="4112098" cy="2532703"/>
          </a:xfrm>
          <a:prstGeom prst="line">
            <a:avLst/>
          </a:prstGeom>
          <a:noFill/>
          <a:ln w="57150" cap="flat" cmpd="sng" algn="ctr">
            <a:solidFill>
              <a:sysClr val="windowText" lastClr="000000"/>
            </a:solidFill>
            <a:prstDash val="solid"/>
            <a:miter lim="800000"/>
          </a:ln>
          <a:effectLst/>
        </p:spPr>
      </p:cxn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126</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a:t>Support </a:t>
            </a:r>
            <a:r>
              <a:rPr lang="de-DE" dirty="0" err="1"/>
              <a:t>Vector</a:t>
            </a:r>
            <a:r>
              <a:rPr lang="de-DE" dirty="0"/>
              <a:t> Machines</a:t>
            </a:r>
          </a:p>
          <a:p>
            <a:pPr marL="182563" indent="-182563" algn="l">
              <a:buSzPct val="150000"/>
              <a:buFont typeface="Arial" panose="020B0604020202020204" pitchFamily="34" charset="0"/>
              <a:buChar char="•"/>
            </a:pPr>
            <a:r>
              <a:rPr lang="de-DE" dirty="0" err="1"/>
              <a:t>Neural</a:t>
            </a:r>
            <a:r>
              <a:rPr lang="de-DE" dirty="0"/>
              <a:t> Networks</a:t>
            </a:r>
          </a:p>
        </p:txBody>
      </p:sp>
      <p:sp>
        <p:nvSpPr>
          <p:cNvPr id="146"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2)</a:t>
            </a:r>
          </a:p>
        </p:txBody>
      </p:sp>
    </p:spTree>
    <p:extLst>
      <p:ext uri="{BB962C8B-B14F-4D97-AF65-F5344CB8AC3E}">
        <p14:creationId xmlns:p14="http://schemas.microsoft.com/office/powerpoint/2010/main" val="2822135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hteck 146"/>
          <p:cNvSpPr/>
          <p:nvPr/>
        </p:nvSpPr>
        <p:spPr>
          <a:xfrm>
            <a:off x="449069" y="1347002"/>
            <a:ext cx="5623585" cy="385682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2823007" y="4859478"/>
            <a:ext cx="103923" cy="106988"/>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1546381" y="325453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963954" y="185799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1142689" y="32897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1226645" y="24309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572897" y="238342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923237" y="15862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1016966" y="28334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240717" y="28040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5660175" y="351341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642613" y="261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1238431"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839291" y="29685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1889807" y="17825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1477513" y="26431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1676466" y="16397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1489238"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1621284" y="2053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1455369"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917455" y="232990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1837026" y="29032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1832201" y="240240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5440205" y="348105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1441964" y="156371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1453345" y="30196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1212881" y="302508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694575" y="17978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856777" y="207478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1235871" y="165647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1094793" y="346165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2015396" y="235926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1144200"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2029883" y="144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1477513" y="17719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1789846" y="25946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1702289" y="140947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2120174" y="262557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5488878" y="366989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5412850" y="2482189"/>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1613843" y="4542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401982" y="45793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203425" y="431471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4807949" y="209397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4586297" y="23279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1697628" y="39994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1839891" y="39147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4802168" y="26998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379411" y="17535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1696232" y="47816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898776" y="4299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4922787" y="240665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4955904" y="28543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1502215" y="36844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1880663" y="460079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5422061" y="225489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5370100" y="170212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4376092" y="263663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5160118" y="26634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158283" y="465428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5370100" y="20363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1683651" y="50034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4455363" y="205929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1520807" y="43141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028402" y="402675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4861518" y="14880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5085334" y="180450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4574501" y="17065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1416829" y="479943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4706374" y="24558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1437024" y="41713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324131" y="23528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5099292" y="22953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4480826" y="269121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79866" y="2044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589416" y="193066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208112" y="19100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3027476" y="39305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3231579" y="18130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2737506" y="21433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5153194" y="399733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2749231" y="15585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2791241" y="195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3173249" y="416873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2933246" y="413154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3061031" y="172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4970826" y="402533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4119008" y="383604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5207931" y="358804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4713858" y="391835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5373913"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4725583" y="33335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981409" y="361194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691714" y="356744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4380544" y="344601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5348007" y="32455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5020412" y="32149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2692305" y="42828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5060274"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Ellipse 250"/>
          <p:cNvSpPr/>
          <p:nvPr/>
        </p:nvSpPr>
        <p:spPr>
          <a:xfrm>
            <a:off x="4352482" y="386578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4516162" y="37812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2943113" y="43714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3156937" y="489649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2909244" y="460533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2161155" y="20264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3413861" y="43025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3309938" y="465282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996789" y="262250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3207263"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2968306"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1777601" y="2086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3529007"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3352887" y="45007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3139546" y="435795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3779815"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3745946"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3434777"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3492963" y="415825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3257976" y="396144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1047043" y="388537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1262914" y="4257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1383531" y="39640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836837" y="41940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1167118" y="40132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784876" y="391029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941570" y="424863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942309" y="44852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1158181" y="48571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1278798" y="45639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732104" y="47938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1062387" y="461307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680143" y="451013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836837" y="484847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5412850" y="4796720"/>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4807949" y="440850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4586297" y="46424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4802168" y="501439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4922787" y="472118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5422061" y="456942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4376092" y="49511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5160118" y="497793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5370100" y="43508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4455363" y="437382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706374" y="477034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324131" y="4667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5099292" y="460987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0" name="Ellipse 299"/>
          <p:cNvSpPr/>
          <p:nvPr/>
        </p:nvSpPr>
        <p:spPr>
          <a:xfrm>
            <a:off x="4480826" y="500574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1" name="Ellipse 300"/>
          <p:cNvSpPr/>
          <p:nvPr/>
        </p:nvSpPr>
        <p:spPr>
          <a:xfrm>
            <a:off x="5079866" y="435913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Ellipse 301"/>
          <p:cNvSpPr/>
          <p:nvPr/>
        </p:nvSpPr>
        <p:spPr>
          <a:xfrm>
            <a:off x="4589416" y="42451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Ellipse 302"/>
          <p:cNvSpPr/>
          <p:nvPr/>
        </p:nvSpPr>
        <p:spPr>
          <a:xfrm>
            <a:off x="4208112" y="422459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Ellipse 303"/>
          <p:cNvSpPr/>
          <p:nvPr/>
        </p:nvSpPr>
        <p:spPr>
          <a:xfrm>
            <a:off x="3444506" y="329075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Ellipse 304"/>
          <p:cNvSpPr/>
          <p:nvPr/>
        </p:nvSpPr>
        <p:spPr>
          <a:xfrm>
            <a:off x="4034088" y="30631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6" name="Ellipse 305"/>
          <p:cNvSpPr/>
          <p:nvPr/>
        </p:nvSpPr>
        <p:spPr>
          <a:xfrm>
            <a:off x="3528291" y="274796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7" name="Ellipse 306"/>
          <p:cNvSpPr/>
          <p:nvPr/>
        </p:nvSpPr>
        <p:spPr>
          <a:xfrm>
            <a:off x="3670556" y="26632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Ellipse 307"/>
          <p:cNvSpPr/>
          <p:nvPr/>
        </p:nvSpPr>
        <p:spPr>
          <a:xfrm>
            <a:off x="3729440" y="304786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Ellipse 308"/>
          <p:cNvSpPr/>
          <p:nvPr/>
        </p:nvSpPr>
        <p:spPr>
          <a:xfrm>
            <a:off x="3711327" y="33492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0" name="Ellipse 309"/>
          <p:cNvSpPr/>
          <p:nvPr/>
        </p:nvSpPr>
        <p:spPr>
          <a:xfrm>
            <a:off x="3988948" y="340275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Ellipse 310"/>
          <p:cNvSpPr/>
          <p:nvPr/>
        </p:nvSpPr>
        <p:spPr>
          <a:xfrm>
            <a:off x="3351471" y="306263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Ellipse 311"/>
          <p:cNvSpPr/>
          <p:nvPr/>
        </p:nvSpPr>
        <p:spPr>
          <a:xfrm>
            <a:off x="3859066" y="27752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Ellipse 312"/>
          <p:cNvSpPr/>
          <p:nvPr/>
        </p:nvSpPr>
        <p:spPr>
          <a:xfrm>
            <a:off x="3267687" y="291982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Ellipse 313"/>
          <p:cNvSpPr/>
          <p:nvPr/>
        </p:nvSpPr>
        <p:spPr>
          <a:xfrm>
            <a:off x="2877706" y="26338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Ellipse 314"/>
          <p:cNvSpPr/>
          <p:nvPr/>
        </p:nvSpPr>
        <p:spPr>
          <a:xfrm>
            <a:off x="3093578" y="300574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Ellipse 315"/>
          <p:cNvSpPr/>
          <p:nvPr/>
        </p:nvSpPr>
        <p:spPr>
          <a:xfrm>
            <a:off x="3214195" y="27125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Ellipse 316"/>
          <p:cNvSpPr/>
          <p:nvPr/>
        </p:nvSpPr>
        <p:spPr>
          <a:xfrm>
            <a:off x="2667501" y="294252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Ellipse 317"/>
          <p:cNvSpPr/>
          <p:nvPr/>
        </p:nvSpPr>
        <p:spPr>
          <a:xfrm>
            <a:off x="2997783" y="276170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Ellipse 318"/>
          <p:cNvSpPr/>
          <p:nvPr/>
        </p:nvSpPr>
        <p:spPr>
          <a:xfrm>
            <a:off x="2615540" y="26587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Ellipse 319"/>
          <p:cNvSpPr/>
          <p:nvPr/>
        </p:nvSpPr>
        <p:spPr>
          <a:xfrm>
            <a:off x="2772234" y="29971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Ellipse 320"/>
          <p:cNvSpPr/>
          <p:nvPr/>
        </p:nvSpPr>
        <p:spPr>
          <a:xfrm>
            <a:off x="2772974" y="323367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Ellipse 321"/>
          <p:cNvSpPr/>
          <p:nvPr/>
        </p:nvSpPr>
        <p:spPr>
          <a:xfrm>
            <a:off x="3109462" y="33123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Ellipse 322"/>
          <p:cNvSpPr/>
          <p:nvPr/>
        </p:nvSpPr>
        <p:spPr>
          <a:xfrm>
            <a:off x="2893051" y="336154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Ellipse 323"/>
          <p:cNvSpPr/>
          <p:nvPr/>
        </p:nvSpPr>
        <p:spPr>
          <a:xfrm>
            <a:off x="2510807" y="3258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uppieren 2"/>
          <p:cNvGrpSpPr/>
          <p:nvPr/>
        </p:nvGrpSpPr>
        <p:grpSpPr>
          <a:xfrm>
            <a:off x="449070" y="1347001"/>
            <a:ext cx="5635537" cy="3856823"/>
            <a:chOff x="449070" y="1347001"/>
            <a:chExt cx="5635537" cy="3856823"/>
          </a:xfrm>
        </p:grpSpPr>
        <p:cxnSp>
          <p:nvCxnSpPr>
            <p:cNvPr id="285" name="Gerader Verbinder 85"/>
            <p:cNvCxnSpPr/>
            <p:nvPr/>
          </p:nvCxnSpPr>
          <p:spPr>
            <a:xfrm flipV="1">
              <a:off x="2453944" y="1347001"/>
              <a:ext cx="0" cy="2322938"/>
            </a:xfrm>
            <a:prstGeom prst="line">
              <a:avLst/>
            </a:prstGeom>
            <a:noFill/>
            <a:ln w="57150" cap="flat" cmpd="sng" algn="ctr">
              <a:solidFill>
                <a:sysClr val="windowText" lastClr="000000"/>
              </a:solidFill>
              <a:prstDash val="solid"/>
              <a:miter lim="800000"/>
            </a:ln>
            <a:effectLst/>
          </p:spPr>
        </p:cxnSp>
        <p:cxnSp>
          <p:nvCxnSpPr>
            <p:cNvPr id="286" name="Gerader Verbinder 85"/>
            <p:cNvCxnSpPr/>
            <p:nvPr/>
          </p:nvCxnSpPr>
          <p:spPr>
            <a:xfrm>
              <a:off x="449070" y="3665444"/>
              <a:ext cx="3729498" cy="4497"/>
            </a:xfrm>
            <a:prstGeom prst="line">
              <a:avLst/>
            </a:prstGeom>
            <a:noFill/>
            <a:ln w="57150" cap="flat" cmpd="sng" algn="ctr">
              <a:solidFill>
                <a:sysClr val="windowText" lastClr="000000"/>
              </a:solidFill>
              <a:prstDash val="solid"/>
              <a:miter lim="800000"/>
            </a:ln>
            <a:effectLst/>
          </p:spPr>
        </p:cxnSp>
        <p:cxnSp>
          <p:nvCxnSpPr>
            <p:cNvPr id="325" name="Gerader Verbinder 85"/>
            <p:cNvCxnSpPr/>
            <p:nvPr/>
          </p:nvCxnSpPr>
          <p:spPr>
            <a:xfrm flipV="1">
              <a:off x="4178566" y="1347001"/>
              <a:ext cx="0" cy="2322938"/>
            </a:xfrm>
            <a:prstGeom prst="line">
              <a:avLst/>
            </a:prstGeom>
            <a:noFill/>
            <a:ln w="57150" cap="flat" cmpd="sng" algn="ctr">
              <a:solidFill>
                <a:sysClr val="windowText" lastClr="000000"/>
              </a:solidFill>
              <a:prstDash val="solid"/>
              <a:miter lim="800000"/>
            </a:ln>
            <a:effectLst/>
          </p:spPr>
        </p:cxnSp>
        <p:cxnSp>
          <p:nvCxnSpPr>
            <p:cNvPr id="326" name="Gerader Verbinder 85"/>
            <p:cNvCxnSpPr/>
            <p:nvPr/>
          </p:nvCxnSpPr>
          <p:spPr>
            <a:xfrm flipV="1">
              <a:off x="3962989" y="3688746"/>
              <a:ext cx="0" cy="1515078"/>
            </a:xfrm>
            <a:prstGeom prst="line">
              <a:avLst/>
            </a:prstGeom>
            <a:noFill/>
            <a:ln w="57150" cap="flat" cmpd="sng" algn="ctr">
              <a:solidFill>
                <a:sysClr val="windowText" lastClr="000000"/>
              </a:solidFill>
              <a:prstDash val="solid"/>
              <a:miter lim="800000"/>
            </a:ln>
            <a:effectLst/>
          </p:spPr>
        </p:cxnSp>
        <p:cxnSp>
          <p:nvCxnSpPr>
            <p:cNvPr id="327" name="Gerader Verbinder 85"/>
            <p:cNvCxnSpPr/>
            <p:nvPr/>
          </p:nvCxnSpPr>
          <p:spPr>
            <a:xfrm flipV="1">
              <a:off x="2619887" y="3681025"/>
              <a:ext cx="0" cy="1515078"/>
            </a:xfrm>
            <a:prstGeom prst="line">
              <a:avLst/>
            </a:prstGeom>
            <a:noFill/>
            <a:ln w="57150" cap="flat" cmpd="sng" algn="ctr">
              <a:solidFill>
                <a:sysClr val="windowText" lastClr="000000"/>
              </a:solidFill>
              <a:prstDash val="solid"/>
              <a:miter lim="800000"/>
            </a:ln>
            <a:effectLst/>
          </p:spPr>
        </p:cxnSp>
        <p:cxnSp>
          <p:nvCxnSpPr>
            <p:cNvPr id="328" name="Gerader Verbinder 85"/>
            <p:cNvCxnSpPr/>
            <p:nvPr/>
          </p:nvCxnSpPr>
          <p:spPr>
            <a:xfrm>
              <a:off x="3962989" y="4185037"/>
              <a:ext cx="2094770" cy="9022"/>
            </a:xfrm>
            <a:prstGeom prst="line">
              <a:avLst/>
            </a:prstGeom>
            <a:noFill/>
            <a:ln w="57150" cap="flat" cmpd="sng" algn="ctr">
              <a:solidFill>
                <a:sysClr val="windowText" lastClr="000000"/>
              </a:solidFill>
              <a:prstDash val="solid"/>
              <a:miter lim="800000"/>
            </a:ln>
            <a:effectLst/>
          </p:spPr>
        </p:cxnSp>
        <p:cxnSp>
          <p:nvCxnSpPr>
            <p:cNvPr id="329" name="Gerader Verbinder 85"/>
            <p:cNvCxnSpPr/>
            <p:nvPr/>
          </p:nvCxnSpPr>
          <p:spPr>
            <a:xfrm>
              <a:off x="4170970" y="3061912"/>
              <a:ext cx="1913637" cy="0"/>
            </a:xfrm>
            <a:prstGeom prst="line">
              <a:avLst/>
            </a:prstGeom>
            <a:noFill/>
            <a:ln w="57150" cap="flat" cmpd="sng" algn="ctr">
              <a:solidFill>
                <a:sysClr val="windowText" lastClr="000000"/>
              </a:solidFill>
              <a:prstDash val="solid"/>
              <a:miter lim="800000"/>
            </a:ln>
            <a:effectLst/>
          </p:spPr>
        </p:cxnSp>
        <p:cxnSp>
          <p:nvCxnSpPr>
            <p:cNvPr id="330" name="Gerader Verbinder 85"/>
            <p:cNvCxnSpPr/>
            <p:nvPr/>
          </p:nvCxnSpPr>
          <p:spPr>
            <a:xfrm>
              <a:off x="2458932" y="2529150"/>
              <a:ext cx="1712037" cy="9022"/>
            </a:xfrm>
            <a:prstGeom prst="line">
              <a:avLst/>
            </a:prstGeom>
            <a:noFill/>
            <a:ln w="57150" cap="flat" cmpd="sng" algn="ctr">
              <a:solidFill>
                <a:sysClr val="windowText" lastClr="000000"/>
              </a:solidFill>
              <a:prstDash val="solid"/>
              <a:miter lim="800000"/>
            </a:ln>
            <a:effectLst/>
          </p:spPr>
        </p:cxn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127</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de-DE" dirty="0" err="1"/>
              <a:t>Decision</a:t>
            </a:r>
            <a:r>
              <a:rPr lang="de-DE" dirty="0"/>
              <a:t> </a:t>
            </a:r>
            <a:r>
              <a:rPr lang="de-DE" dirty="0" err="1"/>
              <a:t>Trees</a:t>
            </a:r>
            <a:endParaRPr lang="de-DE" dirty="0"/>
          </a:p>
          <a:p>
            <a:pPr marL="182563" indent="-182563" algn="l">
              <a:buSzPct val="150000"/>
              <a:buFont typeface="Arial" panose="020B0604020202020204" pitchFamily="34" charset="0"/>
              <a:buChar char="•"/>
            </a:pPr>
            <a:r>
              <a:rPr lang="de-DE" dirty="0" err="1"/>
              <a:t>Neural</a:t>
            </a:r>
            <a:r>
              <a:rPr lang="de-DE" dirty="0"/>
              <a:t> Networks</a:t>
            </a:r>
          </a:p>
        </p:txBody>
      </p:sp>
      <p:sp>
        <p:nvSpPr>
          <p:cNvPr id="331"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3)</a:t>
            </a:r>
          </a:p>
        </p:txBody>
      </p:sp>
    </p:spTree>
    <p:extLst>
      <p:ext uri="{BB962C8B-B14F-4D97-AF65-F5344CB8AC3E}">
        <p14:creationId xmlns:p14="http://schemas.microsoft.com/office/powerpoint/2010/main" val="3266401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1" name="Gruppieren 330"/>
          <p:cNvGrpSpPr/>
          <p:nvPr/>
        </p:nvGrpSpPr>
        <p:grpSpPr>
          <a:xfrm>
            <a:off x="451615" y="1347501"/>
            <a:ext cx="5621040" cy="3856324"/>
            <a:chOff x="2076451" y="1101826"/>
            <a:chExt cx="7792279" cy="5191065"/>
          </a:xfrm>
        </p:grpSpPr>
        <p:sp>
          <p:nvSpPr>
            <p:cNvPr id="332" name="Freeform 6"/>
            <p:cNvSpPr>
              <a:spLocks/>
            </p:cNvSpPr>
            <p:nvPr/>
          </p:nvSpPr>
          <p:spPr bwMode="auto">
            <a:xfrm>
              <a:off x="3675859" y="576342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3" name="Freeform 10"/>
            <p:cNvSpPr>
              <a:spLocks/>
            </p:cNvSpPr>
            <p:nvPr/>
          </p:nvSpPr>
          <p:spPr bwMode="auto">
            <a:xfrm>
              <a:off x="6578603" y="4510090"/>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4" name="Freeform 11"/>
            <p:cNvSpPr>
              <a:spLocks/>
            </p:cNvSpPr>
            <p:nvPr/>
          </p:nvSpPr>
          <p:spPr bwMode="auto">
            <a:xfrm>
              <a:off x="5781677" y="2301876"/>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5" name="Freeform 16"/>
            <p:cNvSpPr>
              <a:spLocks/>
            </p:cNvSpPr>
            <p:nvPr/>
          </p:nvSpPr>
          <p:spPr bwMode="auto">
            <a:xfrm>
              <a:off x="6372227" y="4933951"/>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6" name="Freeform 17"/>
            <p:cNvSpPr>
              <a:spLocks/>
            </p:cNvSpPr>
            <p:nvPr/>
          </p:nvSpPr>
          <p:spPr bwMode="auto">
            <a:xfrm>
              <a:off x="6465890" y="4338639"/>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7" name="Freeform 18"/>
            <p:cNvSpPr>
              <a:spLocks/>
            </p:cNvSpPr>
            <p:nvPr/>
          </p:nvSpPr>
          <p:spPr bwMode="auto">
            <a:xfrm>
              <a:off x="7110415" y="4811714"/>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8" name="Freeform 20"/>
            <p:cNvSpPr>
              <a:spLocks/>
            </p:cNvSpPr>
            <p:nvPr/>
          </p:nvSpPr>
          <p:spPr bwMode="auto">
            <a:xfrm>
              <a:off x="6044031" y="2438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9" name="Freeform 21"/>
            <p:cNvSpPr>
              <a:spLocks/>
            </p:cNvSpPr>
            <p:nvPr/>
          </p:nvSpPr>
          <p:spPr bwMode="auto">
            <a:xfrm>
              <a:off x="6469861" y="3776665"/>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0" name="Freeform 22"/>
            <p:cNvSpPr>
              <a:spLocks/>
            </p:cNvSpPr>
            <p:nvPr/>
          </p:nvSpPr>
          <p:spPr bwMode="auto">
            <a:xfrm>
              <a:off x="2364583" y="241458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1" name="Freeform 23"/>
            <p:cNvSpPr>
              <a:spLocks/>
            </p:cNvSpPr>
            <p:nvPr/>
          </p:nvSpPr>
          <p:spPr bwMode="auto">
            <a:xfrm>
              <a:off x="5295904" y="4929190"/>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2" name="Freeform 24"/>
            <p:cNvSpPr>
              <a:spLocks/>
            </p:cNvSpPr>
            <p:nvPr/>
          </p:nvSpPr>
          <p:spPr bwMode="auto">
            <a:xfrm>
              <a:off x="5695953" y="487521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3" name="Freeform 27"/>
            <p:cNvSpPr>
              <a:spLocks/>
            </p:cNvSpPr>
            <p:nvPr/>
          </p:nvSpPr>
          <p:spPr bwMode="auto">
            <a:xfrm>
              <a:off x="4429127" y="531654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4" name="Freeform 28"/>
            <p:cNvSpPr>
              <a:spLocks/>
            </p:cNvSpPr>
            <p:nvPr/>
          </p:nvSpPr>
          <p:spPr bwMode="auto">
            <a:xfrm>
              <a:off x="2523335" y="464026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5" name="Freeform 30"/>
            <p:cNvSpPr>
              <a:spLocks/>
            </p:cNvSpPr>
            <p:nvPr/>
          </p:nvSpPr>
          <p:spPr bwMode="auto">
            <a:xfrm>
              <a:off x="5607053" y="4134645"/>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6" name="Freeform 32"/>
            <p:cNvSpPr>
              <a:spLocks/>
            </p:cNvSpPr>
            <p:nvPr/>
          </p:nvSpPr>
          <p:spPr bwMode="auto">
            <a:xfrm>
              <a:off x="4363248" y="5718970"/>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7" name="Freeform 34"/>
            <p:cNvSpPr>
              <a:spLocks/>
            </p:cNvSpPr>
            <p:nvPr/>
          </p:nvSpPr>
          <p:spPr bwMode="auto">
            <a:xfrm>
              <a:off x="4002883" y="5003008"/>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8" name="Freeform 37"/>
            <p:cNvSpPr>
              <a:spLocks/>
            </p:cNvSpPr>
            <p:nvPr/>
          </p:nvSpPr>
          <p:spPr bwMode="auto">
            <a:xfrm>
              <a:off x="5945607" y="3816351"/>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9" name="Freeform 38"/>
            <p:cNvSpPr>
              <a:spLocks/>
            </p:cNvSpPr>
            <p:nvPr/>
          </p:nvSpPr>
          <p:spPr bwMode="auto">
            <a:xfrm>
              <a:off x="5483227" y="2491582"/>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0" name="Freeform 43"/>
            <p:cNvSpPr>
              <a:spLocks/>
            </p:cNvSpPr>
            <p:nvPr/>
          </p:nvSpPr>
          <p:spPr bwMode="auto">
            <a:xfrm>
              <a:off x="7227891" y="5899153"/>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1" name="Freeform 44"/>
            <p:cNvSpPr>
              <a:spLocks/>
            </p:cNvSpPr>
            <p:nvPr/>
          </p:nvSpPr>
          <p:spPr bwMode="auto">
            <a:xfrm>
              <a:off x="5697541" y="5751516"/>
              <a:ext cx="87313" cy="87313"/>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5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5" y="110"/>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2" name="Freeform 45"/>
            <p:cNvSpPr>
              <a:spLocks/>
            </p:cNvSpPr>
            <p:nvPr/>
          </p:nvSpPr>
          <p:spPr bwMode="auto">
            <a:xfrm>
              <a:off x="4028285" y="259556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3" name="Freeform 46"/>
            <p:cNvSpPr>
              <a:spLocks/>
            </p:cNvSpPr>
            <p:nvPr/>
          </p:nvSpPr>
          <p:spPr bwMode="auto">
            <a:xfrm>
              <a:off x="8162929" y="3923509"/>
              <a:ext cx="87313"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4" name="Freeform 47"/>
            <p:cNvSpPr>
              <a:spLocks/>
            </p:cNvSpPr>
            <p:nvPr/>
          </p:nvSpPr>
          <p:spPr bwMode="auto">
            <a:xfrm>
              <a:off x="5233990" y="3805240"/>
              <a:ext cx="88900"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5" name="Freeform 49"/>
            <p:cNvSpPr>
              <a:spLocks/>
            </p:cNvSpPr>
            <p:nvPr/>
          </p:nvSpPr>
          <p:spPr bwMode="auto">
            <a:xfrm>
              <a:off x="7629527" y="3866358"/>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6" name="Freeform 50"/>
            <p:cNvSpPr>
              <a:spLocks/>
            </p:cNvSpPr>
            <p:nvPr/>
          </p:nvSpPr>
          <p:spPr bwMode="auto">
            <a:xfrm>
              <a:off x="5572127" y="4571211"/>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7" name="Freeform 51"/>
            <p:cNvSpPr>
              <a:spLocks/>
            </p:cNvSpPr>
            <p:nvPr/>
          </p:nvSpPr>
          <p:spPr bwMode="auto">
            <a:xfrm>
              <a:off x="6962778" y="569753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8" name="Freeform 52"/>
            <p:cNvSpPr>
              <a:spLocks/>
            </p:cNvSpPr>
            <p:nvPr/>
          </p:nvSpPr>
          <p:spPr bwMode="auto">
            <a:xfrm>
              <a:off x="2361410" y="5135566"/>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9" name="Freeform 53"/>
            <p:cNvSpPr>
              <a:spLocks/>
            </p:cNvSpPr>
            <p:nvPr/>
          </p:nvSpPr>
          <p:spPr bwMode="auto">
            <a:xfrm>
              <a:off x="8124829" y="5130801"/>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0" name="Freeform 54"/>
            <p:cNvSpPr>
              <a:spLocks/>
            </p:cNvSpPr>
            <p:nvPr/>
          </p:nvSpPr>
          <p:spPr bwMode="auto">
            <a:xfrm>
              <a:off x="5695953" y="4443413"/>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1" name="Freeform 56"/>
            <p:cNvSpPr>
              <a:spLocks/>
            </p:cNvSpPr>
            <p:nvPr/>
          </p:nvSpPr>
          <p:spPr bwMode="auto">
            <a:xfrm>
              <a:off x="3095628" y="3717928"/>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2" name="Freeform 57"/>
            <p:cNvSpPr>
              <a:spLocks/>
            </p:cNvSpPr>
            <p:nvPr/>
          </p:nvSpPr>
          <p:spPr bwMode="auto">
            <a:xfrm>
              <a:off x="3888587" y="59801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3" name="Freeform 60"/>
            <p:cNvSpPr>
              <a:spLocks/>
            </p:cNvSpPr>
            <p:nvPr/>
          </p:nvSpPr>
          <p:spPr bwMode="auto">
            <a:xfrm>
              <a:off x="2568578" y="5938838"/>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4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4" y="110"/>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4" name="Freeform 61"/>
            <p:cNvSpPr>
              <a:spLocks/>
            </p:cNvSpPr>
            <p:nvPr/>
          </p:nvSpPr>
          <p:spPr bwMode="auto">
            <a:xfrm>
              <a:off x="8788402" y="2881315"/>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5" name="Freeform 63"/>
            <p:cNvSpPr>
              <a:spLocks/>
            </p:cNvSpPr>
            <p:nvPr/>
          </p:nvSpPr>
          <p:spPr bwMode="auto">
            <a:xfrm>
              <a:off x="3631409" y="4556127"/>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6" name="Freeform 66"/>
            <p:cNvSpPr>
              <a:spLocks/>
            </p:cNvSpPr>
            <p:nvPr/>
          </p:nvSpPr>
          <p:spPr bwMode="auto">
            <a:xfrm>
              <a:off x="6337302" y="569118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7" name="Freeform 71"/>
            <p:cNvSpPr>
              <a:spLocks/>
            </p:cNvSpPr>
            <p:nvPr/>
          </p:nvSpPr>
          <p:spPr bwMode="auto">
            <a:xfrm>
              <a:off x="2547941" y="435293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8" name="Freeform 74"/>
            <p:cNvSpPr>
              <a:spLocks/>
            </p:cNvSpPr>
            <p:nvPr/>
          </p:nvSpPr>
          <p:spPr bwMode="auto">
            <a:xfrm>
              <a:off x="5990851" y="3673476"/>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9" name="Freeform 75"/>
            <p:cNvSpPr>
              <a:spLocks/>
            </p:cNvSpPr>
            <p:nvPr/>
          </p:nvSpPr>
          <p:spPr bwMode="auto">
            <a:xfrm>
              <a:off x="7104067" y="387985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0" name="Freeform 76"/>
            <p:cNvSpPr>
              <a:spLocks/>
            </p:cNvSpPr>
            <p:nvPr/>
          </p:nvSpPr>
          <p:spPr bwMode="auto">
            <a:xfrm>
              <a:off x="6811965" y="2032002"/>
              <a:ext cx="87313" cy="88900"/>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1" name="Freeform 79"/>
            <p:cNvSpPr>
              <a:spLocks/>
            </p:cNvSpPr>
            <p:nvPr/>
          </p:nvSpPr>
          <p:spPr bwMode="auto">
            <a:xfrm>
              <a:off x="5503866" y="4400552"/>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2" name="Freeform 81"/>
            <p:cNvSpPr>
              <a:spLocks/>
            </p:cNvSpPr>
            <p:nvPr/>
          </p:nvSpPr>
          <p:spPr bwMode="auto">
            <a:xfrm>
              <a:off x="7820029" y="5934872"/>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3" name="Freeform 82"/>
            <p:cNvSpPr>
              <a:spLocks/>
            </p:cNvSpPr>
            <p:nvPr/>
          </p:nvSpPr>
          <p:spPr bwMode="auto">
            <a:xfrm>
              <a:off x="2828927" y="53736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4" name="Freeform 83"/>
            <p:cNvSpPr>
              <a:spLocks/>
            </p:cNvSpPr>
            <p:nvPr/>
          </p:nvSpPr>
          <p:spPr bwMode="auto">
            <a:xfrm>
              <a:off x="3202785" y="3556001"/>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5" name="Freeform 89"/>
            <p:cNvSpPr>
              <a:spLocks/>
            </p:cNvSpPr>
            <p:nvPr/>
          </p:nvSpPr>
          <p:spPr bwMode="auto">
            <a:xfrm>
              <a:off x="8077203" y="4205289"/>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6" name="Freeform 90"/>
            <p:cNvSpPr>
              <a:spLocks/>
            </p:cNvSpPr>
            <p:nvPr/>
          </p:nvSpPr>
          <p:spPr bwMode="auto">
            <a:xfrm>
              <a:off x="8015290" y="3371851"/>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7" name="Freeform 92"/>
            <p:cNvSpPr>
              <a:spLocks/>
            </p:cNvSpPr>
            <p:nvPr/>
          </p:nvSpPr>
          <p:spPr bwMode="auto">
            <a:xfrm>
              <a:off x="8505827" y="5942017"/>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8" name="Freeform 95"/>
            <p:cNvSpPr>
              <a:spLocks/>
            </p:cNvSpPr>
            <p:nvPr/>
          </p:nvSpPr>
          <p:spPr bwMode="auto">
            <a:xfrm>
              <a:off x="4447386" y="4770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9" name="Freeform 96"/>
            <p:cNvSpPr>
              <a:spLocks/>
            </p:cNvSpPr>
            <p:nvPr/>
          </p:nvSpPr>
          <p:spPr bwMode="auto">
            <a:xfrm>
              <a:off x="8493923" y="5121276"/>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0" name="Freeform 98"/>
            <p:cNvSpPr>
              <a:spLocks/>
            </p:cNvSpPr>
            <p:nvPr/>
          </p:nvSpPr>
          <p:spPr bwMode="auto">
            <a:xfrm>
              <a:off x="2708277" y="5895977"/>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1" name="Freeform 99"/>
            <p:cNvSpPr>
              <a:spLocks/>
            </p:cNvSpPr>
            <p:nvPr/>
          </p:nvSpPr>
          <p:spPr bwMode="auto">
            <a:xfrm>
              <a:off x="2924177" y="483711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2" name="Freeform 101"/>
            <p:cNvSpPr>
              <a:spLocks/>
            </p:cNvSpPr>
            <p:nvPr/>
          </p:nvSpPr>
          <p:spPr bwMode="auto">
            <a:xfrm>
              <a:off x="3199609" y="4154489"/>
              <a:ext cx="88900" cy="88900"/>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3" name="Freeform 104"/>
            <p:cNvSpPr>
              <a:spLocks/>
            </p:cNvSpPr>
            <p:nvPr/>
          </p:nvSpPr>
          <p:spPr bwMode="auto">
            <a:xfrm>
              <a:off x="7632703" y="41290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4" name="Freeform 105"/>
            <p:cNvSpPr>
              <a:spLocks/>
            </p:cNvSpPr>
            <p:nvPr/>
          </p:nvSpPr>
          <p:spPr bwMode="auto">
            <a:xfrm>
              <a:off x="3380585" y="4327526"/>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5" name="Freeform 106"/>
            <p:cNvSpPr>
              <a:spLocks/>
            </p:cNvSpPr>
            <p:nvPr/>
          </p:nvSpPr>
          <p:spPr bwMode="auto">
            <a:xfrm>
              <a:off x="7219954" y="17256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6" name="Freeform 107"/>
            <p:cNvSpPr>
              <a:spLocks/>
            </p:cNvSpPr>
            <p:nvPr/>
          </p:nvSpPr>
          <p:spPr bwMode="auto">
            <a:xfrm>
              <a:off x="5943226" y="5502278"/>
              <a:ext cx="87313" cy="87313"/>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7" name="Freeform 109"/>
            <p:cNvSpPr>
              <a:spLocks/>
            </p:cNvSpPr>
            <p:nvPr/>
          </p:nvSpPr>
          <p:spPr bwMode="auto">
            <a:xfrm>
              <a:off x="4450559" y="465614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8" name="Freeform 110"/>
            <p:cNvSpPr>
              <a:spLocks/>
            </p:cNvSpPr>
            <p:nvPr/>
          </p:nvSpPr>
          <p:spPr bwMode="auto">
            <a:xfrm>
              <a:off x="3194847" y="5722940"/>
              <a:ext cx="88900"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4"/>
                  </a:lnTo>
                  <a:lnTo>
                    <a:pt x="4" y="33"/>
                  </a:lnTo>
                  <a:lnTo>
                    <a:pt x="16" y="16"/>
                  </a:lnTo>
                  <a:lnTo>
                    <a:pt x="33" y="4"/>
                  </a:lnTo>
                  <a:lnTo>
                    <a:pt x="45" y="0"/>
                  </a:lnTo>
                  <a:lnTo>
                    <a:pt x="56" y="0"/>
                  </a:lnTo>
                  <a:lnTo>
                    <a:pt x="66" y="0"/>
                  </a:lnTo>
                  <a:lnTo>
                    <a:pt x="77" y="4"/>
                  </a:lnTo>
                  <a:lnTo>
                    <a:pt x="95"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9" name="Freeform 112"/>
            <p:cNvSpPr>
              <a:spLocks/>
            </p:cNvSpPr>
            <p:nvPr/>
          </p:nvSpPr>
          <p:spPr bwMode="auto">
            <a:xfrm>
              <a:off x="2879727" y="3171828"/>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0" name="Freeform 115"/>
            <p:cNvSpPr>
              <a:spLocks/>
            </p:cNvSpPr>
            <p:nvPr/>
          </p:nvSpPr>
          <p:spPr bwMode="auto">
            <a:xfrm>
              <a:off x="8893177" y="5279233"/>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1" name="Freeform 118"/>
            <p:cNvSpPr>
              <a:spLocks/>
            </p:cNvSpPr>
            <p:nvPr/>
          </p:nvSpPr>
          <p:spPr bwMode="auto">
            <a:xfrm>
              <a:off x="6670680" y="5672933"/>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2" name="Freeform 119"/>
            <p:cNvSpPr>
              <a:spLocks/>
            </p:cNvSpPr>
            <p:nvPr/>
          </p:nvSpPr>
          <p:spPr bwMode="auto">
            <a:xfrm>
              <a:off x="8362160" y="421322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3" name="Freeform 120"/>
            <p:cNvSpPr>
              <a:spLocks/>
            </p:cNvSpPr>
            <p:nvPr/>
          </p:nvSpPr>
          <p:spPr bwMode="auto">
            <a:xfrm>
              <a:off x="3895729" y="57515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4" name="Freeform 127"/>
            <p:cNvSpPr>
              <a:spLocks/>
            </p:cNvSpPr>
            <p:nvPr/>
          </p:nvSpPr>
          <p:spPr bwMode="auto">
            <a:xfrm>
              <a:off x="3181353" y="3825876"/>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5" name="Freeform 129"/>
            <p:cNvSpPr>
              <a:spLocks/>
            </p:cNvSpPr>
            <p:nvPr/>
          </p:nvSpPr>
          <p:spPr bwMode="auto">
            <a:xfrm>
              <a:off x="3362329" y="4006852"/>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6" name="Freeform 130"/>
            <p:cNvSpPr>
              <a:spLocks/>
            </p:cNvSpPr>
            <p:nvPr/>
          </p:nvSpPr>
          <p:spPr bwMode="auto">
            <a:xfrm>
              <a:off x="7158041" y="3744121"/>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7" name="Freeform 134"/>
            <p:cNvSpPr>
              <a:spLocks/>
            </p:cNvSpPr>
            <p:nvPr/>
          </p:nvSpPr>
          <p:spPr bwMode="auto">
            <a:xfrm>
              <a:off x="6597653" y="3373439"/>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8" name="Freeform 139"/>
            <p:cNvSpPr>
              <a:spLocks/>
            </p:cNvSpPr>
            <p:nvPr/>
          </p:nvSpPr>
          <p:spPr bwMode="auto">
            <a:xfrm>
              <a:off x="8032755" y="4100514"/>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9" name="Freeform 141"/>
            <p:cNvSpPr>
              <a:spLocks/>
            </p:cNvSpPr>
            <p:nvPr/>
          </p:nvSpPr>
          <p:spPr bwMode="auto">
            <a:xfrm>
              <a:off x="8231193" y="4056065"/>
              <a:ext cx="87313"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0" name="Freeform 142"/>
            <p:cNvSpPr>
              <a:spLocks/>
            </p:cNvSpPr>
            <p:nvPr/>
          </p:nvSpPr>
          <p:spPr bwMode="auto">
            <a:xfrm>
              <a:off x="3407571" y="2845597"/>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1" name="Freeform 143"/>
            <p:cNvSpPr>
              <a:spLocks/>
            </p:cNvSpPr>
            <p:nvPr/>
          </p:nvSpPr>
          <p:spPr bwMode="auto">
            <a:xfrm>
              <a:off x="5943226" y="57515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2" name="Freeform 144"/>
            <p:cNvSpPr>
              <a:spLocks/>
            </p:cNvSpPr>
            <p:nvPr/>
          </p:nvSpPr>
          <p:spPr bwMode="auto">
            <a:xfrm>
              <a:off x="7266785" y="306863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3" name="Freeform 147"/>
            <p:cNvSpPr>
              <a:spLocks/>
            </p:cNvSpPr>
            <p:nvPr/>
          </p:nvSpPr>
          <p:spPr bwMode="auto">
            <a:xfrm>
              <a:off x="7721603" y="3565528"/>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4" name="Freeform 148"/>
            <p:cNvSpPr>
              <a:spLocks/>
            </p:cNvSpPr>
            <p:nvPr/>
          </p:nvSpPr>
          <p:spPr bwMode="auto">
            <a:xfrm>
              <a:off x="7879559" y="528478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5" name="Freeform 149"/>
            <p:cNvSpPr>
              <a:spLocks/>
            </p:cNvSpPr>
            <p:nvPr/>
          </p:nvSpPr>
          <p:spPr bwMode="auto">
            <a:xfrm>
              <a:off x="9304341" y="585232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6" name="Freeform 150"/>
            <p:cNvSpPr>
              <a:spLocks/>
            </p:cNvSpPr>
            <p:nvPr/>
          </p:nvSpPr>
          <p:spPr bwMode="auto">
            <a:xfrm>
              <a:off x="5572127" y="42910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7" name="Freeform 151"/>
            <p:cNvSpPr>
              <a:spLocks/>
            </p:cNvSpPr>
            <p:nvPr/>
          </p:nvSpPr>
          <p:spPr bwMode="auto">
            <a:xfrm>
              <a:off x="5170491" y="1643064"/>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8" name="Freeform 153"/>
            <p:cNvSpPr>
              <a:spLocks/>
            </p:cNvSpPr>
            <p:nvPr/>
          </p:nvSpPr>
          <p:spPr bwMode="auto">
            <a:xfrm>
              <a:off x="6704811" y="3159126"/>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5"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9" name="Freeform 154"/>
            <p:cNvSpPr>
              <a:spLocks/>
            </p:cNvSpPr>
            <p:nvPr/>
          </p:nvSpPr>
          <p:spPr bwMode="auto">
            <a:xfrm>
              <a:off x="8153405" y="4549778"/>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0" name="Freeform 155"/>
            <p:cNvSpPr>
              <a:spLocks/>
            </p:cNvSpPr>
            <p:nvPr/>
          </p:nvSpPr>
          <p:spPr bwMode="auto">
            <a:xfrm>
              <a:off x="6311109" y="4231485"/>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1" name="Freeform 156"/>
            <p:cNvSpPr>
              <a:spLocks/>
            </p:cNvSpPr>
            <p:nvPr/>
          </p:nvSpPr>
          <p:spPr bwMode="auto">
            <a:xfrm>
              <a:off x="7924010" y="4427540"/>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2" name="Freeform 158"/>
            <p:cNvSpPr>
              <a:spLocks/>
            </p:cNvSpPr>
            <p:nvPr/>
          </p:nvSpPr>
          <p:spPr bwMode="auto">
            <a:xfrm>
              <a:off x="5990851" y="589915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3" name="Freeform 159"/>
            <p:cNvSpPr>
              <a:spLocks/>
            </p:cNvSpPr>
            <p:nvPr/>
          </p:nvSpPr>
          <p:spPr bwMode="auto">
            <a:xfrm>
              <a:off x="6661156" y="2968626"/>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4" name="Freeform 162"/>
            <p:cNvSpPr>
              <a:spLocks/>
            </p:cNvSpPr>
            <p:nvPr/>
          </p:nvSpPr>
          <p:spPr bwMode="auto">
            <a:xfrm>
              <a:off x="5587209" y="1377952"/>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5" name="Freeform 163"/>
            <p:cNvSpPr>
              <a:spLocks/>
            </p:cNvSpPr>
            <p:nvPr/>
          </p:nvSpPr>
          <p:spPr bwMode="auto">
            <a:xfrm>
              <a:off x="6592892" y="2595563"/>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6" name="Freeform 164"/>
            <p:cNvSpPr>
              <a:spLocks/>
            </p:cNvSpPr>
            <p:nvPr/>
          </p:nvSpPr>
          <p:spPr bwMode="auto">
            <a:xfrm>
              <a:off x="4887122" y="1422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7" name="Freeform 166"/>
            <p:cNvSpPr>
              <a:spLocks/>
            </p:cNvSpPr>
            <p:nvPr/>
          </p:nvSpPr>
          <p:spPr bwMode="auto">
            <a:xfrm>
              <a:off x="5878933" y="5903918"/>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8" name="Freeform 167"/>
            <p:cNvSpPr>
              <a:spLocks/>
            </p:cNvSpPr>
            <p:nvPr/>
          </p:nvSpPr>
          <p:spPr bwMode="auto">
            <a:xfrm>
              <a:off x="4931571" y="2968628"/>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9" name="Freeform 169"/>
            <p:cNvSpPr>
              <a:spLocks/>
            </p:cNvSpPr>
            <p:nvPr/>
          </p:nvSpPr>
          <p:spPr bwMode="auto">
            <a:xfrm>
              <a:off x="2497934" y="328612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0" name="Freeform 173"/>
            <p:cNvSpPr>
              <a:spLocks/>
            </p:cNvSpPr>
            <p:nvPr/>
          </p:nvSpPr>
          <p:spPr bwMode="auto">
            <a:xfrm>
              <a:off x="5676905" y="5903916"/>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1" name="Freeform 174"/>
            <p:cNvSpPr>
              <a:spLocks/>
            </p:cNvSpPr>
            <p:nvPr/>
          </p:nvSpPr>
          <p:spPr bwMode="auto">
            <a:xfrm>
              <a:off x="7677154" y="46037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2" name="Freeform 178"/>
            <p:cNvSpPr>
              <a:spLocks/>
            </p:cNvSpPr>
            <p:nvPr/>
          </p:nvSpPr>
          <p:spPr bwMode="auto">
            <a:xfrm>
              <a:off x="6927851" y="3781426"/>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3" name="Freeform 179"/>
            <p:cNvSpPr>
              <a:spLocks/>
            </p:cNvSpPr>
            <p:nvPr/>
          </p:nvSpPr>
          <p:spPr bwMode="auto">
            <a:xfrm>
              <a:off x="4976022" y="4719639"/>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5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5"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4" name="Freeform 182"/>
            <p:cNvSpPr>
              <a:spLocks/>
            </p:cNvSpPr>
            <p:nvPr/>
          </p:nvSpPr>
          <p:spPr bwMode="auto">
            <a:xfrm>
              <a:off x="4006058" y="421322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5" name="Freeform 184"/>
            <p:cNvSpPr>
              <a:spLocks/>
            </p:cNvSpPr>
            <p:nvPr/>
          </p:nvSpPr>
          <p:spPr bwMode="auto">
            <a:xfrm>
              <a:off x="8344698" y="4959353"/>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6" name="Freeform 188"/>
            <p:cNvSpPr>
              <a:spLocks/>
            </p:cNvSpPr>
            <p:nvPr/>
          </p:nvSpPr>
          <p:spPr bwMode="auto">
            <a:xfrm>
              <a:off x="5276854" y="510698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7" name="Freeform 189"/>
            <p:cNvSpPr>
              <a:spLocks/>
            </p:cNvSpPr>
            <p:nvPr/>
          </p:nvSpPr>
          <p:spPr bwMode="auto">
            <a:xfrm>
              <a:off x="2304260" y="1584326"/>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8" name="Freeform 190"/>
            <p:cNvSpPr>
              <a:spLocks/>
            </p:cNvSpPr>
            <p:nvPr/>
          </p:nvSpPr>
          <p:spPr bwMode="auto">
            <a:xfrm>
              <a:off x="5953542" y="3309147"/>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9" name="Freeform 191"/>
            <p:cNvSpPr>
              <a:spLocks/>
            </p:cNvSpPr>
            <p:nvPr/>
          </p:nvSpPr>
          <p:spPr bwMode="auto">
            <a:xfrm>
              <a:off x="3241678" y="460533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0" name="Freeform 192"/>
            <p:cNvSpPr>
              <a:spLocks/>
            </p:cNvSpPr>
            <p:nvPr/>
          </p:nvSpPr>
          <p:spPr bwMode="auto">
            <a:xfrm>
              <a:off x="4620422" y="535305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1" name="Freeform 195"/>
            <p:cNvSpPr>
              <a:spLocks/>
            </p:cNvSpPr>
            <p:nvPr/>
          </p:nvSpPr>
          <p:spPr bwMode="auto">
            <a:xfrm>
              <a:off x="5942433" y="4633122"/>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2" name="Freeform 202"/>
            <p:cNvSpPr>
              <a:spLocks/>
            </p:cNvSpPr>
            <p:nvPr/>
          </p:nvSpPr>
          <p:spPr bwMode="auto">
            <a:xfrm>
              <a:off x="2894809" y="5562601"/>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3" name="Freeform 203"/>
            <p:cNvSpPr>
              <a:spLocks/>
            </p:cNvSpPr>
            <p:nvPr/>
          </p:nvSpPr>
          <p:spPr bwMode="auto">
            <a:xfrm>
              <a:off x="5024439" y="4164014"/>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4" name="Freeform 204"/>
            <p:cNvSpPr>
              <a:spLocks/>
            </p:cNvSpPr>
            <p:nvPr/>
          </p:nvSpPr>
          <p:spPr bwMode="auto">
            <a:xfrm>
              <a:off x="8597905" y="505301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5" name="Freeform 205"/>
            <p:cNvSpPr>
              <a:spLocks/>
            </p:cNvSpPr>
            <p:nvPr/>
          </p:nvSpPr>
          <p:spPr bwMode="auto">
            <a:xfrm>
              <a:off x="3818735" y="189706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6" name="Freeform 207"/>
            <p:cNvSpPr>
              <a:spLocks/>
            </p:cNvSpPr>
            <p:nvPr/>
          </p:nvSpPr>
          <p:spPr bwMode="auto">
            <a:xfrm>
              <a:off x="9109077" y="2497139"/>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7" name="Freeform 209"/>
            <p:cNvSpPr>
              <a:spLocks/>
            </p:cNvSpPr>
            <p:nvPr/>
          </p:nvSpPr>
          <p:spPr bwMode="auto">
            <a:xfrm>
              <a:off x="8936834" y="4953003"/>
              <a:ext cx="87313"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8" name="Freeform 211"/>
            <p:cNvSpPr>
              <a:spLocks/>
            </p:cNvSpPr>
            <p:nvPr/>
          </p:nvSpPr>
          <p:spPr bwMode="auto">
            <a:xfrm>
              <a:off x="4438651" y="2246317"/>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9" name="Freeform 213"/>
            <p:cNvSpPr>
              <a:spLocks/>
            </p:cNvSpPr>
            <p:nvPr/>
          </p:nvSpPr>
          <p:spPr bwMode="auto">
            <a:xfrm>
              <a:off x="8632827" y="3524252"/>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0" name="Freeform 214"/>
            <p:cNvSpPr>
              <a:spLocks/>
            </p:cNvSpPr>
            <p:nvPr/>
          </p:nvSpPr>
          <p:spPr bwMode="auto">
            <a:xfrm>
              <a:off x="3095627" y="2098677"/>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1" name="Freeform 216"/>
            <p:cNvSpPr>
              <a:spLocks/>
            </p:cNvSpPr>
            <p:nvPr/>
          </p:nvSpPr>
          <p:spPr bwMode="auto">
            <a:xfrm>
              <a:off x="4518028" y="2896395"/>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2" name="Freeform 218"/>
            <p:cNvSpPr>
              <a:spLocks/>
            </p:cNvSpPr>
            <p:nvPr/>
          </p:nvSpPr>
          <p:spPr bwMode="auto">
            <a:xfrm>
              <a:off x="6009901" y="2657478"/>
              <a:ext cx="87313"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3" name="Freeform 219"/>
            <p:cNvSpPr>
              <a:spLocks/>
            </p:cNvSpPr>
            <p:nvPr/>
          </p:nvSpPr>
          <p:spPr bwMode="auto">
            <a:xfrm>
              <a:off x="9045578" y="4349751"/>
              <a:ext cx="88900"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4" name="Freeform 220"/>
            <p:cNvSpPr>
              <a:spLocks/>
            </p:cNvSpPr>
            <p:nvPr/>
          </p:nvSpPr>
          <p:spPr bwMode="auto">
            <a:xfrm>
              <a:off x="4736310" y="3840164"/>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5" name="Freeform 221"/>
            <p:cNvSpPr>
              <a:spLocks/>
            </p:cNvSpPr>
            <p:nvPr/>
          </p:nvSpPr>
          <p:spPr bwMode="auto">
            <a:xfrm>
              <a:off x="5145090" y="2352678"/>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6" name="Freeform 223"/>
            <p:cNvSpPr>
              <a:spLocks/>
            </p:cNvSpPr>
            <p:nvPr/>
          </p:nvSpPr>
          <p:spPr bwMode="auto">
            <a:xfrm>
              <a:off x="6454778" y="2197103"/>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7" name="Freeform 227"/>
            <p:cNvSpPr>
              <a:spLocks/>
            </p:cNvSpPr>
            <p:nvPr/>
          </p:nvSpPr>
          <p:spPr bwMode="auto">
            <a:xfrm>
              <a:off x="8936834" y="3319467"/>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8" name="Freeform 237"/>
            <p:cNvSpPr>
              <a:spLocks/>
            </p:cNvSpPr>
            <p:nvPr/>
          </p:nvSpPr>
          <p:spPr bwMode="auto">
            <a:xfrm>
              <a:off x="7142959" y="1349378"/>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9" name="Freeform 238"/>
            <p:cNvSpPr>
              <a:spLocks/>
            </p:cNvSpPr>
            <p:nvPr/>
          </p:nvSpPr>
          <p:spPr bwMode="auto">
            <a:xfrm>
              <a:off x="6943727" y="158432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0" name="Freeform 242"/>
            <p:cNvSpPr>
              <a:spLocks/>
            </p:cNvSpPr>
            <p:nvPr/>
          </p:nvSpPr>
          <p:spPr bwMode="auto">
            <a:xfrm>
              <a:off x="7486653" y="1897859"/>
              <a:ext cx="87313"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1" name="Freeform 244"/>
            <p:cNvSpPr>
              <a:spLocks/>
            </p:cNvSpPr>
            <p:nvPr/>
          </p:nvSpPr>
          <p:spPr bwMode="auto">
            <a:xfrm>
              <a:off x="4244978" y="2686053"/>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2" name="Freeform 246"/>
            <p:cNvSpPr>
              <a:spLocks/>
            </p:cNvSpPr>
            <p:nvPr/>
          </p:nvSpPr>
          <p:spPr bwMode="auto">
            <a:xfrm>
              <a:off x="8528053" y="2049465"/>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3" name="Freeform 249"/>
            <p:cNvSpPr>
              <a:spLocks/>
            </p:cNvSpPr>
            <p:nvPr/>
          </p:nvSpPr>
          <p:spPr bwMode="auto">
            <a:xfrm>
              <a:off x="8592348" y="4516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4" name="Freeform 250"/>
            <p:cNvSpPr>
              <a:spLocks/>
            </p:cNvSpPr>
            <p:nvPr/>
          </p:nvSpPr>
          <p:spPr bwMode="auto">
            <a:xfrm>
              <a:off x="8021639" y="2605883"/>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5" name="Freeform 253"/>
            <p:cNvSpPr>
              <a:spLocks/>
            </p:cNvSpPr>
            <p:nvPr/>
          </p:nvSpPr>
          <p:spPr bwMode="auto">
            <a:xfrm>
              <a:off x="8077203" y="3703641"/>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6" name="Freeform 254"/>
            <p:cNvSpPr>
              <a:spLocks/>
            </p:cNvSpPr>
            <p:nvPr/>
          </p:nvSpPr>
          <p:spPr bwMode="auto">
            <a:xfrm>
              <a:off x="6543678" y="2076452"/>
              <a:ext cx="87313"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7" name="Freeform 256"/>
            <p:cNvSpPr>
              <a:spLocks/>
            </p:cNvSpPr>
            <p:nvPr/>
          </p:nvSpPr>
          <p:spPr bwMode="auto">
            <a:xfrm>
              <a:off x="9294022" y="5618959"/>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8" name="Freeform 258"/>
            <p:cNvSpPr>
              <a:spLocks/>
            </p:cNvSpPr>
            <p:nvPr/>
          </p:nvSpPr>
          <p:spPr bwMode="auto">
            <a:xfrm>
              <a:off x="2403477" y="5259390"/>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9" name="Freeform 261"/>
            <p:cNvSpPr>
              <a:spLocks/>
            </p:cNvSpPr>
            <p:nvPr/>
          </p:nvSpPr>
          <p:spPr bwMode="auto">
            <a:xfrm>
              <a:off x="4505329" y="3139284"/>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0" name="Freeform 262"/>
            <p:cNvSpPr>
              <a:spLocks/>
            </p:cNvSpPr>
            <p:nvPr/>
          </p:nvSpPr>
          <p:spPr bwMode="auto">
            <a:xfrm>
              <a:off x="8200234" y="253047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1" name="Freeform 264"/>
            <p:cNvSpPr>
              <a:spLocks/>
            </p:cNvSpPr>
            <p:nvPr/>
          </p:nvSpPr>
          <p:spPr bwMode="auto">
            <a:xfrm>
              <a:off x="7972428" y="1394622"/>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2" name="Freeform 266"/>
            <p:cNvSpPr>
              <a:spLocks/>
            </p:cNvSpPr>
            <p:nvPr/>
          </p:nvSpPr>
          <p:spPr bwMode="auto">
            <a:xfrm>
              <a:off x="8146259" y="335280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3" name="Freeform 267"/>
            <p:cNvSpPr>
              <a:spLocks/>
            </p:cNvSpPr>
            <p:nvPr/>
          </p:nvSpPr>
          <p:spPr bwMode="auto">
            <a:xfrm>
              <a:off x="3983041" y="2795591"/>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4" name="Freeform 268"/>
            <p:cNvSpPr>
              <a:spLocks/>
            </p:cNvSpPr>
            <p:nvPr/>
          </p:nvSpPr>
          <p:spPr bwMode="auto">
            <a:xfrm>
              <a:off x="8921751" y="1990728"/>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5" name="Freeform 269"/>
            <p:cNvSpPr>
              <a:spLocks/>
            </p:cNvSpPr>
            <p:nvPr/>
          </p:nvSpPr>
          <p:spPr bwMode="auto">
            <a:xfrm>
              <a:off x="3880646" y="206930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6" name="Freeform 270"/>
            <p:cNvSpPr>
              <a:spLocks/>
            </p:cNvSpPr>
            <p:nvPr/>
          </p:nvSpPr>
          <p:spPr bwMode="auto">
            <a:xfrm>
              <a:off x="3880646" y="2436814"/>
              <a:ext cx="88900" cy="88900"/>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7" name="Freeform 271"/>
            <p:cNvSpPr>
              <a:spLocks/>
            </p:cNvSpPr>
            <p:nvPr/>
          </p:nvSpPr>
          <p:spPr bwMode="auto">
            <a:xfrm>
              <a:off x="4218783" y="2017714"/>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8" name="Freeform 274"/>
            <p:cNvSpPr>
              <a:spLocks/>
            </p:cNvSpPr>
            <p:nvPr/>
          </p:nvSpPr>
          <p:spPr bwMode="auto">
            <a:xfrm>
              <a:off x="3710783" y="2586040"/>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9" name="Freeform 275"/>
            <p:cNvSpPr>
              <a:spLocks/>
            </p:cNvSpPr>
            <p:nvPr/>
          </p:nvSpPr>
          <p:spPr bwMode="auto">
            <a:xfrm>
              <a:off x="2568578" y="4121153"/>
              <a:ext cx="88900" cy="88900"/>
            </a:xfrm>
            <a:custGeom>
              <a:avLst/>
              <a:gdLst>
                <a:gd name="T0" fmla="*/ 111 w 111"/>
                <a:gd name="T1" fmla="*/ 55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5"/>
                  </a:lnTo>
                  <a:lnTo>
                    <a:pt x="0" y="44"/>
                  </a:lnTo>
                  <a:lnTo>
                    <a:pt x="4" y="32"/>
                  </a:lnTo>
                  <a:lnTo>
                    <a:pt x="15" y="15"/>
                  </a:lnTo>
                  <a:lnTo>
                    <a:pt x="33" y="4"/>
                  </a:lnTo>
                  <a:lnTo>
                    <a:pt x="44" y="0"/>
                  </a:lnTo>
                  <a:lnTo>
                    <a:pt x="56" y="0"/>
                  </a:lnTo>
                  <a:lnTo>
                    <a:pt x="65" y="0"/>
                  </a:lnTo>
                  <a:lnTo>
                    <a:pt x="77" y="4"/>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0" name="Freeform 276"/>
            <p:cNvSpPr>
              <a:spLocks/>
            </p:cNvSpPr>
            <p:nvPr/>
          </p:nvSpPr>
          <p:spPr bwMode="auto">
            <a:xfrm>
              <a:off x="7829551" y="151289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1" name="Freeform 279"/>
            <p:cNvSpPr>
              <a:spLocks/>
            </p:cNvSpPr>
            <p:nvPr/>
          </p:nvSpPr>
          <p:spPr bwMode="auto">
            <a:xfrm>
              <a:off x="6988178" y="2011365"/>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2" name="Freeform 280"/>
            <p:cNvSpPr>
              <a:spLocks/>
            </p:cNvSpPr>
            <p:nvPr/>
          </p:nvSpPr>
          <p:spPr bwMode="auto">
            <a:xfrm>
              <a:off x="6911977" y="192246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3" name="Freeform 281"/>
            <p:cNvSpPr>
              <a:spLocks/>
            </p:cNvSpPr>
            <p:nvPr/>
          </p:nvSpPr>
          <p:spPr bwMode="auto">
            <a:xfrm>
              <a:off x="6375402" y="1726409"/>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4" name="Freeform 282"/>
            <p:cNvSpPr>
              <a:spLocks/>
            </p:cNvSpPr>
            <p:nvPr/>
          </p:nvSpPr>
          <p:spPr bwMode="auto">
            <a:xfrm>
              <a:off x="2347916" y="4110040"/>
              <a:ext cx="87313"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5 h 112"/>
                <a:gd name="T24" fmla="*/ 0 w 111"/>
                <a:gd name="T25" fmla="*/ 56 h 112"/>
                <a:gd name="T26" fmla="*/ 0 w 111"/>
                <a:gd name="T27" fmla="*/ 44 h 112"/>
                <a:gd name="T28" fmla="*/ 3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5" name="Freeform 283"/>
            <p:cNvSpPr>
              <a:spLocks/>
            </p:cNvSpPr>
            <p:nvPr/>
          </p:nvSpPr>
          <p:spPr bwMode="auto">
            <a:xfrm>
              <a:off x="8488365" y="3016251"/>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6" name="Freeform 285"/>
            <p:cNvSpPr>
              <a:spLocks/>
            </p:cNvSpPr>
            <p:nvPr/>
          </p:nvSpPr>
          <p:spPr bwMode="auto">
            <a:xfrm>
              <a:off x="5148263" y="4141790"/>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7" name="Freeform 286"/>
            <p:cNvSpPr>
              <a:spLocks/>
            </p:cNvSpPr>
            <p:nvPr/>
          </p:nvSpPr>
          <p:spPr bwMode="auto">
            <a:xfrm>
              <a:off x="5145090" y="2244729"/>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8" name="Freeform 287"/>
            <p:cNvSpPr>
              <a:spLocks/>
            </p:cNvSpPr>
            <p:nvPr/>
          </p:nvSpPr>
          <p:spPr bwMode="auto">
            <a:xfrm>
              <a:off x="9010651" y="4710114"/>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9" name="Freeform 288"/>
            <p:cNvSpPr>
              <a:spLocks/>
            </p:cNvSpPr>
            <p:nvPr/>
          </p:nvSpPr>
          <p:spPr bwMode="auto">
            <a:xfrm>
              <a:off x="9153526" y="2293149"/>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0" name="Freeform 289"/>
            <p:cNvSpPr>
              <a:spLocks/>
            </p:cNvSpPr>
            <p:nvPr/>
          </p:nvSpPr>
          <p:spPr bwMode="auto">
            <a:xfrm>
              <a:off x="8343111" y="439579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1" name="Freeform 290"/>
            <p:cNvSpPr>
              <a:spLocks/>
            </p:cNvSpPr>
            <p:nvPr/>
          </p:nvSpPr>
          <p:spPr bwMode="auto">
            <a:xfrm>
              <a:off x="3286127" y="4314826"/>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2" name="Freeform 291"/>
            <p:cNvSpPr>
              <a:spLocks/>
            </p:cNvSpPr>
            <p:nvPr/>
          </p:nvSpPr>
          <p:spPr bwMode="auto">
            <a:xfrm>
              <a:off x="7305677" y="503237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3" name="Freeform 292"/>
            <p:cNvSpPr>
              <a:spLocks/>
            </p:cNvSpPr>
            <p:nvPr/>
          </p:nvSpPr>
          <p:spPr bwMode="auto">
            <a:xfrm>
              <a:off x="8239127" y="2214566"/>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4" name="Freeform 293"/>
            <p:cNvSpPr>
              <a:spLocks/>
            </p:cNvSpPr>
            <p:nvPr/>
          </p:nvSpPr>
          <p:spPr bwMode="auto">
            <a:xfrm>
              <a:off x="7820027" y="221297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5" name="Freeform 294"/>
            <p:cNvSpPr>
              <a:spLocks/>
            </p:cNvSpPr>
            <p:nvPr/>
          </p:nvSpPr>
          <p:spPr bwMode="auto">
            <a:xfrm>
              <a:off x="9456739" y="1939926"/>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6" name="Freeform 295"/>
            <p:cNvSpPr>
              <a:spLocks/>
            </p:cNvSpPr>
            <p:nvPr/>
          </p:nvSpPr>
          <p:spPr bwMode="auto">
            <a:xfrm>
              <a:off x="9456739" y="4846640"/>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7" name="Freeform 296"/>
            <p:cNvSpPr>
              <a:spLocks/>
            </p:cNvSpPr>
            <p:nvPr/>
          </p:nvSpPr>
          <p:spPr bwMode="auto">
            <a:xfrm>
              <a:off x="8250241" y="4346576"/>
              <a:ext cx="87313"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8" name="Freeform 297"/>
            <p:cNvSpPr>
              <a:spLocks/>
            </p:cNvSpPr>
            <p:nvPr/>
          </p:nvSpPr>
          <p:spPr bwMode="auto">
            <a:xfrm>
              <a:off x="4614865" y="2959103"/>
              <a:ext cx="88900"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9" name="Freeform 298"/>
            <p:cNvSpPr>
              <a:spLocks/>
            </p:cNvSpPr>
            <p:nvPr/>
          </p:nvSpPr>
          <p:spPr bwMode="auto">
            <a:xfrm>
              <a:off x="7320759" y="1554165"/>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0" name="Freeform 300"/>
            <p:cNvSpPr>
              <a:spLocks/>
            </p:cNvSpPr>
            <p:nvPr/>
          </p:nvSpPr>
          <p:spPr bwMode="auto">
            <a:xfrm>
              <a:off x="2924177" y="21526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1" name="Freeform 303"/>
            <p:cNvSpPr>
              <a:spLocks/>
            </p:cNvSpPr>
            <p:nvPr/>
          </p:nvSpPr>
          <p:spPr bwMode="auto">
            <a:xfrm>
              <a:off x="9153528" y="1645447"/>
              <a:ext cx="87313"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2" name="Freeform 313"/>
            <p:cNvSpPr>
              <a:spLocks/>
            </p:cNvSpPr>
            <p:nvPr/>
          </p:nvSpPr>
          <p:spPr bwMode="auto">
            <a:xfrm>
              <a:off x="4088609" y="5199066"/>
              <a:ext cx="88900"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3" name="Freeform 314"/>
            <p:cNvSpPr>
              <a:spLocks/>
            </p:cNvSpPr>
            <p:nvPr/>
          </p:nvSpPr>
          <p:spPr bwMode="auto">
            <a:xfrm>
              <a:off x="4849023" y="4010026"/>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4" name="Freeform 315"/>
            <p:cNvSpPr>
              <a:spLocks/>
            </p:cNvSpPr>
            <p:nvPr/>
          </p:nvSpPr>
          <p:spPr bwMode="auto">
            <a:xfrm>
              <a:off x="5527677" y="1885951"/>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5" name="Freeform 320"/>
            <p:cNvSpPr>
              <a:spLocks/>
            </p:cNvSpPr>
            <p:nvPr/>
          </p:nvSpPr>
          <p:spPr bwMode="auto">
            <a:xfrm>
              <a:off x="8677277" y="1903415"/>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6" name="Freeform 322"/>
            <p:cNvSpPr>
              <a:spLocks/>
            </p:cNvSpPr>
            <p:nvPr/>
          </p:nvSpPr>
          <p:spPr bwMode="auto">
            <a:xfrm>
              <a:off x="8528053" y="2227263"/>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7" name="Freeform 325"/>
            <p:cNvSpPr>
              <a:spLocks/>
            </p:cNvSpPr>
            <p:nvPr/>
          </p:nvSpPr>
          <p:spPr bwMode="auto">
            <a:xfrm>
              <a:off x="3394077" y="4549776"/>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8" name="Freeform 327"/>
            <p:cNvSpPr>
              <a:spLocks/>
            </p:cNvSpPr>
            <p:nvPr/>
          </p:nvSpPr>
          <p:spPr bwMode="auto">
            <a:xfrm>
              <a:off x="7972427" y="3076579"/>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9" name="Freeform 329"/>
            <p:cNvSpPr>
              <a:spLocks/>
            </p:cNvSpPr>
            <p:nvPr/>
          </p:nvSpPr>
          <p:spPr bwMode="auto">
            <a:xfrm>
              <a:off x="4981577" y="3725863"/>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0" name="Freeform 331"/>
            <p:cNvSpPr>
              <a:spLocks/>
            </p:cNvSpPr>
            <p:nvPr/>
          </p:nvSpPr>
          <p:spPr bwMode="auto">
            <a:xfrm>
              <a:off x="2478885" y="3923510"/>
              <a:ext cx="88900"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1" name="Freeform 333"/>
            <p:cNvSpPr>
              <a:spLocks/>
            </p:cNvSpPr>
            <p:nvPr/>
          </p:nvSpPr>
          <p:spPr bwMode="auto">
            <a:xfrm>
              <a:off x="2581277" y="2265363"/>
              <a:ext cx="88900" cy="88900"/>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2" name="Freeform 334"/>
            <p:cNvSpPr>
              <a:spLocks/>
            </p:cNvSpPr>
            <p:nvPr/>
          </p:nvSpPr>
          <p:spPr bwMode="auto">
            <a:xfrm>
              <a:off x="4333878" y="3495677"/>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3" name="Freeform 336"/>
            <p:cNvSpPr>
              <a:spLocks/>
            </p:cNvSpPr>
            <p:nvPr/>
          </p:nvSpPr>
          <p:spPr bwMode="auto">
            <a:xfrm>
              <a:off x="7000877" y="5308601"/>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4" name="Freeform 337"/>
            <p:cNvSpPr>
              <a:spLocks/>
            </p:cNvSpPr>
            <p:nvPr/>
          </p:nvSpPr>
          <p:spPr bwMode="auto">
            <a:xfrm>
              <a:off x="3616327" y="2417768"/>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5" name="Freeform 338"/>
            <p:cNvSpPr>
              <a:spLocks/>
            </p:cNvSpPr>
            <p:nvPr/>
          </p:nvSpPr>
          <p:spPr bwMode="auto">
            <a:xfrm>
              <a:off x="4488659" y="2636839"/>
              <a:ext cx="88900" cy="88900"/>
            </a:xfrm>
            <a:custGeom>
              <a:avLst/>
              <a:gdLst>
                <a:gd name="T0" fmla="*/ 111 w 111"/>
                <a:gd name="T1" fmla="*/ 56 h 112"/>
                <a:gd name="T2" fmla="*/ 109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6" name="Freeform 340"/>
            <p:cNvSpPr>
              <a:spLocks/>
            </p:cNvSpPr>
            <p:nvPr/>
          </p:nvSpPr>
          <p:spPr bwMode="auto">
            <a:xfrm>
              <a:off x="7231859" y="1394623"/>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7" name="Freeform 344"/>
            <p:cNvSpPr>
              <a:spLocks/>
            </p:cNvSpPr>
            <p:nvPr/>
          </p:nvSpPr>
          <p:spPr bwMode="auto">
            <a:xfrm>
              <a:off x="9545639" y="4249739"/>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8" name="Freeform 346"/>
            <p:cNvSpPr>
              <a:spLocks/>
            </p:cNvSpPr>
            <p:nvPr/>
          </p:nvSpPr>
          <p:spPr bwMode="auto">
            <a:xfrm>
              <a:off x="6848477" y="1425579"/>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9" name="Freeform 348"/>
            <p:cNvSpPr>
              <a:spLocks/>
            </p:cNvSpPr>
            <p:nvPr/>
          </p:nvSpPr>
          <p:spPr bwMode="auto">
            <a:xfrm>
              <a:off x="8449471" y="370522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0" name="Freeform 350"/>
            <p:cNvSpPr>
              <a:spLocks/>
            </p:cNvSpPr>
            <p:nvPr/>
          </p:nvSpPr>
          <p:spPr bwMode="auto">
            <a:xfrm>
              <a:off x="4248151"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1" name="Freeform 351"/>
            <p:cNvSpPr>
              <a:spLocks/>
            </p:cNvSpPr>
            <p:nvPr/>
          </p:nvSpPr>
          <p:spPr bwMode="auto">
            <a:xfrm>
              <a:off x="7216777" y="2151857"/>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2" name="Freeform 352"/>
            <p:cNvSpPr>
              <a:spLocks/>
            </p:cNvSpPr>
            <p:nvPr/>
          </p:nvSpPr>
          <p:spPr bwMode="auto">
            <a:xfrm>
              <a:off x="2752727" y="1867697"/>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3" name="Freeform 355"/>
            <p:cNvSpPr>
              <a:spLocks/>
            </p:cNvSpPr>
            <p:nvPr/>
          </p:nvSpPr>
          <p:spPr bwMode="auto">
            <a:xfrm>
              <a:off x="9486902" y="153987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4" name="Freeform 356"/>
            <p:cNvSpPr>
              <a:spLocks/>
            </p:cNvSpPr>
            <p:nvPr/>
          </p:nvSpPr>
          <p:spPr bwMode="auto">
            <a:xfrm>
              <a:off x="4798222" y="3655222"/>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5" name="Freeform 360"/>
            <p:cNvSpPr>
              <a:spLocks/>
            </p:cNvSpPr>
            <p:nvPr/>
          </p:nvSpPr>
          <p:spPr bwMode="auto">
            <a:xfrm>
              <a:off x="9574216" y="4120359"/>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6" name="Freeform 362"/>
            <p:cNvSpPr>
              <a:spLocks/>
            </p:cNvSpPr>
            <p:nvPr/>
          </p:nvSpPr>
          <p:spPr bwMode="auto">
            <a:xfrm>
              <a:off x="8429627" y="2157416"/>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7" name="Freeform 363"/>
            <p:cNvSpPr>
              <a:spLocks/>
            </p:cNvSpPr>
            <p:nvPr/>
          </p:nvSpPr>
          <p:spPr bwMode="auto">
            <a:xfrm>
              <a:off x="3305177" y="318611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8" name="Freeform 364"/>
            <p:cNvSpPr>
              <a:spLocks/>
            </p:cNvSpPr>
            <p:nvPr/>
          </p:nvSpPr>
          <p:spPr bwMode="auto">
            <a:xfrm>
              <a:off x="3962402" y="1390652"/>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9" name="Freeform 368"/>
            <p:cNvSpPr>
              <a:spLocks/>
            </p:cNvSpPr>
            <p:nvPr/>
          </p:nvSpPr>
          <p:spPr bwMode="auto">
            <a:xfrm>
              <a:off x="3552827" y="323373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0" name="Freeform 369"/>
            <p:cNvSpPr>
              <a:spLocks/>
            </p:cNvSpPr>
            <p:nvPr/>
          </p:nvSpPr>
          <p:spPr bwMode="auto">
            <a:xfrm>
              <a:off x="6562727" y="1985170"/>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1" name="Freeform 370"/>
            <p:cNvSpPr>
              <a:spLocks/>
            </p:cNvSpPr>
            <p:nvPr/>
          </p:nvSpPr>
          <p:spPr bwMode="auto">
            <a:xfrm>
              <a:off x="7677151" y="530860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2" name="Freeform 372"/>
            <p:cNvSpPr>
              <a:spLocks/>
            </p:cNvSpPr>
            <p:nvPr/>
          </p:nvSpPr>
          <p:spPr bwMode="auto">
            <a:xfrm>
              <a:off x="4263234" y="2428877"/>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3" name="Freeform 375"/>
            <p:cNvSpPr>
              <a:spLocks/>
            </p:cNvSpPr>
            <p:nvPr/>
          </p:nvSpPr>
          <p:spPr bwMode="auto">
            <a:xfrm>
              <a:off x="6248402" y="261223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4" name="Freeform 379"/>
            <p:cNvSpPr>
              <a:spLocks/>
            </p:cNvSpPr>
            <p:nvPr/>
          </p:nvSpPr>
          <p:spPr bwMode="auto">
            <a:xfrm>
              <a:off x="4703765" y="3527427"/>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5" name="Freeform 380"/>
            <p:cNvSpPr>
              <a:spLocks/>
            </p:cNvSpPr>
            <p:nvPr/>
          </p:nvSpPr>
          <p:spPr bwMode="auto">
            <a:xfrm>
              <a:off x="4647410" y="3906840"/>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6" name="Freeform 382"/>
            <p:cNvSpPr>
              <a:spLocks/>
            </p:cNvSpPr>
            <p:nvPr/>
          </p:nvSpPr>
          <p:spPr bwMode="auto">
            <a:xfrm>
              <a:off x="8877302" y="1558136"/>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7" name="Freeform 383"/>
            <p:cNvSpPr>
              <a:spLocks/>
            </p:cNvSpPr>
            <p:nvPr/>
          </p:nvSpPr>
          <p:spPr bwMode="auto">
            <a:xfrm>
              <a:off x="6899278" y="2271713"/>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8" name="Freeform 384"/>
            <p:cNvSpPr>
              <a:spLocks/>
            </p:cNvSpPr>
            <p:nvPr/>
          </p:nvSpPr>
          <p:spPr bwMode="auto">
            <a:xfrm>
              <a:off x="7982747" y="2927353"/>
              <a:ext cx="88900" cy="87313"/>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9" name="Freeform 385"/>
            <p:cNvSpPr>
              <a:spLocks/>
            </p:cNvSpPr>
            <p:nvPr/>
          </p:nvSpPr>
          <p:spPr bwMode="auto">
            <a:xfrm>
              <a:off x="2581277" y="1598614"/>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0" name="Freeform 387"/>
            <p:cNvSpPr>
              <a:spLocks/>
            </p:cNvSpPr>
            <p:nvPr/>
          </p:nvSpPr>
          <p:spPr bwMode="auto">
            <a:xfrm>
              <a:off x="9255922" y="2724152"/>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5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5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1" name="Freeform 388"/>
            <p:cNvSpPr>
              <a:spLocks/>
            </p:cNvSpPr>
            <p:nvPr/>
          </p:nvSpPr>
          <p:spPr bwMode="auto">
            <a:xfrm>
              <a:off x="3465516" y="2459834"/>
              <a:ext cx="87313"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2" name="Freeform 392"/>
            <p:cNvSpPr>
              <a:spLocks/>
            </p:cNvSpPr>
            <p:nvPr/>
          </p:nvSpPr>
          <p:spPr bwMode="auto">
            <a:xfrm>
              <a:off x="3571877" y="18145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3" name="Freeform 395"/>
            <p:cNvSpPr>
              <a:spLocks/>
            </p:cNvSpPr>
            <p:nvPr/>
          </p:nvSpPr>
          <p:spPr bwMode="auto">
            <a:xfrm>
              <a:off x="8059739" y="2777333"/>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4" name="Freeform 396"/>
            <p:cNvSpPr>
              <a:spLocks/>
            </p:cNvSpPr>
            <p:nvPr/>
          </p:nvSpPr>
          <p:spPr bwMode="auto">
            <a:xfrm>
              <a:off x="2752727"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5" name="Freeform 400"/>
            <p:cNvSpPr>
              <a:spLocks/>
            </p:cNvSpPr>
            <p:nvPr/>
          </p:nvSpPr>
          <p:spPr bwMode="auto">
            <a:xfrm>
              <a:off x="5438777" y="459740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6" name="Freeform 401"/>
            <p:cNvSpPr>
              <a:spLocks/>
            </p:cNvSpPr>
            <p:nvPr/>
          </p:nvSpPr>
          <p:spPr bwMode="auto">
            <a:xfrm>
              <a:off x="9367839" y="4151315"/>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7" name="Freeform 402"/>
            <p:cNvSpPr>
              <a:spLocks/>
            </p:cNvSpPr>
            <p:nvPr/>
          </p:nvSpPr>
          <p:spPr bwMode="auto">
            <a:xfrm>
              <a:off x="5193509" y="3200401"/>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8" name="Freeform 404"/>
            <p:cNvSpPr>
              <a:spLocks/>
            </p:cNvSpPr>
            <p:nvPr/>
          </p:nvSpPr>
          <p:spPr bwMode="auto">
            <a:xfrm>
              <a:off x="2492377" y="2592389"/>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9" name="Freeform 406"/>
            <p:cNvSpPr>
              <a:spLocks/>
            </p:cNvSpPr>
            <p:nvPr/>
          </p:nvSpPr>
          <p:spPr bwMode="auto">
            <a:xfrm>
              <a:off x="6724651" y="2220913"/>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40" name="Rechteck 539"/>
            <p:cNvSpPr/>
            <p:nvPr/>
          </p:nvSpPr>
          <p:spPr>
            <a:xfrm>
              <a:off x="2076451" y="1101826"/>
              <a:ext cx="7792279" cy="5191065"/>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128</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err="1"/>
              <a:t>Appropriate</a:t>
            </a:r>
            <a:r>
              <a:rPr lang="de-DE" dirty="0"/>
              <a:t> </a:t>
            </a:r>
            <a:r>
              <a:rPr lang="de-DE" dirty="0" err="1"/>
              <a:t>Methods</a:t>
            </a:r>
            <a:r>
              <a:rPr lang="de-DE" dirty="0"/>
              <a:t>:</a:t>
            </a:r>
          </a:p>
          <a:p>
            <a:pPr marL="182563" indent="-182563" algn="l">
              <a:buSzPct val="150000"/>
              <a:buFont typeface="Arial" panose="020B0604020202020204" pitchFamily="34" charset="0"/>
              <a:buChar char="•"/>
            </a:pPr>
            <a:r>
              <a:rPr lang="en-US"/>
              <a:t>k-Nearest Neighbors</a:t>
            </a:r>
            <a:endParaRPr lang="en-US" dirty="0"/>
          </a:p>
          <a:p>
            <a:pPr marL="182563" indent="-182563" algn="l">
              <a:buSzPct val="150000"/>
              <a:buFont typeface="Arial" panose="020B0604020202020204" pitchFamily="34" charset="0"/>
              <a:buChar char="•"/>
            </a:pPr>
            <a:r>
              <a:rPr lang="en-US" dirty="0"/>
              <a:t>Naive Bayes</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4)</a:t>
            </a:r>
          </a:p>
        </p:txBody>
      </p:sp>
    </p:spTree>
    <p:extLst>
      <p:ext uri="{BB962C8B-B14F-4D97-AF65-F5344CB8AC3E}">
        <p14:creationId xmlns:p14="http://schemas.microsoft.com/office/powerpoint/2010/main" val="17304705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12</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rgbClr val="FF0000"/>
                </a:solidFill>
              </a:rPr>
              <a:t>New Analytics Processes</a:t>
            </a:r>
          </a:p>
        </p:txBody>
      </p:sp>
    </p:spTree>
    <p:extLst>
      <p:ext uri="{BB962C8B-B14F-4D97-AF65-F5344CB8AC3E}">
        <p14:creationId xmlns:p14="http://schemas.microsoft.com/office/powerpoint/2010/main" val="3217299242"/>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129</a:t>
            </a:fld>
            <a:endParaRPr lang="en-US" sz="800" dirty="0">
              <a:solidFill>
                <a:schemeClr val="bg1"/>
              </a:solidFill>
            </a:endParaRPr>
          </a:p>
        </p:txBody>
      </p:sp>
      <p:sp>
        <p:nvSpPr>
          <p:cNvPr id="4099" name="Rectangle 2"/>
          <p:cNvSpPr>
            <a:spLocks noChangeArrowheads="1"/>
          </p:cNvSpPr>
          <p:nvPr/>
        </p:nvSpPr>
        <p:spPr bwMode="auto">
          <a:xfrm>
            <a:off x="177799" y="534988"/>
            <a:ext cx="66971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 - Technical View</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http://blogs.msdn.microsoft.com/martinkearn/2016/03/01/machine-learning-is-for-muggles-too/</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652588"/>
            <a:ext cx="84677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46217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4F287777-7B2B-4FCB-A097-3C4470B61D96}" type="slidenum">
              <a:rPr lang="de-DE" sz="800" smtClean="0">
                <a:solidFill>
                  <a:schemeClr val="bg1"/>
                </a:solidFill>
              </a:rPr>
              <a:pPr/>
              <a:t>130</a:t>
            </a:fld>
            <a:endParaRPr lang="de-DE" sz="800">
              <a:solidFill>
                <a:schemeClr val="bg1"/>
              </a:solidFill>
            </a:endParaRPr>
          </a:p>
        </p:txBody>
      </p:sp>
      <p:sp>
        <p:nvSpPr>
          <p:cNvPr id="89091" name="Rectangle 2"/>
          <p:cNvSpPr>
            <a:spLocks noChangeArrowheads="1"/>
          </p:cNvSpPr>
          <p:nvPr/>
        </p:nvSpPr>
        <p:spPr bwMode="auto">
          <a:xfrm>
            <a:off x="123825" y="579439"/>
            <a:ext cx="215423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solidFill>
                  <a:srgbClr val="C00000"/>
                </a:solidFill>
              </a:rPr>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Preparation and Enrichment</a:t>
            </a:r>
          </a:p>
        </p:txBody>
      </p:sp>
      <p:sp>
        <p:nvSpPr>
          <p:cNvPr id="2" name="Textfeld 1"/>
          <p:cNvSpPr txBox="1"/>
          <p:nvPr/>
        </p:nvSpPr>
        <p:spPr>
          <a:xfrm>
            <a:off x="480447" y="1116018"/>
            <a:ext cx="8400082" cy="1200329"/>
          </a:xfrm>
          <a:prstGeom prst="rect">
            <a:avLst/>
          </a:prstGeom>
          <a:noFill/>
        </p:spPr>
        <p:txBody>
          <a:bodyPr wrap="square" rtlCol="0">
            <a:spAutoFit/>
          </a:bodyPr>
          <a:lstStyle/>
          <a:p>
            <a:pPr algn="l"/>
            <a:r>
              <a:rPr lang="en-US" sz="1800" dirty="0"/>
              <a:t>The data collection and preparation phase is the most labor-intensive one, consuming on average between 60-80% of a data scientist’s time. It’s critical therefore to select a tool that can automate or at least speed the workflows associated with data preparation.</a:t>
            </a: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89" y="2393837"/>
            <a:ext cx="7518091" cy="414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114439" y="6093242"/>
            <a:ext cx="3285641" cy="338554"/>
          </a:xfrm>
          <a:prstGeom prst="rect">
            <a:avLst/>
          </a:prstGeom>
          <a:noFill/>
        </p:spPr>
        <p:txBody>
          <a:bodyPr wrap="square" rtlCol="0">
            <a:spAutoFit/>
          </a:bodyPr>
          <a:lstStyle/>
          <a:p>
            <a:pPr algn="r"/>
            <a:r>
              <a:rPr lang="de-DE" b="0" dirty="0"/>
              <a:t>Source: 2016 </a:t>
            </a:r>
            <a:r>
              <a:rPr lang="de-DE" b="0" dirty="0" err="1"/>
              <a:t>Dataiku</a:t>
            </a:r>
            <a:r>
              <a:rPr lang="de-DE" b="0" dirty="0"/>
              <a:t>, Inc.</a:t>
            </a:r>
          </a:p>
        </p:txBody>
      </p:sp>
    </p:spTree>
    <p:extLst>
      <p:ext uri="{BB962C8B-B14F-4D97-AF65-F5344CB8AC3E}">
        <p14:creationId xmlns:p14="http://schemas.microsoft.com/office/powerpoint/2010/main" val="74148173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Cleaning</a:t>
            </a:r>
          </a:p>
        </p:txBody>
      </p:sp>
      <p:sp>
        <p:nvSpPr>
          <p:cNvPr id="5" name="Text Box 2"/>
          <p:cNvSpPr txBox="1">
            <a:spLocks noChangeArrowheads="1"/>
          </p:cNvSpPr>
          <p:nvPr/>
        </p:nvSpPr>
        <p:spPr bwMode="auto">
          <a:xfrm>
            <a:off x="715992" y="1547276"/>
            <a:ext cx="7654926"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266700" indent="-266700" defTabSz="762000">
              <a:tabLst>
                <a:tab pos="534988" algn="l"/>
              </a:tabLst>
              <a:defRPr b="1">
                <a:solidFill>
                  <a:schemeClr val="tx1"/>
                </a:solidFill>
                <a:latin typeface="Arial" pitchFamily="34" charset="0"/>
              </a:defRPr>
            </a:lvl1pPr>
            <a:lvl2pPr marL="742950" indent="-285750" defTabSz="762000">
              <a:tabLst>
                <a:tab pos="534988" algn="l"/>
              </a:tabLst>
              <a:defRPr b="1">
                <a:solidFill>
                  <a:schemeClr val="tx1"/>
                </a:solidFill>
                <a:latin typeface="Arial" pitchFamily="34" charset="0"/>
              </a:defRPr>
            </a:lvl2pPr>
            <a:lvl3pPr marL="1143000" indent="-228600" defTabSz="762000">
              <a:tabLst>
                <a:tab pos="534988" algn="l"/>
              </a:tabLst>
              <a:defRPr b="1">
                <a:solidFill>
                  <a:schemeClr val="tx1"/>
                </a:solidFill>
                <a:latin typeface="Arial" pitchFamily="34" charset="0"/>
              </a:defRPr>
            </a:lvl3pPr>
            <a:lvl4pPr marL="1600200" indent="-228600" defTabSz="762000">
              <a:tabLst>
                <a:tab pos="534988" algn="l"/>
              </a:tabLst>
              <a:defRPr b="1">
                <a:solidFill>
                  <a:schemeClr val="tx1"/>
                </a:solidFill>
                <a:latin typeface="Arial" pitchFamily="34" charset="0"/>
              </a:defRPr>
            </a:lvl4pPr>
            <a:lvl5pPr marL="2057400" indent="-228600" defTabSz="762000">
              <a:tabLst>
                <a:tab pos="534988"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4988" algn="l"/>
              </a:tabLst>
              <a:defRPr b="1">
                <a:solidFill>
                  <a:schemeClr val="tx1"/>
                </a:solidFill>
                <a:latin typeface="Arial" pitchFamily="34" charset="0"/>
              </a:defRPr>
            </a:lvl9pPr>
          </a:lstStyle>
          <a:p>
            <a:pPr lvl="0" algn="l" eaLnBrk="1" fontAlgn="auto" hangingPunct="1">
              <a:spcBef>
                <a:spcPts val="6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Proof of correctness of the data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 irregular outliers (e.g. Age=236) </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typographical errors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a:t>
            </a:r>
            <a:r>
              <a:rPr kumimoji="0" lang="en-US" altLang="de-DE" sz="1800" b="0" i="0" u="none" strike="noStrike" kern="0" cap="none" spc="0" normalizeH="0" baseline="0" noProof="0" dirty="0" err="1">
                <a:ln>
                  <a:noFill/>
                </a:ln>
                <a:solidFill>
                  <a:srgbClr val="000000"/>
                </a:solidFill>
                <a:effectLst/>
                <a:uLnTx/>
                <a:uFillTx/>
                <a:ea typeface="+mn-ea"/>
              </a:rPr>
              <a:t>Frankfrut</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different writing styles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behavior/</a:t>
            </a:r>
            <a:r>
              <a:rPr kumimoji="0" lang="en-US" altLang="de-DE" sz="1800" b="0" i="0" u="none" strike="noStrike" kern="0" cap="none" spc="0" normalizeH="0" baseline="0" noProof="0" dirty="0" err="1">
                <a:ln>
                  <a:noFill/>
                </a:ln>
                <a:solidFill>
                  <a:srgbClr val="000000"/>
                </a:solidFill>
                <a:effectLst/>
                <a:uLnTx/>
                <a:uFillTx/>
                <a:ea typeface="+mn-ea"/>
              </a:rPr>
              <a:t>behaviour</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lang="en-US" altLang="de-DE" sz="1800" b="0" kern="0" dirty="0">
                <a:solidFill>
                  <a:srgbClr val="000000"/>
                </a:solidFill>
                <a:sym typeface="Symbol" pitchFamily="18" charset="2"/>
              </a:rPr>
              <a:t></a:t>
            </a:r>
            <a:r>
              <a:rPr lang="en-US" altLang="de-DE" sz="1800" b="0" kern="0" dirty="0">
                <a:solidFill>
                  <a:srgbClr val="000000"/>
                </a:solidFill>
              </a:rPr>
              <a:t>	…</a:t>
            </a:r>
            <a:endParaRPr kumimoji="0" lang="en-US" altLang="de-DE" sz="1800" b="1" i="0" u="none" strike="noStrike" kern="0" cap="none" spc="0" normalizeH="0" baseline="0" noProof="0" dirty="0">
              <a:ln>
                <a:noFill/>
              </a:ln>
              <a:solidFill>
                <a:srgbClr val="000000"/>
              </a:solidFill>
              <a:effectLst/>
              <a:uLnTx/>
              <a:uFillTx/>
              <a:ea typeface="+mn-ea"/>
            </a:endParaRPr>
          </a:p>
          <a:p>
            <a:pPr lvl="0" algn="l" eaLnBrk="1" fontAlgn="auto" hangingPunct="1">
              <a:spcBef>
                <a:spcPts val="12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Handling missing values</a:t>
            </a:r>
            <a:br>
              <a:rPr kumimoji="0" lang="en-US" altLang="de-DE" sz="1800" b="1" i="0" u="none" strike="noStrike" kern="0" cap="none" spc="0" normalizeH="0" baseline="0" noProof="0">
                <a:ln>
                  <a:noFill/>
                </a:ln>
                <a:solidFill>
                  <a:srgbClr val="000000"/>
                </a:solidFill>
                <a:effectLst/>
                <a:uLnTx/>
                <a:uFillTx/>
                <a:ea typeface="+mn-ea"/>
              </a:rPr>
            </a:b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feld 5">
            <a:extLst>
              <a:ext uri="{FF2B5EF4-FFF2-40B4-BE49-F238E27FC236}">
                <a16:creationId xmlns:a16="http://schemas.microsoft.com/office/drawing/2014/main" id="{8E6B1F79-6E4B-1948-E36E-266EFCCE5D27}"/>
              </a:ext>
            </a:extLst>
          </p:cNvPr>
          <p:cNvSpPr txBox="1"/>
          <p:nvPr/>
        </p:nvSpPr>
        <p:spPr>
          <a:xfrm>
            <a:off x="2379170" y="4390822"/>
            <a:ext cx="6582817" cy="1200329"/>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with </a:t>
            </a:r>
            <a:r>
              <a:rPr kumimoji="0" lang="en-US" altLang="de-DE" sz="1800" b="0" i="0" u="none" strike="noStrike" kern="0" cap="none" spc="0" normalizeH="0" baseline="0" noProof="0" dirty="0">
                <a:ln>
                  <a:noFill/>
                </a:ln>
                <a:solidFill>
                  <a:srgbClr val="000000"/>
                </a:solidFill>
                <a:effectLst/>
                <a:uLnTx/>
                <a:uFillTx/>
                <a:ea typeface="+mn-ea"/>
              </a:rPr>
              <a:t>the true values</a:t>
            </a:r>
          </a:p>
          <a:p>
            <a:pPr algn="l"/>
            <a:r>
              <a:rPr kumimoji="0" lang="en-US" altLang="de-DE" sz="1800" b="0" i="0" u="none" strike="noStrike" kern="0" cap="none" spc="0" normalizeH="0" baseline="0" noProof="0" dirty="0">
                <a:ln>
                  <a:noFill/>
                </a:ln>
                <a:solidFill>
                  <a:srgbClr val="000000"/>
                </a:solidFill>
                <a:effectLst/>
                <a:uLnTx/>
                <a:uFillTx/>
                <a:ea typeface="+mn-ea"/>
              </a:rPr>
              <a:t>with mean values</a:t>
            </a:r>
          </a:p>
          <a:p>
            <a:pPr algn="l"/>
            <a:r>
              <a:rPr kumimoji="0" lang="en-US" altLang="de-DE" sz="1800" b="0" i="0" u="none" strike="noStrike" kern="0" cap="none" spc="0" normalizeH="0" baseline="0" noProof="0" dirty="0">
                <a:ln>
                  <a:noFill/>
                </a:ln>
                <a:solidFill>
                  <a:srgbClr val="000000"/>
                </a:solidFill>
                <a:effectLst/>
                <a:uLnTx/>
                <a:uFillTx/>
                <a:ea typeface="+mn-ea"/>
              </a:rPr>
              <a:t>imputing by estimated values (e.g.</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 using </a:t>
            </a:r>
            <a:r>
              <a:rPr lang="en-US" altLang="de-DE" sz="1800" b="0" kern="0">
                <a:solidFill>
                  <a:srgbClr val="000000"/>
                </a:solidFill>
                <a:ea typeface="+mn-ea"/>
              </a:rPr>
              <a:t>k-Nearest Neighbors)</a:t>
            </a:r>
            <a:endParaRPr lang="de-DE" dirty="0"/>
          </a:p>
        </p:txBody>
      </p:sp>
      <p:sp>
        <p:nvSpPr>
          <p:cNvPr id="7" name="Textfeld 6">
            <a:extLst>
              <a:ext uri="{FF2B5EF4-FFF2-40B4-BE49-F238E27FC236}">
                <a16:creationId xmlns:a16="http://schemas.microsoft.com/office/drawing/2014/main" id="{002C8527-CF41-DE7C-5C6D-6AC0FB9199FC}"/>
              </a:ext>
            </a:extLst>
          </p:cNvPr>
          <p:cNvSpPr txBox="1"/>
          <p:nvPr/>
        </p:nvSpPr>
        <p:spPr>
          <a:xfrm>
            <a:off x="1052137" y="3674885"/>
            <a:ext cx="1294465"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eliminate</a:t>
            </a:r>
            <a:endParaRPr lang="de-DE" dirty="0"/>
          </a:p>
        </p:txBody>
      </p:sp>
      <p:sp>
        <p:nvSpPr>
          <p:cNvPr id="8" name="Textfeld 7">
            <a:extLst>
              <a:ext uri="{FF2B5EF4-FFF2-40B4-BE49-F238E27FC236}">
                <a16:creationId xmlns:a16="http://schemas.microsoft.com/office/drawing/2014/main" id="{872A5C2F-5A65-CB35-A8B0-EBFBC92D61DB}"/>
              </a:ext>
            </a:extLst>
          </p:cNvPr>
          <p:cNvSpPr txBox="1"/>
          <p:nvPr/>
        </p:nvSpPr>
        <p:spPr>
          <a:xfrm>
            <a:off x="1132432" y="4812773"/>
            <a:ext cx="1322514"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replace</a:t>
            </a:r>
            <a:endParaRPr lang="de-DE" dirty="0"/>
          </a:p>
        </p:txBody>
      </p:sp>
      <p:sp>
        <p:nvSpPr>
          <p:cNvPr id="9" name="Textfeld 8">
            <a:extLst>
              <a:ext uri="{FF2B5EF4-FFF2-40B4-BE49-F238E27FC236}">
                <a16:creationId xmlns:a16="http://schemas.microsoft.com/office/drawing/2014/main" id="{3E37A7F2-0EA2-48A1-2D25-9AAB4C18BA81}"/>
              </a:ext>
            </a:extLst>
          </p:cNvPr>
          <p:cNvSpPr txBox="1"/>
          <p:nvPr/>
        </p:nvSpPr>
        <p:spPr>
          <a:xfrm>
            <a:off x="2330743" y="3434576"/>
            <a:ext cx="5894526"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all objects</a:t>
            </a:r>
            <a:r>
              <a:rPr kumimoji="0" lang="en-US" altLang="de-DE" sz="1800" b="0" i="0" u="none" strike="noStrike" kern="0" cap="none" spc="0" normalizeH="0" noProof="0">
                <a:ln>
                  <a:noFill/>
                </a:ln>
                <a:solidFill>
                  <a:srgbClr val="000000"/>
                </a:solidFill>
                <a:effectLst/>
                <a:uLnTx/>
                <a:uFillTx/>
                <a:ea typeface="+mn-ea"/>
              </a:rPr>
              <a:t> having missing values (</a:t>
            </a:r>
            <a:r>
              <a:rPr kumimoji="0" lang="en-US" altLang="de-DE" sz="1800" b="0" i="0" u="none" strike="noStrike" kern="0" cap="none" spc="0" normalizeH="0" baseline="0" noProof="0">
                <a:ln>
                  <a:noFill/>
                </a:ln>
                <a:solidFill>
                  <a:srgbClr val="000000"/>
                </a:solidFill>
                <a:effectLst/>
                <a:uLnTx/>
                <a:uFillTx/>
                <a:ea typeface="+mn-ea"/>
              </a:rPr>
              <a:t>rowwise)</a:t>
            </a:r>
            <a:endParaRPr lang="de-DE" dirty="0"/>
          </a:p>
        </p:txBody>
      </p:sp>
      <p:sp>
        <p:nvSpPr>
          <p:cNvPr id="10" name="Textfeld 9">
            <a:extLst>
              <a:ext uri="{FF2B5EF4-FFF2-40B4-BE49-F238E27FC236}">
                <a16:creationId xmlns:a16="http://schemas.microsoft.com/office/drawing/2014/main" id="{A465E9F1-D4F7-888E-6EC7-B35B8FC5445D}"/>
              </a:ext>
            </a:extLst>
          </p:cNvPr>
          <p:cNvSpPr txBox="1"/>
          <p:nvPr/>
        </p:nvSpPr>
        <p:spPr>
          <a:xfrm>
            <a:off x="2330743" y="3854518"/>
            <a:ext cx="6414637"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variables having</a:t>
            </a:r>
            <a:r>
              <a:rPr kumimoji="0" lang="en-US" altLang="de-DE" sz="1800" b="0" i="0" u="none" strike="noStrike" kern="0" cap="none" spc="0" normalizeH="0" noProof="0">
                <a:ln>
                  <a:noFill/>
                </a:ln>
                <a:solidFill>
                  <a:srgbClr val="000000"/>
                </a:solidFill>
                <a:effectLst/>
                <a:uLnTx/>
                <a:uFillTx/>
                <a:ea typeface="+mn-ea"/>
              </a:rPr>
              <a:t> </a:t>
            </a:r>
            <a:r>
              <a:rPr lang="en-US" altLang="de-DE" sz="1800" b="0" kern="0">
                <a:solidFill>
                  <a:srgbClr val="000000"/>
                </a:solidFill>
              </a:rPr>
              <a:t>missing values</a:t>
            </a:r>
            <a:r>
              <a:rPr kumimoji="0" lang="en-US" altLang="de-DE" sz="1800" b="0" i="0" u="none" strike="noStrike" kern="0" cap="none" spc="0" normalizeH="0" noProof="0">
                <a:ln>
                  <a:noFill/>
                </a:ln>
                <a:solidFill>
                  <a:srgbClr val="000000"/>
                </a:solidFill>
                <a:effectLst/>
                <a:uLnTx/>
                <a:uFillTx/>
                <a:ea typeface="+mn-ea"/>
              </a:rPr>
              <a:t> </a:t>
            </a:r>
            <a:r>
              <a:rPr kumimoji="0" lang="en-US" altLang="de-DE" sz="1800" b="0" i="0" u="none" strike="noStrike" kern="0" cap="none" spc="0" normalizeH="0" baseline="0" noProof="0">
                <a:ln>
                  <a:noFill/>
                </a:ln>
                <a:solidFill>
                  <a:srgbClr val="000000"/>
                </a:solidFill>
                <a:effectLst/>
                <a:uLnTx/>
                <a:uFillTx/>
                <a:ea typeface="+mn-ea"/>
              </a:rPr>
              <a:t>first, then remaining objects</a:t>
            </a:r>
            <a:endParaRPr lang="de-DE" dirty="0"/>
          </a:p>
        </p:txBody>
      </p:sp>
      <p:cxnSp>
        <p:nvCxnSpPr>
          <p:cNvPr id="3" name="Gerade Verbindung mit Pfeil 2"/>
          <p:cNvCxnSpPr/>
          <p:nvPr/>
        </p:nvCxnSpPr>
        <p:spPr bwMode="auto">
          <a:xfrm flipV="1">
            <a:off x="2084482" y="3674885"/>
            <a:ext cx="294688" cy="12902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a:off x="2084482" y="3933635"/>
            <a:ext cx="294688" cy="10171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mit Pfeil 14"/>
          <p:cNvCxnSpPr/>
          <p:nvPr/>
        </p:nvCxnSpPr>
        <p:spPr bwMode="auto">
          <a:xfrm flipV="1">
            <a:off x="2036055" y="4645801"/>
            <a:ext cx="343115" cy="30486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mit Pfeil 15"/>
          <p:cNvCxnSpPr/>
          <p:nvPr/>
        </p:nvCxnSpPr>
        <p:spPr bwMode="auto">
          <a:xfrm>
            <a:off x="2036055" y="5080392"/>
            <a:ext cx="343115" cy="28899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p:nvPr/>
        </p:nvCxnSpPr>
        <p:spPr bwMode="auto">
          <a:xfrm flipV="1">
            <a:off x="2036055" y="5000037"/>
            <a:ext cx="382121" cy="2699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0089981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Missing Values Strategies</a:t>
            </a:r>
          </a:p>
        </p:txBody>
      </p:sp>
      <p:graphicFrame>
        <p:nvGraphicFramePr>
          <p:cNvPr id="3" name="Tabelle 2"/>
          <p:cNvGraphicFramePr>
            <a:graphicFrameLocks noGrp="1"/>
          </p:cNvGraphicFramePr>
          <p:nvPr>
            <p:extLst>
              <p:ext uri="{D42A27DB-BD31-4B8C-83A1-F6EECF244321}">
                <p14:modId xmlns:p14="http://schemas.microsoft.com/office/powerpoint/2010/main" val="449060734"/>
              </p:ext>
            </p:extLst>
          </p:nvPr>
        </p:nvGraphicFramePr>
        <p:xfrm>
          <a:off x="468275" y="1620624"/>
          <a:ext cx="3302000" cy="148590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4" name="Textfeld 3"/>
          <p:cNvSpPr txBox="1"/>
          <p:nvPr/>
        </p:nvSpPr>
        <p:spPr>
          <a:xfrm>
            <a:off x="778918" y="1226202"/>
            <a:ext cx="2801389" cy="338554"/>
          </a:xfrm>
          <a:prstGeom prst="rect">
            <a:avLst/>
          </a:prstGeom>
          <a:noFill/>
        </p:spPr>
        <p:txBody>
          <a:bodyPr wrap="square" rtlCol="0">
            <a:spAutoFit/>
          </a:bodyPr>
          <a:lstStyle/>
          <a:p>
            <a:r>
              <a:rPr lang="de-DE" dirty="0"/>
              <a:t>Initial Situation</a:t>
            </a:r>
          </a:p>
        </p:txBody>
      </p:sp>
      <p:graphicFrame>
        <p:nvGraphicFramePr>
          <p:cNvPr id="7" name="Tabelle 6"/>
          <p:cNvGraphicFramePr>
            <a:graphicFrameLocks noGrp="1"/>
          </p:cNvGraphicFramePr>
          <p:nvPr>
            <p:extLst>
              <p:ext uri="{D42A27DB-BD31-4B8C-83A1-F6EECF244321}">
                <p14:modId xmlns:p14="http://schemas.microsoft.com/office/powerpoint/2010/main" val="1218966985"/>
              </p:ext>
            </p:extLst>
          </p:nvPr>
        </p:nvGraphicFramePr>
        <p:xfrm>
          <a:off x="570176" y="4431009"/>
          <a:ext cx="3302000" cy="148590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8" name="Textfeld 7"/>
          <p:cNvSpPr txBox="1"/>
          <p:nvPr/>
        </p:nvSpPr>
        <p:spPr>
          <a:xfrm>
            <a:off x="880819" y="4036587"/>
            <a:ext cx="2801389" cy="338554"/>
          </a:xfrm>
          <a:prstGeom prst="rect">
            <a:avLst/>
          </a:prstGeom>
          <a:noFill/>
        </p:spPr>
        <p:txBody>
          <a:bodyPr wrap="square" rtlCol="0">
            <a:spAutoFit/>
          </a:bodyPr>
          <a:lstStyle/>
          <a:p>
            <a:r>
              <a:rPr lang="de-DE" dirty="0"/>
              <a:t>Stupid </a:t>
            </a:r>
            <a:r>
              <a:rPr lang="de-DE" dirty="0" err="1"/>
              <a:t>Strategy</a:t>
            </a:r>
            <a:endParaRPr lang="de-DE" dirty="0"/>
          </a:p>
        </p:txBody>
      </p:sp>
      <p:cxnSp>
        <p:nvCxnSpPr>
          <p:cNvPr id="6" name="Gerade Verbindung 5"/>
          <p:cNvCxnSpPr/>
          <p:nvPr/>
        </p:nvCxnSpPr>
        <p:spPr bwMode="auto">
          <a:xfrm>
            <a:off x="620971" y="468008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10"/>
          <p:cNvCxnSpPr/>
          <p:nvPr/>
        </p:nvCxnSpPr>
        <p:spPr bwMode="auto">
          <a:xfrm>
            <a:off x="620971" y="4849112"/>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620971" y="5516900"/>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620971" y="568592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620971" y="5846638"/>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a:off x="620971" y="5189945"/>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620971" y="535064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Tabelle 17"/>
          <p:cNvGraphicFramePr>
            <a:graphicFrameLocks noGrp="1"/>
          </p:cNvGraphicFramePr>
          <p:nvPr>
            <p:extLst>
              <p:ext uri="{D42A27DB-BD31-4B8C-83A1-F6EECF244321}">
                <p14:modId xmlns:p14="http://schemas.microsoft.com/office/powerpoint/2010/main" val="2042027482"/>
              </p:ext>
            </p:extLst>
          </p:nvPr>
        </p:nvGraphicFramePr>
        <p:xfrm>
          <a:off x="5685273" y="2505858"/>
          <a:ext cx="3302000" cy="1485900"/>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19" name="Textfeld 18"/>
          <p:cNvSpPr txBox="1"/>
          <p:nvPr/>
        </p:nvSpPr>
        <p:spPr>
          <a:xfrm>
            <a:off x="5995916" y="2111436"/>
            <a:ext cx="2801389" cy="338554"/>
          </a:xfrm>
          <a:prstGeom prst="rect">
            <a:avLst/>
          </a:prstGeom>
          <a:noFill/>
        </p:spPr>
        <p:txBody>
          <a:bodyPr wrap="square" rtlCol="0">
            <a:spAutoFit/>
          </a:bodyPr>
          <a:lstStyle/>
          <a:p>
            <a:r>
              <a:rPr lang="de-DE" dirty="0"/>
              <a:t>Smart </a:t>
            </a:r>
            <a:r>
              <a:rPr lang="de-DE" dirty="0" err="1"/>
              <a:t>Strategy</a:t>
            </a:r>
            <a:endParaRPr lang="de-DE" dirty="0"/>
          </a:p>
        </p:txBody>
      </p:sp>
      <p:cxnSp>
        <p:nvCxnSpPr>
          <p:cNvPr id="20" name="Gerade Verbindung 19"/>
          <p:cNvCxnSpPr/>
          <p:nvPr/>
        </p:nvCxnSpPr>
        <p:spPr bwMode="auto">
          <a:xfrm>
            <a:off x="8200793" y="2499747"/>
            <a:ext cx="0" cy="154628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20"/>
          <p:cNvCxnSpPr/>
          <p:nvPr/>
        </p:nvCxnSpPr>
        <p:spPr bwMode="auto">
          <a:xfrm>
            <a:off x="6879068" y="2499747"/>
            <a:ext cx="0" cy="15213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7" name="Tabelle 26"/>
          <p:cNvGraphicFramePr>
            <a:graphicFrameLocks noGrp="1"/>
          </p:cNvGraphicFramePr>
          <p:nvPr>
            <p:extLst>
              <p:ext uri="{D42A27DB-BD31-4B8C-83A1-F6EECF244321}">
                <p14:modId xmlns:p14="http://schemas.microsoft.com/office/powerpoint/2010/main" val="154521773"/>
              </p:ext>
            </p:extLst>
          </p:nvPr>
        </p:nvGraphicFramePr>
        <p:xfrm>
          <a:off x="5774222" y="4407730"/>
          <a:ext cx="1981200" cy="1487326"/>
        </p:xfrm>
        <a:graphic>
          <a:graphicData uri="http://schemas.openxmlformats.org/drawingml/2006/table">
            <a:tbl>
              <a:tblPr/>
              <a:tblGrid>
                <a:gridCol w="660400">
                  <a:extLst>
                    <a:ext uri="{9D8B030D-6E8A-4147-A177-3AD203B41FA5}">
                      <a16:colId xmlns:a16="http://schemas.microsoft.com/office/drawing/2014/main" val="20000"/>
                    </a:ext>
                  </a:extLst>
                </a:gridCol>
                <a:gridCol w="660400">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tblGrid>
              <a:tr h="166526">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a16="http://schemas.microsoft.com/office/drawing/2014/main" val="10008"/>
                  </a:ext>
                </a:extLst>
              </a:tr>
            </a:tbl>
          </a:graphicData>
        </a:graphic>
      </p:graphicFrame>
      <p:cxnSp>
        <p:nvCxnSpPr>
          <p:cNvPr id="28" name="Gerade Verbindung 27"/>
          <p:cNvCxnSpPr/>
          <p:nvPr/>
        </p:nvCxnSpPr>
        <p:spPr bwMode="auto">
          <a:xfrm>
            <a:off x="5825017" y="4658233"/>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a:off x="5825017" y="4827259"/>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feld 37"/>
          <p:cNvSpPr txBox="1"/>
          <p:nvPr/>
        </p:nvSpPr>
        <p:spPr>
          <a:xfrm>
            <a:off x="5209897" y="3106524"/>
            <a:ext cx="860835" cy="307777"/>
          </a:xfrm>
          <a:prstGeom prst="rect">
            <a:avLst/>
          </a:prstGeom>
          <a:noFill/>
        </p:spPr>
        <p:txBody>
          <a:bodyPr wrap="square" rtlCol="0">
            <a:spAutoFit/>
          </a:bodyPr>
          <a:lstStyle/>
          <a:p>
            <a:pPr algn="l"/>
            <a:r>
              <a:rPr lang="de-DE" sz="1400" dirty="0" err="1"/>
              <a:t>Step</a:t>
            </a:r>
            <a:r>
              <a:rPr lang="de-DE" sz="1400" dirty="0"/>
              <a:t> 1:</a:t>
            </a:r>
          </a:p>
        </p:txBody>
      </p:sp>
      <p:sp>
        <p:nvSpPr>
          <p:cNvPr id="41" name="Textfeld 40"/>
          <p:cNvSpPr txBox="1"/>
          <p:nvPr/>
        </p:nvSpPr>
        <p:spPr>
          <a:xfrm>
            <a:off x="5209897" y="5182731"/>
            <a:ext cx="860835" cy="307777"/>
          </a:xfrm>
          <a:prstGeom prst="rect">
            <a:avLst/>
          </a:prstGeom>
          <a:noFill/>
        </p:spPr>
        <p:txBody>
          <a:bodyPr wrap="square" rtlCol="0">
            <a:spAutoFit/>
          </a:bodyPr>
          <a:lstStyle/>
          <a:p>
            <a:pPr algn="l"/>
            <a:r>
              <a:rPr lang="de-DE" sz="1400" dirty="0" err="1"/>
              <a:t>Step</a:t>
            </a:r>
            <a:r>
              <a:rPr lang="de-DE" sz="1400" dirty="0"/>
              <a:t> 2:</a:t>
            </a:r>
          </a:p>
        </p:txBody>
      </p:sp>
      <p:sp>
        <p:nvSpPr>
          <p:cNvPr id="39" name="Pfeil nach rechts 38"/>
          <p:cNvSpPr/>
          <p:nvPr/>
        </p:nvSpPr>
        <p:spPr bwMode="auto">
          <a:xfrm rot="5400000">
            <a:off x="1962569" y="3450287"/>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3" name="Pfeil nach rechts 42"/>
          <p:cNvSpPr/>
          <p:nvPr/>
        </p:nvSpPr>
        <p:spPr bwMode="auto">
          <a:xfrm rot="551943">
            <a:off x="4317842" y="2455786"/>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10162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8" grpId="0"/>
      <p:bldP spid="41" grpId="0"/>
      <p:bldP spid="39" grpId="0" animBg="1"/>
      <p:bldP spid="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a:t>
            </a:r>
          </a:p>
        </p:txBody>
      </p:sp>
      <p:sp>
        <p:nvSpPr>
          <p:cNvPr id="2" name="Textfeld 1"/>
          <p:cNvSpPr txBox="1"/>
          <p:nvPr/>
        </p:nvSpPr>
        <p:spPr>
          <a:xfrm>
            <a:off x="1363287" y="1487977"/>
            <a:ext cx="6467301" cy="4108817"/>
          </a:xfrm>
          <a:prstGeom prst="rect">
            <a:avLst/>
          </a:prstGeom>
          <a:noFill/>
        </p:spPr>
        <p:txBody>
          <a:bodyPr wrap="square" rtlCol="0">
            <a:spAutoFit/>
          </a:bodyPr>
          <a:lstStyle/>
          <a:p>
            <a:pPr algn="l"/>
            <a:r>
              <a:rPr lang="en-US" sz="1800" dirty="0"/>
              <a:t>A population can be defined as including all people or items with the characteristic one wishes to understand. </a:t>
            </a:r>
          </a:p>
          <a:p>
            <a:pPr algn="l"/>
            <a:r>
              <a:rPr lang="en-US" sz="1800" dirty="0"/>
              <a:t>Sampling is about to find a representative subset of that population.</a:t>
            </a:r>
          </a:p>
          <a:p>
            <a:pPr algn="l"/>
            <a:r>
              <a:rPr lang="en-US" sz="1800" dirty="0"/>
              <a:t>Data represents the traces of the real-world processes, and exactly which traces we gather are decided by our sampling method. </a:t>
            </a:r>
          </a:p>
          <a:p>
            <a:pPr algn="l"/>
            <a:r>
              <a:rPr lang="en-US" sz="1800" dirty="0"/>
              <a:t>There are two sources of randomness and uncertainty: </a:t>
            </a:r>
          </a:p>
          <a:p>
            <a:pPr marL="342900" indent="-342900" algn="l">
              <a:buAutoNum type="arabicParenBoth"/>
            </a:pPr>
            <a:r>
              <a:rPr lang="en-US" sz="1800" dirty="0"/>
              <a:t>the randomness and uncertainty underlying the process itself, and </a:t>
            </a:r>
          </a:p>
          <a:p>
            <a:pPr marL="342900" indent="-342900" algn="l">
              <a:buAutoNum type="arabicParenBoth"/>
            </a:pPr>
            <a:r>
              <a:rPr lang="en-US" sz="1800" dirty="0"/>
              <a:t>the uncertainty associated with the underlying sampling method.</a:t>
            </a:r>
          </a:p>
        </p:txBody>
      </p:sp>
    </p:spTree>
    <p:extLst>
      <p:ext uri="{BB962C8B-B14F-4D97-AF65-F5344CB8AC3E}">
        <p14:creationId xmlns:p14="http://schemas.microsoft.com/office/powerpoint/2010/main" val="22957231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 in Times of Big Data</a:t>
            </a:r>
          </a:p>
        </p:txBody>
      </p:sp>
      <p:sp>
        <p:nvSpPr>
          <p:cNvPr id="2" name="Textfeld 1"/>
          <p:cNvSpPr txBox="1"/>
          <p:nvPr/>
        </p:nvSpPr>
        <p:spPr>
          <a:xfrm>
            <a:off x="535989" y="1577612"/>
            <a:ext cx="7987809" cy="4047262"/>
          </a:xfrm>
          <a:prstGeom prst="rect">
            <a:avLst/>
          </a:prstGeom>
          <a:noFill/>
        </p:spPr>
        <p:txBody>
          <a:bodyPr wrap="square" rtlCol="0">
            <a:spAutoFit/>
          </a:bodyPr>
          <a:lstStyle/>
          <a:p>
            <a:pPr algn="l"/>
            <a:r>
              <a:rPr lang="en-US" sz="2000" dirty="0"/>
              <a:t>Question:</a:t>
            </a:r>
          </a:p>
          <a:p>
            <a:pPr algn="l">
              <a:spcBef>
                <a:spcPts val="300"/>
              </a:spcBef>
            </a:pPr>
            <a:r>
              <a:rPr lang="en-US" sz="1800" dirty="0"/>
              <a:t>Is there any need for sampling in times of Big Data? Why not "N=ALL"?</a:t>
            </a:r>
          </a:p>
          <a:p>
            <a:pPr algn="l">
              <a:spcBef>
                <a:spcPts val="1200"/>
              </a:spcBef>
            </a:pPr>
            <a:r>
              <a:rPr lang="en-US" sz="2000" dirty="0"/>
              <a:t>Answer:</a:t>
            </a:r>
          </a:p>
          <a:p>
            <a:pPr algn="l">
              <a:spcBef>
                <a:spcPts val="300"/>
              </a:spcBef>
            </a:pPr>
            <a:r>
              <a:rPr lang="en-US" sz="1800" dirty="0"/>
              <a:t>Data is not objective! Data does not speak for itself. Data is just a quantitative echo of the events of our society.</a:t>
            </a:r>
          </a:p>
          <a:p>
            <a:pPr algn="l">
              <a:spcBef>
                <a:spcPts val="1200"/>
              </a:spcBef>
            </a:pPr>
            <a:r>
              <a:rPr lang="en-US" sz="2000" dirty="0"/>
              <a:t>Examples</a:t>
            </a:r>
            <a:r>
              <a:rPr lang="en-US" sz="1800" dirty="0"/>
              <a:t>:</a:t>
            </a:r>
          </a:p>
          <a:p>
            <a:pPr marL="285750" indent="-285750" algn="l">
              <a:spcBef>
                <a:spcPts val="600"/>
              </a:spcBef>
              <a:buFont typeface="Arial" panose="020B0604020202020204" pitchFamily="34" charset="0"/>
              <a:buChar char="•"/>
            </a:pPr>
            <a:r>
              <a:rPr lang="en-US" sz="1800" dirty="0"/>
              <a:t>When analyzing the probability of customers terminating the relationship, a very small proportion of terminating customers (e.g. 0.2%) on the whole may result in a bias.</a:t>
            </a:r>
          </a:p>
          <a:p>
            <a:pPr marL="285750" indent="-285750" algn="l">
              <a:spcBef>
                <a:spcPts val="600"/>
              </a:spcBef>
              <a:buFont typeface="Arial" panose="020B0604020202020204" pitchFamily="34" charset="0"/>
              <a:buChar char="•"/>
            </a:pPr>
            <a:r>
              <a:rPr lang="en-US" sz="1800" dirty="0"/>
              <a:t>When analyzing political attitudes via social media data, there might be a bias if people with specific attitudes are posting more </a:t>
            </a:r>
            <a:r>
              <a:rPr lang="en-US" sz="1800"/>
              <a:t>frequently.</a:t>
            </a:r>
            <a:endParaRPr lang="en-US" sz="1800" dirty="0"/>
          </a:p>
        </p:txBody>
      </p:sp>
    </p:spTree>
    <p:extLst>
      <p:ext uri="{BB962C8B-B14F-4D97-AF65-F5344CB8AC3E}">
        <p14:creationId xmlns:p14="http://schemas.microsoft.com/office/powerpoint/2010/main" val="62504851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Reasons for Sampling</a:t>
            </a:r>
          </a:p>
        </p:txBody>
      </p:sp>
      <p:sp>
        <p:nvSpPr>
          <p:cNvPr id="4" name="Textfeld 3"/>
          <p:cNvSpPr txBox="1"/>
          <p:nvPr/>
        </p:nvSpPr>
        <p:spPr>
          <a:xfrm>
            <a:off x="1211180" y="1749904"/>
            <a:ext cx="6536282" cy="3277820"/>
          </a:xfrm>
          <a:prstGeom prst="rect">
            <a:avLst/>
          </a:prstGeom>
          <a:noFill/>
        </p:spPr>
        <p:txBody>
          <a:bodyPr wrap="square" rtlCol="0">
            <a:spAutoFit/>
          </a:bodyPr>
          <a:lstStyle/>
          <a:p>
            <a:pPr marL="285750" indent="-285750" algn="l">
              <a:buSzPct val="130000"/>
              <a:buFont typeface="Arial" panose="020B0604020202020204" pitchFamily="34" charset="0"/>
              <a:buChar char="•"/>
            </a:pPr>
            <a:r>
              <a:rPr lang="en-US" sz="1800" dirty="0"/>
              <a:t>The volume of data is too large to capture and process</a:t>
            </a:r>
          </a:p>
          <a:p>
            <a:pPr marL="285750" indent="-285750" algn="l">
              <a:buSzPct val="130000"/>
              <a:buFont typeface="Arial" panose="020B0604020202020204" pitchFamily="34" charset="0"/>
              <a:buChar char="•"/>
            </a:pPr>
            <a:r>
              <a:rPr lang="en-US" sz="1800" dirty="0"/>
              <a:t>Design the analytics process using a subset of the data for performance reasons. Later use the complete data set.</a:t>
            </a:r>
          </a:p>
          <a:p>
            <a:pPr marL="285750" indent="-285750" algn="l">
              <a:buSzPct val="130000"/>
              <a:buFont typeface="Arial" panose="020B0604020202020204" pitchFamily="34" charset="0"/>
              <a:buChar char="•"/>
            </a:pPr>
            <a:r>
              <a:rPr lang="en-US" sz="1800" dirty="0"/>
              <a:t>The data set doesn't perfectly represent the target population.</a:t>
            </a:r>
          </a:p>
          <a:p>
            <a:pPr marL="285750" indent="-285750" algn="l">
              <a:buSzPct val="130000"/>
              <a:buFont typeface="Arial" panose="020B0604020202020204" pitchFamily="34" charset="0"/>
              <a:buChar char="•"/>
            </a:pPr>
            <a:r>
              <a:rPr lang="en-US" sz="1800" dirty="0"/>
              <a:t>The data set is imbalanced.</a:t>
            </a:r>
          </a:p>
          <a:p>
            <a:pPr marL="285750" indent="-285750" algn="l">
              <a:buSzPct val="130000"/>
              <a:buFont typeface="Arial" panose="020B0604020202020204" pitchFamily="34" charset="0"/>
              <a:buChar char="•"/>
            </a:pPr>
            <a:r>
              <a:rPr lang="de-DE" sz="1800" dirty="0" err="1"/>
              <a:t>Use</a:t>
            </a:r>
            <a:r>
              <a:rPr lang="de-DE" sz="1800" dirty="0"/>
              <a:t> </a:t>
            </a:r>
            <a:r>
              <a:rPr lang="de-DE" sz="1800" dirty="0" err="1"/>
              <a:t>sampling</a:t>
            </a:r>
            <a:r>
              <a:rPr lang="de-DE" sz="1800" dirty="0"/>
              <a:t> to </a:t>
            </a:r>
            <a:r>
              <a:rPr lang="de-DE" sz="1800" dirty="0" err="1"/>
              <a:t>partition</a:t>
            </a:r>
            <a:r>
              <a:rPr lang="de-DE" sz="1800" dirty="0"/>
              <a:t> </a:t>
            </a:r>
            <a:r>
              <a:rPr lang="de-DE" sz="1800" dirty="0" err="1"/>
              <a:t>into</a:t>
            </a:r>
            <a:r>
              <a:rPr lang="de-DE" sz="1800" dirty="0"/>
              <a:t> </a:t>
            </a:r>
            <a:r>
              <a:rPr lang="de-DE" sz="1800" dirty="0" err="1"/>
              <a:t>training</a:t>
            </a:r>
            <a:r>
              <a:rPr lang="de-DE" sz="1800" dirty="0"/>
              <a:t> </a:t>
            </a:r>
            <a:r>
              <a:rPr lang="de-DE" sz="1800" dirty="0" err="1"/>
              <a:t>and</a:t>
            </a:r>
            <a:r>
              <a:rPr lang="de-DE" sz="1800" dirty="0"/>
              <a:t> </a:t>
            </a:r>
            <a:r>
              <a:rPr lang="de-DE" sz="1800" dirty="0" err="1"/>
              <a:t>test</a:t>
            </a:r>
            <a:r>
              <a:rPr lang="de-DE" sz="1800" dirty="0"/>
              <a:t> </a:t>
            </a:r>
            <a:r>
              <a:rPr lang="de-DE" sz="1800" dirty="0" err="1"/>
              <a:t>data</a:t>
            </a:r>
            <a:r>
              <a:rPr lang="de-DE" sz="1800" dirty="0"/>
              <a:t>.</a:t>
            </a:r>
          </a:p>
          <a:p>
            <a:pPr marL="285750" indent="-285750" algn="l">
              <a:buSzPct val="130000"/>
              <a:buFont typeface="Arial" panose="020B0604020202020204" pitchFamily="34" charset="0"/>
              <a:buChar char="•"/>
            </a:pPr>
            <a:r>
              <a:rPr lang="de-DE" sz="1800" dirty="0"/>
              <a:t>...</a:t>
            </a:r>
          </a:p>
        </p:txBody>
      </p:sp>
    </p:spTree>
    <p:extLst>
      <p:ext uri="{BB962C8B-B14F-4D97-AF65-F5344CB8AC3E}">
        <p14:creationId xmlns:p14="http://schemas.microsoft.com/office/powerpoint/2010/main" val="126606602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137</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a:t>
            </a:r>
          </a:p>
        </p:txBody>
      </p:sp>
      <p:sp>
        <p:nvSpPr>
          <p:cNvPr id="6" name="Textfeld 5">
            <a:extLst>
              <a:ext uri="{FF2B5EF4-FFF2-40B4-BE49-F238E27FC236}">
                <a16:creationId xmlns:a16="http://schemas.microsoft.com/office/drawing/2014/main" id="{E2DD0407-81B2-A546-A3DC-776EBA1C6BC5}"/>
              </a:ext>
            </a:extLst>
          </p:cNvPr>
          <p:cNvSpPr txBox="1"/>
          <p:nvPr/>
        </p:nvSpPr>
        <p:spPr>
          <a:xfrm>
            <a:off x="2836734" y="1182056"/>
            <a:ext cx="3095719" cy="369332"/>
          </a:xfrm>
          <a:prstGeom prst="rect">
            <a:avLst/>
          </a:prstGeom>
          <a:noFill/>
        </p:spPr>
        <p:txBody>
          <a:bodyPr wrap="none" rtlCol="0">
            <a:spAutoFit/>
          </a:bodyPr>
          <a:lstStyle/>
          <a:p>
            <a:r>
              <a:rPr lang="en-GB" sz="1800" dirty="0"/>
              <a:t>Simple Random Sampling </a:t>
            </a:r>
          </a:p>
        </p:txBody>
      </p:sp>
      <p:cxnSp>
        <p:nvCxnSpPr>
          <p:cNvPr id="7" name="Gerade Verbindung 6">
            <a:extLst>
              <a:ext uri="{FF2B5EF4-FFF2-40B4-BE49-F238E27FC236}">
                <a16:creationId xmlns:a16="http://schemas.microsoft.com/office/drawing/2014/main" id="{FC1A10EC-9D74-7C4E-A2F6-C68509D78C2F}"/>
              </a:ext>
            </a:extLst>
          </p:cNvPr>
          <p:cNvCxnSpPr/>
          <p:nvPr/>
        </p:nvCxnSpPr>
        <p:spPr>
          <a:xfrm>
            <a:off x="2884470" y="1225230"/>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29ACB764-853E-F04A-8644-A62E6D9EF4BE}"/>
              </a:ext>
            </a:extLst>
          </p:cNvPr>
          <p:cNvCxnSpPr>
            <a:cxnSpLocks/>
          </p:cNvCxnSpPr>
          <p:nvPr/>
        </p:nvCxnSpPr>
        <p:spPr>
          <a:xfrm>
            <a:off x="177325" y="1564736"/>
            <a:ext cx="8798895"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49B961DF-9404-2745-AABA-5E6251CB98CF}"/>
              </a:ext>
            </a:extLst>
          </p:cNvPr>
          <p:cNvGrpSpPr/>
          <p:nvPr/>
        </p:nvGrpSpPr>
        <p:grpSpPr>
          <a:xfrm>
            <a:off x="3260614" y="1830906"/>
            <a:ext cx="2286895" cy="1363463"/>
            <a:chOff x="708695" y="1924425"/>
            <a:chExt cx="2286895" cy="1363463"/>
          </a:xfrm>
        </p:grpSpPr>
        <p:pic>
          <p:nvPicPr>
            <p:cNvPr id="10" name="Grafik 9">
              <a:extLst>
                <a:ext uri="{FF2B5EF4-FFF2-40B4-BE49-F238E27FC236}">
                  <a16:creationId xmlns:a16="http://schemas.microsoft.com/office/drawing/2014/main" id="{8205F7BA-4678-AA47-A682-355C8588CB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1372" y="1924425"/>
              <a:ext cx="425449" cy="425449"/>
            </a:xfrm>
            <a:prstGeom prst="rect">
              <a:avLst/>
            </a:prstGeom>
          </p:spPr>
        </p:pic>
        <p:grpSp>
          <p:nvGrpSpPr>
            <p:cNvPr id="11" name="Gruppieren 10">
              <a:extLst>
                <a:ext uri="{FF2B5EF4-FFF2-40B4-BE49-F238E27FC236}">
                  <a16:creationId xmlns:a16="http://schemas.microsoft.com/office/drawing/2014/main" id="{E2F7ED8A-1680-6B42-BB55-48F67AE88549}"/>
                </a:ext>
              </a:extLst>
            </p:cNvPr>
            <p:cNvGrpSpPr/>
            <p:nvPr/>
          </p:nvGrpSpPr>
          <p:grpSpPr>
            <a:xfrm>
              <a:off x="708695" y="1931975"/>
              <a:ext cx="2286895" cy="1355913"/>
              <a:chOff x="793961" y="1975883"/>
              <a:chExt cx="2286895" cy="1355913"/>
            </a:xfrm>
          </p:grpSpPr>
          <p:pic>
            <p:nvPicPr>
              <p:cNvPr id="12" name="Grafik 11">
                <a:extLst>
                  <a:ext uri="{FF2B5EF4-FFF2-40B4-BE49-F238E27FC236}">
                    <a16:creationId xmlns:a16="http://schemas.microsoft.com/office/drawing/2014/main" id="{337628D2-6283-E144-BCBC-13C5AAA2DCC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4761" y="2128239"/>
                <a:ext cx="425449" cy="425449"/>
              </a:xfrm>
              <a:prstGeom prst="rect">
                <a:avLst/>
              </a:prstGeom>
            </p:spPr>
          </p:pic>
          <p:pic>
            <p:nvPicPr>
              <p:cNvPr id="13" name="Grafik 12">
                <a:extLst>
                  <a:ext uri="{FF2B5EF4-FFF2-40B4-BE49-F238E27FC236}">
                    <a16:creationId xmlns:a16="http://schemas.microsoft.com/office/drawing/2014/main" id="{FAC6418F-3EFF-EF4E-9CFC-3DA1A081BE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09856" y="2527304"/>
                <a:ext cx="425449" cy="425449"/>
              </a:xfrm>
              <a:prstGeom prst="rect">
                <a:avLst/>
              </a:prstGeom>
            </p:spPr>
          </p:pic>
          <p:pic>
            <p:nvPicPr>
              <p:cNvPr id="14" name="Grafik 13">
                <a:extLst>
                  <a:ext uri="{FF2B5EF4-FFF2-40B4-BE49-F238E27FC236}">
                    <a16:creationId xmlns:a16="http://schemas.microsoft.com/office/drawing/2014/main" id="{1795C6BE-BD83-A745-869E-142588BE94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8931" y="2401332"/>
                <a:ext cx="425449" cy="425449"/>
              </a:xfrm>
              <a:prstGeom prst="rect">
                <a:avLst/>
              </a:prstGeom>
            </p:spPr>
          </p:pic>
          <p:pic>
            <p:nvPicPr>
              <p:cNvPr id="15" name="Grafik 14">
                <a:extLst>
                  <a:ext uri="{FF2B5EF4-FFF2-40B4-BE49-F238E27FC236}">
                    <a16:creationId xmlns:a16="http://schemas.microsoft.com/office/drawing/2014/main" id="{BCA5538A-5F8B-9349-BCBD-0A77D132C3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904" y="2785058"/>
                <a:ext cx="425449" cy="425449"/>
              </a:xfrm>
              <a:prstGeom prst="rect">
                <a:avLst/>
              </a:prstGeom>
            </p:spPr>
          </p:pic>
          <p:pic>
            <p:nvPicPr>
              <p:cNvPr id="16" name="Grafik 15">
                <a:extLst>
                  <a:ext uri="{FF2B5EF4-FFF2-40B4-BE49-F238E27FC236}">
                    <a16:creationId xmlns:a16="http://schemas.microsoft.com/office/drawing/2014/main" id="{F454F1BD-E105-C949-AD67-A508116B7B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3562" y="2788638"/>
                <a:ext cx="425449" cy="425449"/>
              </a:xfrm>
              <a:prstGeom prst="rect">
                <a:avLst/>
              </a:prstGeom>
            </p:spPr>
          </p:pic>
          <p:pic>
            <p:nvPicPr>
              <p:cNvPr id="17" name="Grafik 16">
                <a:extLst>
                  <a:ext uri="{FF2B5EF4-FFF2-40B4-BE49-F238E27FC236}">
                    <a16:creationId xmlns:a16="http://schemas.microsoft.com/office/drawing/2014/main" id="{5F3B54E4-4B75-2848-8104-9F34647D44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2484" y="2906347"/>
                <a:ext cx="425449" cy="425449"/>
              </a:xfrm>
              <a:prstGeom prst="rect">
                <a:avLst/>
              </a:prstGeom>
            </p:spPr>
          </p:pic>
          <p:pic>
            <p:nvPicPr>
              <p:cNvPr id="18" name="Grafik 17">
                <a:extLst>
                  <a:ext uri="{FF2B5EF4-FFF2-40B4-BE49-F238E27FC236}">
                    <a16:creationId xmlns:a16="http://schemas.microsoft.com/office/drawing/2014/main" id="{0D20D0A1-39F5-2C41-A6EA-6E814124954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52734" y="1975883"/>
                <a:ext cx="425449" cy="425449"/>
              </a:xfrm>
              <a:prstGeom prst="rect">
                <a:avLst/>
              </a:prstGeom>
            </p:spPr>
          </p:pic>
          <p:pic>
            <p:nvPicPr>
              <p:cNvPr id="19" name="Grafik 18">
                <a:extLst>
                  <a:ext uri="{FF2B5EF4-FFF2-40B4-BE49-F238E27FC236}">
                    <a16:creationId xmlns:a16="http://schemas.microsoft.com/office/drawing/2014/main" id="{BFFAF80D-5893-7A49-AA41-E44DA94A47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9004" y="2128738"/>
                <a:ext cx="425449" cy="425449"/>
              </a:xfrm>
              <a:prstGeom prst="rect">
                <a:avLst/>
              </a:prstGeom>
            </p:spPr>
          </p:pic>
          <p:pic>
            <p:nvPicPr>
              <p:cNvPr id="20" name="Grafik 19">
                <a:extLst>
                  <a:ext uri="{FF2B5EF4-FFF2-40B4-BE49-F238E27FC236}">
                    <a16:creationId xmlns:a16="http://schemas.microsoft.com/office/drawing/2014/main" id="{172A0239-2B00-5B46-93C8-6CEBE7581EB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17751" y="2841368"/>
                <a:ext cx="425449" cy="425449"/>
              </a:xfrm>
              <a:prstGeom prst="rect">
                <a:avLst/>
              </a:prstGeom>
            </p:spPr>
          </p:pic>
          <p:pic>
            <p:nvPicPr>
              <p:cNvPr id="21" name="Grafik 20">
                <a:extLst>
                  <a:ext uri="{FF2B5EF4-FFF2-40B4-BE49-F238E27FC236}">
                    <a16:creationId xmlns:a16="http://schemas.microsoft.com/office/drawing/2014/main" id="{2D7B7C52-5CCE-3D46-A283-DD7769F58B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84066" y="2704846"/>
                <a:ext cx="425449" cy="425449"/>
              </a:xfrm>
              <a:prstGeom prst="rect">
                <a:avLst/>
              </a:prstGeom>
            </p:spPr>
          </p:pic>
          <p:pic>
            <p:nvPicPr>
              <p:cNvPr id="22" name="Grafik 21">
                <a:extLst>
                  <a:ext uri="{FF2B5EF4-FFF2-40B4-BE49-F238E27FC236}">
                    <a16:creationId xmlns:a16="http://schemas.microsoft.com/office/drawing/2014/main" id="{4A514F85-7FB3-8545-A503-0B11EE21AA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50018" y="2279957"/>
                <a:ext cx="425449" cy="425449"/>
              </a:xfrm>
              <a:prstGeom prst="rect">
                <a:avLst/>
              </a:prstGeom>
            </p:spPr>
          </p:pic>
          <p:pic>
            <p:nvPicPr>
              <p:cNvPr id="23" name="Grafik 22">
                <a:extLst>
                  <a:ext uri="{FF2B5EF4-FFF2-40B4-BE49-F238E27FC236}">
                    <a16:creationId xmlns:a16="http://schemas.microsoft.com/office/drawing/2014/main" id="{2038422A-C69E-ED40-9CC6-9C8A06A33F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5407" y="2720455"/>
                <a:ext cx="425449" cy="425449"/>
              </a:xfrm>
              <a:prstGeom prst="rect">
                <a:avLst/>
              </a:prstGeom>
            </p:spPr>
          </p:pic>
          <p:pic>
            <p:nvPicPr>
              <p:cNvPr id="24" name="Grafik 23">
                <a:extLst>
                  <a:ext uri="{FF2B5EF4-FFF2-40B4-BE49-F238E27FC236}">
                    <a16:creationId xmlns:a16="http://schemas.microsoft.com/office/drawing/2014/main" id="{EBD44B6F-EF15-5646-8064-09DD7FBBF3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2306" y="2415076"/>
                <a:ext cx="425449" cy="425449"/>
              </a:xfrm>
              <a:prstGeom prst="rect">
                <a:avLst/>
              </a:prstGeom>
            </p:spPr>
          </p:pic>
          <p:pic>
            <p:nvPicPr>
              <p:cNvPr id="25" name="Grafik 24">
                <a:extLst>
                  <a:ext uri="{FF2B5EF4-FFF2-40B4-BE49-F238E27FC236}">
                    <a16:creationId xmlns:a16="http://schemas.microsoft.com/office/drawing/2014/main" id="{B233C6A0-246E-9E42-8B40-5AA535AD8A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0265" y="2092678"/>
                <a:ext cx="425449" cy="425449"/>
              </a:xfrm>
              <a:prstGeom prst="rect">
                <a:avLst/>
              </a:prstGeom>
            </p:spPr>
          </p:pic>
          <p:pic>
            <p:nvPicPr>
              <p:cNvPr id="26" name="Grafik 25">
                <a:extLst>
                  <a:ext uri="{FF2B5EF4-FFF2-40B4-BE49-F238E27FC236}">
                    <a16:creationId xmlns:a16="http://schemas.microsoft.com/office/drawing/2014/main" id="{FCAE2A81-3839-9340-96E2-C9EEDB0897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961" y="2653169"/>
                <a:ext cx="425449" cy="425449"/>
              </a:xfrm>
              <a:prstGeom prst="rect">
                <a:avLst/>
              </a:prstGeom>
            </p:spPr>
          </p:pic>
        </p:grpSp>
      </p:grpSp>
      <p:sp>
        <p:nvSpPr>
          <p:cNvPr id="27" name="Textfeld 26">
            <a:extLst>
              <a:ext uri="{FF2B5EF4-FFF2-40B4-BE49-F238E27FC236}">
                <a16:creationId xmlns:a16="http://schemas.microsoft.com/office/drawing/2014/main" id="{39D6F322-D411-9944-A969-782890A5E3C6}"/>
              </a:ext>
            </a:extLst>
          </p:cNvPr>
          <p:cNvSpPr txBox="1"/>
          <p:nvPr/>
        </p:nvSpPr>
        <p:spPr>
          <a:xfrm>
            <a:off x="3559301" y="3344466"/>
            <a:ext cx="2018501" cy="369332"/>
          </a:xfrm>
          <a:prstGeom prst="rect">
            <a:avLst/>
          </a:prstGeom>
          <a:noFill/>
        </p:spPr>
        <p:txBody>
          <a:bodyPr wrap="none" rtlCol="0">
            <a:spAutoFit/>
          </a:bodyPr>
          <a:lstStyle/>
          <a:p>
            <a:pPr algn="l"/>
            <a:r>
              <a:rPr lang="en-GB" sz="1800" dirty="0"/>
              <a:t>5000 employees </a:t>
            </a:r>
          </a:p>
        </p:txBody>
      </p:sp>
      <p:pic>
        <p:nvPicPr>
          <p:cNvPr id="28" name="Grafik 27">
            <a:extLst>
              <a:ext uri="{FF2B5EF4-FFF2-40B4-BE49-F238E27FC236}">
                <a16:creationId xmlns:a16="http://schemas.microsoft.com/office/drawing/2014/main" id="{52A23BFF-655D-A44E-BF5D-165A663D0F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6680" y="4369299"/>
            <a:ext cx="425449" cy="425449"/>
          </a:xfrm>
          <a:prstGeom prst="rect">
            <a:avLst/>
          </a:prstGeom>
        </p:spPr>
      </p:pic>
      <p:pic>
        <p:nvPicPr>
          <p:cNvPr id="29" name="Grafik 28">
            <a:extLst>
              <a:ext uri="{FF2B5EF4-FFF2-40B4-BE49-F238E27FC236}">
                <a16:creationId xmlns:a16="http://schemas.microsoft.com/office/drawing/2014/main" id="{BF99C6D5-B5A0-C240-B9FF-937795188C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4443" y="4391575"/>
            <a:ext cx="425449" cy="425449"/>
          </a:xfrm>
          <a:prstGeom prst="rect">
            <a:avLst/>
          </a:prstGeom>
        </p:spPr>
      </p:pic>
      <p:pic>
        <p:nvPicPr>
          <p:cNvPr id="30" name="Grafik 29">
            <a:extLst>
              <a:ext uri="{FF2B5EF4-FFF2-40B4-BE49-F238E27FC236}">
                <a16:creationId xmlns:a16="http://schemas.microsoft.com/office/drawing/2014/main" id="{2DF0ED5D-84E5-BA4B-B6FF-3FF3F6F945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4442" y="4629648"/>
            <a:ext cx="425449" cy="425449"/>
          </a:xfrm>
          <a:prstGeom prst="rect">
            <a:avLst/>
          </a:prstGeom>
        </p:spPr>
      </p:pic>
      <p:pic>
        <p:nvPicPr>
          <p:cNvPr id="31" name="Grafik 30">
            <a:extLst>
              <a:ext uri="{FF2B5EF4-FFF2-40B4-BE49-F238E27FC236}">
                <a16:creationId xmlns:a16="http://schemas.microsoft.com/office/drawing/2014/main" id="{E3F5D2E4-22A3-6D45-9903-D5646F4DD9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29954" y="4672640"/>
            <a:ext cx="425449" cy="425449"/>
          </a:xfrm>
          <a:prstGeom prst="rect">
            <a:avLst/>
          </a:prstGeom>
        </p:spPr>
      </p:pic>
      <p:sp>
        <p:nvSpPr>
          <p:cNvPr id="32" name="Textfeld 31">
            <a:extLst>
              <a:ext uri="{FF2B5EF4-FFF2-40B4-BE49-F238E27FC236}">
                <a16:creationId xmlns:a16="http://schemas.microsoft.com/office/drawing/2014/main" id="{20899D78-3E5E-1E44-AF29-F01888DC6461}"/>
              </a:ext>
            </a:extLst>
          </p:cNvPr>
          <p:cNvSpPr txBox="1"/>
          <p:nvPr/>
        </p:nvSpPr>
        <p:spPr>
          <a:xfrm>
            <a:off x="3245535" y="5318126"/>
            <a:ext cx="2243137" cy="646331"/>
          </a:xfrm>
          <a:prstGeom prst="rect">
            <a:avLst/>
          </a:prstGeom>
          <a:noFill/>
        </p:spPr>
        <p:txBody>
          <a:bodyPr wrap="square" rtlCol="0">
            <a:spAutoFit/>
          </a:bodyPr>
          <a:lstStyle/>
          <a:p>
            <a:pPr algn="ctr"/>
            <a:r>
              <a:rPr lang="en-GB" sz="1800" dirty="0"/>
              <a:t>100 employees chosen at random </a:t>
            </a:r>
          </a:p>
        </p:txBody>
      </p:sp>
      <p:sp>
        <p:nvSpPr>
          <p:cNvPr id="33" name="Freihandform 32">
            <a:extLst>
              <a:ext uri="{FF2B5EF4-FFF2-40B4-BE49-F238E27FC236}">
                <a16:creationId xmlns:a16="http://schemas.microsoft.com/office/drawing/2014/main" id="{5801B419-9F30-F946-814F-7F74AA3028B4}"/>
              </a:ext>
            </a:extLst>
          </p:cNvPr>
          <p:cNvSpPr/>
          <p:nvPr/>
        </p:nvSpPr>
        <p:spPr>
          <a:xfrm>
            <a:off x="2926934" y="2816073"/>
            <a:ext cx="875498" cy="2036323"/>
          </a:xfrm>
          <a:custGeom>
            <a:avLst/>
            <a:gdLst>
              <a:gd name="connsiteX0" fmla="*/ 862528 w 875498"/>
              <a:gd name="connsiteY0" fmla="*/ 0 h 2036323"/>
              <a:gd name="connsiteX1" fmla="*/ 8 w 875498"/>
              <a:gd name="connsiteY1" fmla="*/ 603115 h 2036323"/>
              <a:gd name="connsiteX2" fmla="*/ 875498 w 875498"/>
              <a:gd name="connsiteY2" fmla="*/ 2036323 h 2036323"/>
            </a:gdLst>
            <a:ahLst/>
            <a:cxnLst>
              <a:cxn ang="0">
                <a:pos x="connsiteX0" y="connsiteY0"/>
              </a:cxn>
              <a:cxn ang="0">
                <a:pos x="connsiteX1" y="connsiteY1"/>
              </a:cxn>
              <a:cxn ang="0">
                <a:pos x="connsiteX2" y="connsiteY2"/>
              </a:cxn>
            </a:cxnLst>
            <a:rect l="l" t="t" r="r" b="b"/>
            <a:pathLst>
              <a:path w="875498" h="2036323">
                <a:moveTo>
                  <a:pt x="862528" y="0"/>
                </a:moveTo>
                <a:cubicBezTo>
                  <a:pt x="430187" y="131864"/>
                  <a:pt x="-2154" y="263728"/>
                  <a:pt x="8" y="603115"/>
                </a:cubicBezTo>
                <a:cubicBezTo>
                  <a:pt x="2170" y="942502"/>
                  <a:pt x="724179" y="1798536"/>
                  <a:pt x="875498" y="2036323"/>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4" name="Freihandform 33">
            <a:extLst>
              <a:ext uri="{FF2B5EF4-FFF2-40B4-BE49-F238E27FC236}">
                <a16:creationId xmlns:a16="http://schemas.microsoft.com/office/drawing/2014/main" id="{90992F7C-7108-2E47-905D-DD58FC27F3BC}"/>
              </a:ext>
            </a:extLst>
          </p:cNvPr>
          <p:cNvSpPr/>
          <p:nvPr/>
        </p:nvSpPr>
        <p:spPr>
          <a:xfrm>
            <a:off x="4917870" y="2050779"/>
            <a:ext cx="612591" cy="2509788"/>
          </a:xfrm>
          <a:custGeom>
            <a:avLst/>
            <a:gdLst>
              <a:gd name="connsiteX0" fmla="*/ 233464 w 612591"/>
              <a:gd name="connsiteY0" fmla="*/ 52 h 2509788"/>
              <a:gd name="connsiteX1" fmla="*/ 233464 w 612591"/>
              <a:gd name="connsiteY1" fmla="*/ 227030 h 2509788"/>
              <a:gd name="connsiteX2" fmla="*/ 609600 w 612591"/>
              <a:gd name="connsiteY2" fmla="*/ 1368409 h 2509788"/>
              <a:gd name="connsiteX3" fmla="*/ 0 w 612591"/>
              <a:gd name="connsiteY3" fmla="*/ 2509788 h 2509788"/>
            </a:gdLst>
            <a:ahLst/>
            <a:cxnLst>
              <a:cxn ang="0">
                <a:pos x="connsiteX0" y="connsiteY0"/>
              </a:cxn>
              <a:cxn ang="0">
                <a:pos x="connsiteX1" y="connsiteY1"/>
              </a:cxn>
              <a:cxn ang="0">
                <a:pos x="connsiteX2" y="connsiteY2"/>
              </a:cxn>
              <a:cxn ang="0">
                <a:pos x="connsiteX3" y="connsiteY3"/>
              </a:cxn>
            </a:cxnLst>
            <a:rect l="l" t="t" r="r" b="b"/>
            <a:pathLst>
              <a:path w="612591" h="2509788">
                <a:moveTo>
                  <a:pt x="233464" y="52"/>
                </a:moveTo>
                <a:cubicBezTo>
                  <a:pt x="202119" y="-489"/>
                  <a:pt x="170775" y="-1030"/>
                  <a:pt x="233464" y="227030"/>
                </a:cubicBezTo>
                <a:cubicBezTo>
                  <a:pt x="296153" y="455090"/>
                  <a:pt x="648511" y="987949"/>
                  <a:pt x="609600" y="1368409"/>
                </a:cubicBezTo>
                <a:cubicBezTo>
                  <a:pt x="570689" y="1748869"/>
                  <a:pt x="285344" y="2129328"/>
                  <a:pt x="0" y="250978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Freihandform 34">
            <a:extLst>
              <a:ext uri="{FF2B5EF4-FFF2-40B4-BE49-F238E27FC236}">
                <a16:creationId xmlns:a16="http://schemas.microsoft.com/office/drawing/2014/main" id="{6E4C0A2C-0741-BE44-A4AF-C030FA774784}"/>
              </a:ext>
            </a:extLst>
          </p:cNvPr>
          <p:cNvSpPr/>
          <p:nvPr/>
        </p:nvSpPr>
        <p:spPr>
          <a:xfrm>
            <a:off x="4070663" y="2206473"/>
            <a:ext cx="555377" cy="2282758"/>
          </a:xfrm>
          <a:custGeom>
            <a:avLst/>
            <a:gdLst>
              <a:gd name="connsiteX0" fmla="*/ 555377 w 555377"/>
              <a:gd name="connsiteY0" fmla="*/ 0 h 2282758"/>
              <a:gd name="connsiteX1" fmla="*/ 30084 w 555377"/>
              <a:gd name="connsiteY1" fmla="*/ 1095983 h 2282758"/>
              <a:gd name="connsiteX2" fmla="*/ 68994 w 555377"/>
              <a:gd name="connsiteY2" fmla="*/ 2282758 h 2282758"/>
            </a:gdLst>
            <a:ahLst/>
            <a:cxnLst>
              <a:cxn ang="0">
                <a:pos x="connsiteX0" y="connsiteY0"/>
              </a:cxn>
              <a:cxn ang="0">
                <a:pos x="connsiteX1" y="connsiteY1"/>
              </a:cxn>
              <a:cxn ang="0">
                <a:pos x="connsiteX2" y="connsiteY2"/>
              </a:cxn>
            </a:cxnLst>
            <a:rect l="l" t="t" r="r" b="b"/>
            <a:pathLst>
              <a:path w="555377" h="2282758">
                <a:moveTo>
                  <a:pt x="555377" y="0"/>
                </a:moveTo>
                <a:cubicBezTo>
                  <a:pt x="333262" y="357761"/>
                  <a:pt x="111148" y="715523"/>
                  <a:pt x="30084" y="1095983"/>
                </a:cubicBezTo>
                <a:cubicBezTo>
                  <a:pt x="-50980" y="1476443"/>
                  <a:pt x="56024" y="2081720"/>
                  <a:pt x="68994" y="228275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Freihandform 35">
            <a:extLst>
              <a:ext uri="{FF2B5EF4-FFF2-40B4-BE49-F238E27FC236}">
                <a16:creationId xmlns:a16="http://schemas.microsoft.com/office/drawing/2014/main" id="{F0239D35-AAA8-3F41-B6AA-338DB3AB1037}"/>
              </a:ext>
            </a:extLst>
          </p:cNvPr>
          <p:cNvSpPr/>
          <p:nvPr/>
        </p:nvSpPr>
        <p:spPr>
          <a:xfrm>
            <a:off x="4295889" y="1989222"/>
            <a:ext cx="431290" cy="2743200"/>
          </a:xfrm>
          <a:custGeom>
            <a:avLst/>
            <a:gdLst>
              <a:gd name="connsiteX0" fmla="*/ 0 w 431290"/>
              <a:gd name="connsiteY0" fmla="*/ 0 h 2743200"/>
              <a:gd name="connsiteX1" fmla="*/ 429491 w 431290"/>
              <a:gd name="connsiteY1" fmla="*/ 1177636 h 2743200"/>
              <a:gd name="connsiteX2" fmla="*/ 124691 w 431290"/>
              <a:gd name="connsiteY2" fmla="*/ 2743200 h 2743200"/>
            </a:gdLst>
            <a:ahLst/>
            <a:cxnLst>
              <a:cxn ang="0">
                <a:pos x="connsiteX0" y="connsiteY0"/>
              </a:cxn>
              <a:cxn ang="0">
                <a:pos x="connsiteX1" y="connsiteY1"/>
              </a:cxn>
              <a:cxn ang="0">
                <a:pos x="connsiteX2" y="connsiteY2"/>
              </a:cxn>
            </a:cxnLst>
            <a:rect l="l" t="t" r="r" b="b"/>
            <a:pathLst>
              <a:path w="431290" h="2743200">
                <a:moveTo>
                  <a:pt x="0" y="0"/>
                </a:moveTo>
                <a:cubicBezTo>
                  <a:pt x="204354" y="360218"/>
                  <a:pt x="408709" y="720436"/>
                  <a:pt x="429491" y="1177636"/>
                </a:cubicBezTo>
                <a:cubicBezTo>
                  <a:pt x="450273" y="1634836"/>
                  <a:pt x="287482" y="2189018"/>
                  <a:pt x="124691" y="27432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Dreieck 123">
            <a:extLst>
              <a:ext uri="{FF2B5EF4-FFF2-40B4-BE49-F238E27FC236}">
                <a16:creationId xmlns:a16="http://schemas.microsoft.com/office/drawing/2014/main" id="{51DB52B8-5E22-8646-A970-FBCAE906EDC9}"/>
              </a:ext>
            </a:extLst>
          </p:cNvPr>
          <p:cNvSpPr/>
          <p:nvPr/>
        </p:nvSpPr>
        <p:spPr>
          <a:xfrm rot="10800000">
            <a:off x="3869393" y="3747914"/>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endParaRPr lang="en-GB" dirty="0"/>
          </a:p>
        </p:txBody>
      </p:sp>
      <p:sp>
        <p:nvSpPr>
          <p:cNvPr id="69" name="Textfeld 68">
            <a:extLst>
              <a:ext uri="{FF2B5EF4-FFF2-40B4-BE49-F238E27FC236}">
                <a16:creationId xmlns:a16="http://schemas.microsoft.com/office/drawing/2014/main" id="{3F079E88-1BE0-F84E-9B58-9AF05775D73E}"/>
              </a:ext>
            </a:extLst>
          </p:cNvPr>
          <p:cNvSpPr txBox="1"/>
          <p:nvPr/>
        </p:nvSpPr>
        <p:spPr>
          <a:xfrm>
            <a:off x="229265" y="1182056"/>
            <a:ext cx="2505814" cy="369332"/>
          </a:xfrm>
          <a:prstGeom prst="rect">
            <a:avLst/>
          </a:prstGeom>
          <a:noFill/>
        </p:spPr>
        <p:txBody>
          <a:bodyPr wrap="none" rtlCol="0">
            <a:spAutoFit/>
          </a:bodyPr>
          <a:lstStyle/>
          <a:p>
            <a:r>
              <a:rPr lang="en-GB" sz="1800" dirty="0"/>
              <a:t>Systematic Sampling</a:t>
            </a:r>
          </a:p>
        </p:txBody>
      </p:sp>
      <p:pic>
        <p:nvPicPr>
          <p:cNvPr id="70" name="Grafik 69">
            <a:extLst>
              <a:ext uri="{FF2B5EF4-FFF2-40B4-BE49-F238E27FC236}">
                <a16:creationId xmlns:a16="http://schemas.microsoft.com/office/drawing/2014/main" id="{8C11FB48-5F01-3B4A-A7CA-989268A8295E}"/>
              </a:ext>
            </a:extLst>
          </p:cNvPr>
          <p:cNvPicPr>
            <a:picLocks noChangeAspect="1"/>
          </p:cNvPicPr>
          <p:nvPr/>
        </p:nvPicPr>
        <p:blipFill>
          <a:blip r:embed="rId3"/>
          <a:stretch>
            <a:fillRect/>
          </a:stretch>
        </p:blipFill>
        <p:spPr>
          <a:xfrm>
            <a:off x="872613" y="1797944"/>
            <a:ext cx="1270000" cy="1270000"/>
          </a:xfrm>
          <a:prstGeom prst="rect">
            <a:avLst/>
          </a:prstGeom>
        </p:spPr>
      </p:pic>
      <p:sp>
        <p:nvSpPr>
          <p:cNvPr id="71" name="Textfeld 70">
            <a:extLst>
              <a:ext uri="{FF2B5EF4-FFF2-40B4-BE49-F238E27FC236}">
                <a16:creationId xmlns:a16="http://schemas.microsoft.com/office/drawing/2014/main" id="{B5E5632B-E2A6-844A-B5D4-97A2D75D892B}"/>
              </a:ext>
            </a:extLst>
          </p:cNvPr>
          <p:cNvSpPr txBox="1"/>
          <p:nvPr/>
        </p:nvSpPr>
        <p:spPr>
          <a:xfrm>
            <a:off x="572901" y="3352794"/>
            <a:ext cx="1915910" cy="369332"/>
          </a:xfrm>
          <a:prstGeom prst="rect">
            <a:avLst/>
          </a:prstGeom>
          <a:noFill/>
        </p:spPr>
        <p:txBody>
          <a:bodyPr wrap="none" rtlCol="0">
            <a:spAutoFit/>
          </a:bodyPr>
          <a:lstStyle/>
          <a:p>
            <a:r>
              <a:rPr lang="en-GB" sz="1800" dirty="0"/>
              <a:t>List with names</a:t>
            </a:r>
          </a:p>
        </p:txBody>
      </p:sp>
      <p:sp>
        <p:nvSpPr>
          <p:cNvPr id="72" name="Textfeld 71">
            <a:extLst>
              <a:ext uri="{FF2B5EF4-FFF2-40B4-BE49-F238E27FC236}">
                <a16:creationId xmlns:a16="http://schemas.microsoft.com/office/drawing/2014/main" id="{3F474F21-551F-2247-B011-CE2B98FEC6DA}"/>
              </a:ext>
            </a:extLst>
          </p:cNvPr>
          <p:cNvSpPr txBox="1"/>
          <p:nvPr/>
        </p:nvSpPr>
        <p:spPr>
          <a:xfrm>
            <a:off x="229265" y="5289278"/>
            <a:ext cx="2505814" cy="923330"/>
          </a:xfrm>
          <a:prstGeom prst="rect">
            <a:avLst/>
          </a:prstGeom>
          <a:noFill/>
        </p:spPr>
        <p:txBody>
          <a:bodyPr wrap="square" rtlCol="0">
            <a:spAutoFit/>
          </a:bodyPr>
          <a:lstStyle/>
          <a:p>
            <a:r>
              <a:rPr lang="en-GB" sz="1800" dirty="0"/>
              <a:t>For example: Choose every row with an even number</a:t>
            </a:r>
          </a:p>
        </p:txBody>
      </p:sp>
      <p:sp>
        <p:nvSpPr>
          <p:cNvPr id="73" name="Dreieck 125">
            <a:extLst>
              <a:ext uri="{FF2B5EF4-FFF2-40B4-BE49-F238E27FC236}">
                <a16:creationId xmlns:a16="http://schemas.microsoft.com/office/drawing/2014/main" id="{5202D60B-AD79-A040-9EC5-168069E2368F}"/>
              </a:ext>
            </a:extLst>
          </p:cNvPr>
          <p:cNvSpPr/>
          <p:nvPr/>
        </p:nvSpPr>
        <p:spPr>
          <a:xfrm rot="10800000">
            <a:off x="991958" y="3742778"/>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pic>
        <p:nvPicPr>
          <p:cNvPr id="74" name="Grafik 73">
            <a:extLst>
              <a:ext uri="{FF2B5EF4-FFF2-40B4-BE49-F238E27FC236}">
                <a16:creationId xmlns:a16="http://schemas.microsoft.com/office/drawing/2014/main" id="{608AA540-FD35-2040-9CD9-CCE1100A7DE2}"/>
              </a:ext>
            </a:extLst>
          </p:cNvPr>
          <p:cNvPicPr>
            <a:picLocks noChangeAspect="1"/>
          </p:cNvPicPr>
          <p:nvPr/>
        </p:nvPicPr>
        <p:blipFill>
          <a:blip r:embed="rId3"/>
          <a:stretch>
            <a:fillRect/>
          </a:stretch>
        </p:blipFill>
        <p:spPr>
          <a:xfrm>
            <a:off x="910427" y="4080994"/>
            <a:ext cx="1270000" cy="1270000"/>
          </a:xfrm>
          <a:prstGeom prst="rect">
            <a:avLst/>
          </a:prstGeom>
        </p:spPr>
      </p:pic>
      <p:sp>
        <p:nvSpPr>
          <p:cNvPr id="75" name="Oval 15">
            <a:extLst>
              <a:ext uri="{FF2B5EF4-FFF2-40B4-BE49-F238E27FC236}">
                <a16:creationId xmlns:a16="http://schemas.microsoft.com/office/drawing/2014/main" id="{8D6D8BAF-A610-104F-8A3A-949F800CD433}"/>
              </a:ext>
            </a:extLst>
          </p:cNvPr>
          <p:cNvSpPr/>
          <p:nvPr/>
        </p:nvSpPr>
        <p:spPr>
          <a:xfrm>
            <a:off x="1209239" y="4586463"/>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76" name="Oval 90">
            <a:extLst>
              <a:ext uri="{FF2B5EF4-FFF2-40B4-BE49-F238E27FC236}">
                <a16:creationId xmlns:a16="http://schemas.microsoft.com/office/drawing/2014/main" id="{25D4F0EF-C02D-6B44-95E1-EA5455252BF3}"/>
              </a:ext>
            </a:extLst>
          </p:cNvPr>
          <p:cNvSpPr/>
          <p:nvPr/>
        </p:nvSpPr>
        <p:spPr>
          <a:xfrm>
            <a:off x="1203379" y="4817992"/>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cxnSp>
        <p:nvCxnSpPr>
          <p:cNvPr id="45" name="Gerade Verbindung 6">
            <a:extLst>
              <a:ext uri="{FF2B5EF4-FFF2-40B4-BE49-F238E27FC236}">
                <a16:creationId xmlns:a16="http://schemas.microsoft.com/office/drawing/2014/main" id="{FC1A10EC-9D74-7C4E-A2F6-C68509D78C2F}"/>
              </a:ext>
            </a:extLst>
          </p:cNvPr>
          <p:cNvCxnSpPr/>
          <p:nvPr/>
        </p:nvCxnSpPr>
        <p:spPr>
          <a:xfrm>
            <a:off x="5838630" y="1270469"/>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0D967DC5-CECC-7449-AED7-7B2E0A437F77}"/>
              </a:ext>
            </a:extLst>
          </p:cNvPr>
          <p:cNvSpPr txBox="1"/>
          <p:nvPr/>
        </p:nvSpPr>
        <p:spPr>
          <a:xfrm>
            <a:off x="6083214" y="1182056"/>
            <a:ext cx="2659703" cy="369332"/>
          </a:xfrm>
          <a:prstGeom prst="rect">
            <a:avLst/>
          </a:prstGeom>
          <a:noFill/>
        </p:spPr>
        <p:txBody>
          <a:bodyPr wrap="none" rtlCol="0">
            <a:spAutoFit/>
          </a:bodyPr>
          <a:lstStyle/>
          <a:p>
            <a:r>
              <a:rPr lang="en-GB" sz="1800" dirty="0"/>
              <a:t>Proportional Sampling</a:t>
            </a:r>
          </a:p>
        </p:txBody>
      </p:sp>
      <p:pic>
        <p:nvPicPr>
          <p:cNvPr id="47" name="Grafik 46">
            <a:extLst>
              <a:ext uri="{FF2B5EF4-FFF2-40B4-BE49-F238E27FC236}">
                <a16:creationId xmlns:a16="http://schemas.microsoft.com/office/drawing/2014/main" id="{C94BB814-C0D8-E449-8B0E-EBAB9FBB43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8173" y="1799189"/>
            <a:ext cx="662878" cy="662878"/>
          </a:xfrm>
          <a:prstGeom prst="rect">
            <a:avLst/>
          </a:prstGeom>
        </p:spPr>
      </p:pic>
      <p:pic>
        <p:nvPicPr>
          <p:cNvPr id="48" name="Grafik 47">
            <a:extLst>
              <a:ext uri="{FF2B5EF4-FFF2-40B4-BE49-F238E27FC236}">
                <a16:creationId xmlns:a16="http://schemas.microsoft.com/office/drawing/2014/main" id="{AF68ED2C-CF71-1549-9DBC-E2CD4A889F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1820" y="2379823"/>
            <a:ext cx="662878" cy="662878"/>
          </a:xfrm>
          <a:prstGeom prst="rect">
            <a:avLst/>
          </a:prstGeom>
        </p:spPr>
      </p:pic>
      <p:pic>
        <p:nvPicPr>
          <p:cNvPr id="49" name="Grafik 48">
            <a:extLst>
              <a:ext uri="{FF2B5EF4-FFF2-40B4-BE49-F238E27FC236}">
                <a16:creationId xmlns:a16="http://schemas.microsoft.com/office/drawing/2014/main"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26759" y="1699896"/>
            <a:ext cx="662878" cy="662878"/>
          </a:xfrm>
          <a:prstGeom prst="rect">
            <a:avLst/>
          </a:prstGeom>
        </p:spPr>
      </p:pic>
      <p:pic>
        <p:nvPicPr>
          <p:cNvPr id="50" name="Grafik 49">
            <a:extLst>
              <a:ext uri="{FF2B5EF4-FFF2-40B4-BE49-F238E27FC236}">
                <a16:creationId xmlns:a16="http://schemas.microsoft.com/office/drawing/2014/main" id="{36E97F43-A84A-5442-99E6-917137D117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6895" y="2330824"/>
            <a:ext cx="662878" cy="662878"/>
          </a:xfrm>
          <a:prstGeom prst="rect">
            <a:avLst/>
          </a:prstGeom>
        </p:spPr>
      </p:pic>
      <p:sp>
        <p:nvSpPr>
          <p:cNvPr id="51" name="Textfeld 50">
            <a:extLst>
              <a:ext uri="{FF2B5EF4-FFF2-40B4-BE49-F238E27FC236}">
                <a16:creationId xmlns:a16="http://schemas.microsoft.com/office/drawing/2014/main" id="{912C2B13-3132-1341-87B9-27D21426717D}"/>
              </a:ext>
            </a:extLst>
          </p:cNvPr>
          <p:cNvSpPr txBox="1"/>
          <p:nvPr/>
        </p:nvSpPr>
        <p:spPr>
          <a:xfrm>
            <a:off x="6000937" y="5247167"/>
            <a:ext cx="2822888" cy="1200329"/>
          </a:xfrm>
          <a:prstGeom prst="rect">
            <a:avLst/>
          </a:prstGeom>
          <a:noFill/>
        </p:spPr>
        <p:txBody>
          <a:bodyPr wrap="square" rtlCol="0">
            <a:spAutoFit/>
          </a:bodyPr>
          <a:lstStyle/>
          <a:p>
            <a:r>
              <a:rPr lang="en-GB" sz="1800" dirty="0"/>
              <a:t>Equal selection at random of </a:t>
            </a:r>
            <a:r>
              <a:rPr lang="en-GB" sz="1800"/>
              <a:t>each group (also known as Stratified Sampling)    </a:t>
            </a:r>
            <a:endParaRPr lang="en-GB" sz="1800" dirty="0"/>
          </a:p>
        </p:txBody>
      </p:sp>
      <p:pic>
        <p:nvPicPr>
          <p:cNvPr id="52" name="Grafik 51">
            <a:extLst>
              <a:ext uri="{FF2B5EF4-FFF2-40B4-BE49-F238E27FC236}">
                <a16:creationId xmlns:a16="http://schemas.microsoft.com/office/drawing/2014/main"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81769" y="4221454"/>
            <a:ext cx="425449" cy="425449"/>
          </a:xfrm>
          <a:prstGeom prst="rect">
            <a:avLst/>
          </a:prstGeom>
        </p:spPr>
      </p:pic>
      <p:pic>
        <p:nvPicPr>
          <p:cNvPr id="53" name="Grafik 52">
            <a:extLst>
              <a:ext uri="{FF2B5EF4-FFF2-40B4-BE49-F238E27FC236}">
                <a16:creationId xmlns:a16="http://schemas.microsoft.com/office/drawing/2014/main" id="{0CA88CF1-7A4F-1248-9585-A64339AA74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59272" y="4259779"/>
            <a:ext cx="425449" cy="425449"/>
          </a:xfrm>
          <a:prstGeom prst="rect">
            <a:avLst/>
          </a:prstGeom>
        </p:spPr>
      </p:pic>
      <p:pic>
        <p:nvPicPr>
          <p:cNvPr id="54" name="Grafik 53">
            <a:extLst>
              <a:ext uri="{FF2B5EF4-FFF2-40B4-BE49-F238E27FC236}">
                <a16:creationId xmlns:a16="http://schemas.microsoft.com/office/drawing/2014/main" id="{2D602883-27C2-5D4D-ABDE-1DF552FF72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51676" y="4514820"/>
            <a:ext cx="425449" cy="425449"/>
          </a:xfrm>
          <a:prstGeom prst="rect">
            <a:avLst/>
          </a:prstGeom>
        </p:spPr>
      </p:pic>
      <p:pic>
        <p:nvPicPr>
          <p:cNvPr id="55" name="Grafik 54">
            <a:extLst>
              <a:ext uri="{FF2B5EF4-FFF2-40B4-BE49-F238E27FC236}">
                <a16:creationId xmlns:a16="http://schemas.microsoft.com/office/drawing/2014/main" id="{FCCEB2A4-4BA5-504C-9D8E-FCE05B0C3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3259" y="4576414"/>
            <a:ext cx="425449" cy="425449"/>
          </a:xfrm>
          <a:prstGeom prst="rect">
            <a:avLst/>
          </a:prstGeom>
        </p:spPr>
      </p:pic>
      <p:sp>
        <p:nvSpPr>
          <p:cNvPr id="56" name="Freihandform 55">
            <a:extLst>
              <a:ext uri="{FF2B5EF4-FFF2-40B4-BE49-F238E27FC236}">
                <a16:creationId xmlns:a16="http://schemas.microsoft.com/office/drawing/2014/main" id="{5DD32172-5873-E545-8B4D-4919A976EA64}"/>
              </a:ext>
            </a:extLst>
          </p:cNvPr>
          <p:cNvSpPr/>
          <p:nvPr/>
        </p:nvSpPr>
        <p:spPr>
          <a:xfrm>
            <a:off x="8000861" y="2728556"/>
            <a:ext cx="786830" cy="1714500"/>
          </a:xfrm>
          <a:custGeom>
            <a:avLst/>
            <a:gdLst>
              <a:gd name="connsiteX0" fmla="*/ 413238 w 786830"/>
              <a:gd name="connsiteY0" fmla="*/ 0 h 1714500"/>
              <a:gd name="connsiteX1" fmla="*/ 773723 w 786830"/>
              <a:gd name="connsiteY1" fmla="*/ 1195754 h 1714500"/>
              <a:gd name="connsiteX2" fmla="*/ 0 w 786830"/>
              <a:gd name="connsiteY2" fmla="*/ 1714500 h 1714500"/>
            </a:gdLst>
            <a:ahLst/>
            <a:cxnLst>
              <a:cxn ang="0">
                <a:pos x="connsiteX0" y="connsiteY0"/>
              </a:cxn>
              <a:cxn ang="0">
                <a:pos x="connsiteX1" y="connsiteY1"/>
              </a:cxn>
              <a:cxn ang="0">
                <a:pos x="connsiteX2" y="connsiteY2"/>
              </a:cxn>
            </a:cxnLst>
            <a:rect l="l" t="t" r="r" b="b"/>
            <a:pathLst>
              <a:path w="786830" h="1714500">
                <a:moveTo>
                  <a:pt x="413238" y="0"/>
                </a:moveTo>
                <a:cubicBezTo>
                  <a:pt x="627917" y="455002"/>
                  <a:pt x="842596" y="910004"/>
                  <a:pt x="773723" y="1195754"/>
                </a:cubicBezTo>
                <a:cubicBezTo>
                  <a:pt x="704850" y="1481504"/>
                  <a:pt x="90854" y="1617785"/>
                  <a:pt x="0" y="17145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7" name="Freihandform 56">
            <a:extLst>
              <a:ext uri="{FF2B5EF4-FFF2-40B4-BE49-F238E27FC236}">
                <a16:creationId xmlns:a16="http://schemas.microsoft.com/office/drawing/2014/main" id="{E1DD3ECA-47FD-744E-BE1C-36055CD2600D}"/>
              </a:ext>
            </a:extLst>
          </p:cNvPr>
          <p:cNvSpPr/>
          <p:nvPr/>
        </p:nvSpPr>
        <p:spPr>
          <a:xfrm>
            <a:off x="6574575" y="2763725"/>
            <a:ext cx="687732" cy="2004646"/>
          </a:xfrm>
          <a:custGeom>
            <a:avLst/>
            <a:gdLst>
              <a:gd name="connsiteX0" fmla="*/ 336040 w 687732"/>
              <a:gd name="connsiteY0" fmla="*/ 0 h 2004646"/>
              <a:gd name="connsiteX1" fmla="*/ 10724 w 687732"/>
              <a:gd name="connsiteY1" fmla="*/ 1107831 h 2004646"/>
              <a:gd name="connsiteX2" fmla="*/ 687732 w 687732"/>
              <a:gd name="connsiteY2" fmla="*/ 2004646 h 2004646"/>
            </a:gdLst>
            <a:ahLst/>
            <a:cxnLst>
              <a:cxn ang="0">
                <a:pos x="connsiteX0" y="connsiteY0"/>
              </a:cxn>
              <a:cxn ang="0">
                <a:pos x="connsiteX1" y="connsiteY1"/>
              </a:cxn>
              <a:cxn ang="0">
                <a:pos x="connsiteX2" y="connsiteY2"/>
              </a:cxn>
            </a:cxnLst>
            <a:rect l="l" t="t" r="r" b="b"/>
            <a:pathLst>
              <a:path w="687732" h="2004646">
                <a:moveTo>
                  <a:pt x="336040" y="0"/>
                </a:moveTo>
                <a:cubicBezTo>
                  <a:pt x="144074" y="386861"/>
                  <a:pt x="-47891" y="773723"/>
                  <a:pt x="10724" y="1107831"/>
                </a:cubicBezTo>
                <a:cubicBezTo>
                  <a:pt x="69339" y="1441939"/>
                  <a:pt x="378535" y="1723292"/>
                  <a:pt x="687732" y="2004646"/>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8" name="Freihandform 57">
            <a:extLst>
              <a:ext uri="{FF2B5EF4-FFF2-40B4-BE49-F238E27FC236}">
                <a16:creationId xmlns:a16="http://schemas.microsoft.com/office/drawing/2014/main" id="{BAE90BBD-3FF9-4642-A2FF-02BE9A18FE2E}"/>
              </a:ext>
            </a:extLst>
          </p:cNvPr>
          <p:cNvSpPr/>
          <p:nvPr/>
        </p:nvSpPr>
        <p:spPr>
          <a:xfrm>
            <a:off x="7288684" y="2157056"/>
            <a:ext cx="343648" cy="2206869"/>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9" name="Freihandform 58">
            <a:extLst>
              <a:ext uri="{FF2B5EF4-FFF2-40B4-BE49-F238E27FC236}">
                <a16:creationId xmlns:a16="http://schemas.microsoft.com/office/drawing/2014/main" id="{9DDF5F54-D40A-9D4F-8EFF-75351659145E}"/>
              </a:ext>
            </a:extLst>
          </p:cNvPr>
          <p:cNvSpPr/>
          <p:nvPr/>
        </p:nvSpPr>
        <p:spPr>
          <a:xfrm>
            <a:off x="7697251" y="2060340"/>
            <a:ext cx="303610" cy="2567354"/>
          </a:xfrm>
          <a:custGeom>
            <a:avLst/>
            <a:gdLst>
              <a:gd name="connsiteX0" fmla="*/ 303610 w 303610"/>
              <a:gd name="connsiteY0" fmla="*/ 0 h 2567354"/>
              <a:gd name="connsiteX1" fmla="*/ 13464 w 303610"/>
              <a:gd name="connsiteY1" fmla="*/ 1186962 h 2567354"/>
              <a:gd name="connsiteX2" fmla="*/ 75010 w 303610"/>
              <a:gd name="connsiteY2" fmla="*/ 2567354 h 2567354"/>
            </a:gdLst>
            <a:ahLst/>
            <a:cxnLst>
              <a:cxn ang="0">
                <a:pos x="connsiteX0" y="connsiteY0"/>
              </a:cxn>
              <a:cxn ang="0">
                <a:pos x="connsiteX1" y="connsiteY1"/>
              </a:cxn>
              <a:cxn ang="0">
                <a:pos x="connsiteX2" y="connsiteY2"/>
              </a:cxn>
            </a:cxnLst>
            <a:rect l="l" t="t" r="r" b="b"/>
            <a:pathLst>
              <a:path w="303610" h="2567354">
                <a:moveTo>
                  <a:pt x="303610" y="0"/>
                </a:moveTo>
                <a:cubicBezTo>
                  <a:pt x="177587" y="379535"/>
                  <a:pt x="51564" y="759070"/>
                  <a:pt x="13464" y="1186962"/>
                </a:cubicBezTo>
                <a:cubicBezTo>
                  <a:pt x="-24636" y="1614854"/>
                  <a:pt x="25187" y="2091104"/>
                  <a:pt x="75010" y="2567354"/>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pic>
        <p:nvPicPr>
          <p:cNvPr id="60" name="Grafik 59">
            <a:extLst>
              <a:ext uri="{FF2B5EF4-FFF2-40B4-BE49-F238E27FC236}">
                <a16:creationId xmlns:a16="http://schemas.microsoft.com/office/drawing/2014/main"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5563" y="1804685"/>
            <a:ext cx="662878" cy="662878"/>
          </a:xfrm>
          <a:prstGeom prst="rect">
            <a:avLst/>
          </a:prstGeom>
        </p:spPr>
      </p:pic>
      <p:pic>
        <p:nvPicPr>
          <p:cNvPr id="61" name="Grafik 60">
            <a:extLst>
              <a:ext uri="{FF2B5EF4-FFF2-40B4-BE49-F238E27FC236}">
                <a16:creationId xmlns:a16="http://schemas.microsoft.com/office/drawing/2014/main"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83986" y="3903232"/>
            <a:ext cx="425449" cy="425449"/>
          </a:xfrm>
          <a:prstGeom prst="rect">
            <a:avLst/>
          </a:prstGeom>
        </p:spPr>
      </p:pic>
      <p:sp>
        <p:nvSpPr>
          <p:cNvPr id="62" name="Freihandform 61">
            <a:extLst>
              <a:ext uri="{FF2B5EF4-FFF2-40B4-BE49-F238E27FC236}">
                <a16:creationId xmlns:a16="http://schemas.microsoft.com/office/drawing/2014/main" id="{BAE90BBD-3FF9-4642-A2FF-02BE9A18FE2E}"/>
              </a:ext>
            </a:extLst>
          </p:cNvPr>
          <p:cNvSpPr/>
          <p:nvPr/>
        </p:nvSpPr>
        <p:spPr>
          <a:xfrm>
            <a:off x="7239261" y="2249846"/>
            <a:ext cx="343648" cy="1661721"/>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63" name="Dreieck 126">
            <a:extLst>
              <a:ext uri="{FF2B5EF4-FFF2-40B4-BE49-F238E27FC236}">
                <a16:creationId xmlns:a16="http://schemas.microsoft.com/office/drawing/2014/main" id="{233476B5-923F-BE40-A88B-22488EF844F6}"/>
              </a:ext>
            </a:extLst>
          </p:cNvPr>
          <p:cNvSpPr/>
          <p:nvPr/>
        </p:nvSpPr>
        <p:spPr>
          <a:xfrm rot="10800000">
            <a:off x="7112774" y="3619741"/>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65" name="Textfeld 64">
            <a:extLst>
              <a:ext uri="{FF2B5EF4-FFF2-40B4-BE49-F238E27FC236}">
                <a16:creationId xmlns:a16="http://schemas.microsoft.com/office/drawing/2014/main" id="{260C320B-9160-C342-A153-F5D134188350}"/>
              </a:ext>
            </a:extLst>
          </p:cNvPr>
          <p:cNvSpPr txBox="1"/>
          <p:nvPr/>
        </p:nvSpPr>
        <p:spPr>
          <a:xfrm>
            <a:off x="6152267" y="2948508"/>
            <a:ext cx="2798818" cy="646331"/>
          </a:xfrm>
          <a:prstGeom prst="rect">
            <a:avLst/>
          </a:prstGeom>
          <a:noFill/>
        </p:spPr>
        <p:txBody>
          <a:bodyPr wrap="square" rtlCol="0">
            <a:spAutoFit/>
          </a:bodyPr>
          <a:lstStyle/>
          <a:p>
            <a:r>
              <a:rPr lang="en-GB" sz="1800" dirty="0"/>
              <a:t>Employees are divided into subgroups </a:t>
            </a:r>
          </a:p>
        </p:txBody>
      </p:sp>
    </p:spTree>
    <p:extLst>
      <p:ext uri="{BB962C8B-B14F-4D97-AF65-F5344CB8AC3E}">
        <p14:creationId xmlns:p14="http://schemas.microsoft.com/office/powerpoint/2010/main" val="1188767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32" grpId="0"/>
      <p:bldP spid="33" grpId="0" animBg="1"/>
      <p:bldP spid="34" grpId="0" animBg="1"/>
      <p:bldP spid="35" grpId="0" animBg="1"/>
      <p:bldP spid="36" grpId="0" animBg="1"/>
      <p:bldP spid="37" grpId="0" animBg="1"/>
      <p:bldP spid="46" grpId="0"/>
      <p:bldP spid="51" grpId="0"/>
      <p:bldP spid="56" grpId="0" animBg="1"/>
      <p:bldP spid="57" grpId="0" animBg="1"/>
      <p:bldP spid="58" grpId="0" animBg="1"/>
      <p:bldP spid="59" grpId="0" animBg="1"/>
      <p:bldP spid="62" grpId="0" animBg="1"/>
      <p:bldP spid="63" grpId="0" animBg="1"/>
      <p:bldP spid="6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(II)</a:t>
            </a:r>
          </a:p>
        </p:txBody>
      </p:sp>
      <p:cxnSp>
        <p:nvCxnSpPr>
          <p:cNvPr id="65" name="Gerade Verbindung 6">
            <a:extLst>
              <a:ext uri="{FF2B5EF4-FFF2-40B4-BE49-F238E27FC236}">
                <a16:creationId xmlns:a16="http://schemas.microsoft.com/office/drawing/2014/main" id="{FC1A10EC-9D74-7C4E-A2F6-C68509D78C2F}"/>
              </a:ext>
            </a:extLst>
          </p:cNvPr>
          <p:cNvCxnSpPr/>
          <p:nvPr/>
        </p:nvCxnSpPr>
        <p:spPr>
          <a:xfrm>
            <a:off x="4394488" y="1376232"/>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67" name="Gerade Verbindung 7">
            <a:extLst>
              <a:ext uri="{FF2B5EF4-FFF2-40B4-BE49-F238E27FC236}">
                <a16:creationId xmlns:a16="http://schemas.microsoft.com/office/drawing/2014/main" id="{29ACB764-853E-F04A-8644-A62E6D9EF4BE}"/>
              </a:ext>
            </a:extLst>
          </p:cNvPr>
          <p:cNvCxnSpPr>
            <a:cxnSpLocks/>
          </p:cNvCxnSpPr>
          <p:nvPr/>
        </p:nvCxnSpPr>
        <p:spPr>
          <a:xfrm>
            <a:off x="1443652" y="1715738"/>
            <a:ext cx="5863159"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1D90EDBD-6E00-FE4F-AA5B-C5809378F7CE}"/>
              </a:ext>
            </a:extLst>
          </p:cNvPr>
          <p:cNvSpPr txBox="1"/>
          <p:nvPr/>
        </p:nvSpPr>
        <p:spPr>
          <a:xfrm>
            <a:off x="5163211" y="1299868"/>
            <a:ext cx="1723549" cy="369332"/>
          </a:xfrm>
          <a:prstGeom prst="rect">
            <a:avLst/>
          </a:prstGeom>
          <a:noFill/>
        </p:spPr>
        <p:txBody>
          <a:bodyPr wrap="none" rtlCol="0">
            <a:spAutoFit/>
          </a:bodyPr>
          <a:lstStyle/>
          <a:p>
            <a:r>
              <a:rPr lang="en-GB" sz="1800"/>
              <a:t>Oversampling</a:t>
            </a:r>
            <a:endParaRPr lang="en-GB" sz="1800" dirty="0"/>
          </a:p>
        </p:txBody>
      </p:sp>
      <p:sp>
        <p:nvSpPr>
          <p:cNvPr id="111" name="Textfeld 110">
            <a:extLst>
              <a:ext uri="{FF2B5EF4-FFF2-40B4-BE49-F238E27FC236}">
                <a16:creationId xmlns:a16="http://schemas.microsoft.com/office/drawing/2014/main" id="{0D967DC5-CECC-7449-AED7-7B2E0A437F77}"/>
              </a:ext>
            </a:extLst>
          </p:cNvPr>
          <p:cNvSpPr txBox="1"/>
          <p:nvPr/>
        </p:nvSpPr>
        <p:spPr>
          <a:xfrm>
            <a:off x="1892027" y="1299868"/>
            <a:ext cx="1826142" cy="369332"/>
          </a:xfrm>
          <a:prstGeom prst="rect">
            <a:avLst/>
          </a:prstGeom>
          <a:noFill/>
        </p:spPr>
        <p:txBody>
          <a:bodyPr wrap="none" rtlCol="0">
            <a:spAutoFit/>
          </a:bodyPr>
          <a:lstStyle/>
          <a:p>
            <a:r>
              <a:rPr lang="en-GB" sz="1800"/>
              <a:t>Downsampling</a:t>
            </a:r>
            <a:endParaRPr lang="en-GB" sz="1800" dirty="0"/>
          </a:p>
        </p:txBody>
      </p:sp>
      <p:pic>
        <p:nvPicPr>
          <p:cNvPr id="112" name="Grafik 111">
            <a:extLst>
              <a:ext uri="{FF2B5EF4-FFF2-40B4-BE49-F238E27FC236}">
                <a16:creationId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47205" y="2104923"/>
            <a:ext cx="662878" cy="662878"/>
          </a:xfrm>
          <a:prstGeom prst="rect">
            <a:avLst/>
          </a:prstGeom>
        </p:spPr>
      </p:pic>
      <p:pic>
        <p:nvPicPr>
          <p:cNvPr id="113" name="Grafik 112">
            <a:extLst>
              <a:ext uri="{FF2B5EF4-FFF2-40B4-BE49-F238E27FC236}">
                <a16:creationId xmlns:a16="http://schemas.microsoft.com/office/drawing/2014/main" id="{AF68ED2C-CF71-1549-9DBC-E2CD4A889F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130" y="3433638"/>
            <a:ext cx="662878" cy="662878"/>
          </a:xfrm>
          <a:prstGeom prst="rect">
            <a:avLst/>
          </a:prstGeom>
        </p:spPr>
      </p:pic>
      <p:pic>
        <p:nvPicPr>
          <p:cNvPr id="114" name="Grafik 113">
            <a:extLst>
              <a:ext uri="{FF2B5EF4-FFF2-40B4-BE49-F238E27FC236}">
                <a16:creationId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7562" y="2104923"/>
            <a:ext cx="662878" cy="662878"/>
          </a:xfrm>
          <a:prstGeom prst="rect">
            <a:avLst/>
          </a:prstGeom>
        </p:spPr>
      </p:pic>
      <p:sp>
        <p:nvSpPr>
          <p:cNvPr id="116" name="Textfeld 115">
            <a:extLst>
              <a:ext uri="{FF2B5EF4-FFF2-40B4-BE49-F238E27FC236}">
                <a16:creationId xmlns:a16="http://schemas.microsoft.com/office/drawing/2014/main" id="{912C2B13-3132-1341-87B9-27D21426717D}"/>
              </a:ext>
            </a:extLst>
          </p:cNvPr>
          <p:cNvSpPr txBox="1"/>
          <p:nvPr/>
        </p:nvSpPr>
        <p:spPr>
          <a:xfrm>
            <a:off x="1336436" y="4271400"/>
            <a:ext cx="2822888" cy="1200329"/>
          </a:xfrm>
          <a:prstGeom prst="rect">
            <a:avLst/>
          </a:prstGeom>
          <a:noFill/>
        </p:spPr>
        <p:txBody>
          <a:bodyPr wrap="square" rtlCol="0">
            <a:spAutoFit/>
          </a:bodyPr>
          <a:lstStyle/>
          <a:p>
            <a:r>
              <a:rPr lang="en-GB" sz="1800"/>
              <a:t>Randomly reduce the size of the majority group to the size of the minority group</a:t>
            </a:r>
            <a:endParaRPr lang="en-GB" sz="1800" dirty="0"/>
          </a:p>
        </p:txBody>
      </p:sp>
      <p:pic>
        <p:nvPicPr>
          <p:cNvPr id="125" name="Grafik 124">
            <a:extLst>
              <a:ext uri="{FF2B5EF4-FFF2-40B4-BE49-F238E27FC236}">
                <a16:creationId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3652" y="2110419"/>
            <a:ext cx="662878" cy="662878"/>
          </a:xfrm>
          <a:prstGeom prst="rect">
            <a:avLst/>
          </a:prstGeom>
        </p:spPr>
      </p:pic>
      <p:sp>
        <p:nvSpPr>
          <p:cNvPr id="2" name="Pfeil nach unten 1"/>
          <p:cNvSpPr/>
          <p:nvPr/>
        </p:nvSpPr>
        <p:spPr bwMode="auto">
          <a:xfrm>
            <a:off x="1961635"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54" name="Grafik 53">
            <a:extLst>
              <a:ext uri="{FF2B5EF4-FFF2-40B4-BE49-F238E27FC236}">
                <a16:creationId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0624" y="2104923"/>
            <a:ext cx="662878" cy="662878"/>
          </a:xfrm>
          <a:prstGeom prst="rect">
            <a:avLst/>
          </a:prstGeom>
        </p:spPr>
      </p:pic>
      <p:pic>
        <p:nvPicPr>
          <p:cNvPr id="56" name="Grafik 55">
            <a:extLst>
              <a:ext uri="{FF2B5EF4-FFF2-40B4-BE49-F238E27FC236}">
                <a16:creationId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0981" y="2104923"/>
            <a:ext cx="662878" cy="662878"/>
          </a:xfrm>
          <a:prstGeom prst="rect">
            <a:avLst/>
          </a:prstGeom>
        </p:spPr>
      </p:pic>
      <p:sp>
        <p:nvSpPr>
          <p:cNvPr id="58" name="Textfeld 57">
            <a:extLst>
              <a:ext uri="{FF2B5EF4-FFF2-40B4-BE49-F238E27FC236}">
                <a16:creationId xmlns:a16="http://schemas.microsoft.com/office/drawing/2014/main" id="{912C2B13-3132-1341-87B9-27D21426717D}"/>
              </a:ext>
            </a:extLst>
          </p:cNvPr>
          <p:cNvSpPr txBox="1"/>
          <p:nvPr/>
        </p:nvSpPr>
        <p:spPr>
          <a:xfrm>
            <a:off x="4807360" y="4271400"/>
            <a:ext cx="2822888" cy="2031325"/>
          </a:xfrm>
          <a:prstGeom prst="rect">
            <a:avLst/>
          </a:prstGeom>
          <a:noFill/>
        </p:spPr>
        <p:txBody>
          <a:bodyPr wrap="square" rtlCol="0">
            <a:spAutoFit/>
          </a:bodyPr>
          <a:lstStyle/>
          <a:p>
            <a:r>
              <a:rPr lang="en-GB" sz="1800"/>
              <a:t>Randomly increase the size of the minority group to the size of the majority group</a:t>
            </a:r>
            <a:br>
              <a:rPr lang="en-GB" sz="1800"/>
            </a:br>
            <a:r>
              <a:rPr lang="en-GB" sz="1800"/>
              <a:t>(by duplicating data objects or by creating synthetic data objects)</a:t>
            </a:r>
          </a:p>
        </p:txBody>
      </p:sp>
      <p:pic>
        <p:nvPicPr>
          <p:cNvPr id="59" name="Grafik 58">
            <a:extLst>
              <a:ext uri="{FF2B5EF4-FFF2-40B4-BE49-F238E27FC236}">
                <a16:creationId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7071" y="2110419"/>
            <a:ext cx="662878" cy="662878"/>
          </a:xfrm>
          <a:prstGeom prst="rect">
            <a:avLst/>
          </a:prstGeom>
        </p:spPr>
      </p:pic>
      <p:sp>
        <p:nvSpPr>
          <p:cNvPr id="61" name="Pfeil nach unten 60"/>
          <p:cNvSpPr/>
          <p:nvPr/>
        </p:nvSpPr>
        <p:spPr bwMode="auto">
          <a:xfrm>
            <a:off x="6727773"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64" name="Grafik 63">
            <a:extLst>
              <a:ext uri="{FF2B5EF4-FFF2-40B4-BE49-F238E27FC236}">
                <a16:creationId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42420" y="3430891"/>
            <a:ext cx="662878" cy="662878"/>
          </a:xfrm>
          <a:prstGeom prst="rect">
            <a:avLst/>
          </a:prstGeom>
        </p:spPr>
      </p:pic>
      <p:pic>
        <p:nvPicPr>
          <p:cNvPr id="66" name="Grafik 65">
            <a:extLst>
              <a:ext uri="{FF2B5EF4-FFF2-40B4-BE49-F238E27FC236}">
                <a16:creationId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8867" y="3436387"/>
            <a:ext cx="662878" cy="662878"/>
          </a:xfrm>
          <a:prstGeom prst="rect">
            <a:avLst/>
          </a:prstGeom>
        </p:spPr>
      </p:pic>
    </p:spTree>
    <p:extLst>
      <p:ext uri="{BB962C8B-B14F-4D97-AF65-F5344CB8AC3E}">
        <p14:creationId xmlns:p14="http://schemas.microsoft.com/office/powerpoint/2010/main" val="3699485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58" grpId="0"/>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1439706"/>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349160"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vs. 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13</a:t>
            </a:fld>
            <a:endParaRPr lang="de-DE" altLang="de-DE"/>
          </a:p>
        </p:txBody>
      </p:sp>
      <p:sp>
        <p:nvSpPr>
          <p:cNvPr id="8" name="Textfeld 7"/>
          <p:cNvSpPr txBox="1"/>
          <p:nvPr/>
        </p:nvSpPr>
        <p:spPr>
          <a:xfrm>
            <a:off x="3434987" y="2043918"/>
            <a:ext cx="965282" cy="338554"/>
          </a:xfrm>
          <a:prstGeom prst="rect">
            <a:avLst/>
          </a:prstGeom>
          <a:noFill/>
        </p:spPr>
        <p:txBody>
          <a:bodyPr wrap="square" rtlCol="0">
            <a:spAutoFit/>
          </a:bodyPr>
          <a:lstStyle/>
          <a:p>
            <a:r>
              <a:rPr lang="de-DE" b="0" dirty="0" err="1"/>
              <a:t>create</a:t>
            </a:r>
            <a:endParaRPr lang="de-DE" b="0" dirty="0"/>
          </a:p>
        </p:txBody>
      </p:sp>
      <p:sp>
        <p:nvSpPr>
          <p:cNvPr id="5" name="Textfeld 4"/>
          <p:cNvSpPr txBox="1"/>
          <p:nvPr/>
        </p:nvSpPr>
        <p:spPr>
          <a:xfrm>
            <a:off x="1641034" y="3159735"/>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531087" y="2334611"/>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4241828" y="2710320"/>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702" y="1965466"/>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5301701" y="2111314"/>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396472" y="2710320"/>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7" name="Textfeld 36"/>
          <p:cNvSpPr txBox="1"/>
          <p:nvPr/>
        </p:nvSpPr>
        <p:spPr>
          <a:xfrm>
            <a:off x="6320049" y="2043665"/>
            <a:ext cx="965282" cy="338554"/>
          </a:xfrm>
          <a:prstGeom prst="rect">
            <a:avLst/>
          </a:prstGeom>
          <a:noFill/>
        </p:spPr>
        <p:txBody>
          <a:bodyPr wrap="square" rtlCol="0">
            <a:spAutoFit/>
          </a:bodyPr>
          <a:lstStyle/>
          <a:p>
            <a:r>
              <a:rPr lang="de-DE" b="0" dirty="0" err="1"/>
              <a:t>build</a:t>
            </a:r>
            <a:endParaRPr lang="de-DE" b="0" dirty="0"/>
          </a:p>
        </p:txBody>
      </p:sp>
      <p:cxnSp>
        <p:nvCxnSpPr>
          <p:cNvPr id="38" name="Gerade Verbindung mit Pfeil 37"/>
          <p:cNvCxnSpPr/>
          <p:nvPr/>
        </p:nvCxnSpPr>
        <p:spPr bwMode="auto">
          <a:xfrm flipV="1">
            <a:off x="6457714" y="2334358"/>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331" y="1699359"/>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7245232" y="2969357"/>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3" name="Freihandform 32"/>
          <p:cNvSpPr/>
          <p:nvPr/>
        </p:nvSpPr>
        <p:spPr bwMode="auto">
          <a:xfrm>
            <a:off x="5037513" y="1420007"/>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590450" y="1366175"/>
            <a:ext cx="96528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34" name="Freihandform 33"/>
          <p:cNvSpPr/>
          <p:nvPr/>
        </p:nvSpPr>
        <p:spPr bwMode="auto">
          <a:xfrm>
            <a:off x="3275215" y="2876423"/>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808410" y="3104148"/>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8" name="Textfeld 47"/>
          <p:cNvSpPr txBox="1"/>
          <p:nvPr/>
        </p:nvSpPr>
        <p:spPr>
          <a:xfrm>
            <a:off x="3504330" y="5032356"/>
            <a:ext cx="965282" cy="338554"/>
          </a:xfrm>
          <a:prstGeom prst="rect">
            <a:avLst/>
          </a:prstGeom>
          <a:noFill/>
        </p:spPr>
        <p:txBody>
          <a:bodyPr wrap="square" rtlCol="0">
            <a:spAutoFit/>
          </a:bodyPr>
          <a:lstStyle/>
          <a:p>
            <a:r>
              <a:rPr lang="de-DE" b="0" dirty="0" err="1"/>
              <a:t>create</a:t>
            </a:r>
            <a:endParaRPr lang="de-DE" b="0" dirty="0"/>
          </a:p>
        </p:txBody>
      </p:sp>
      <p:sp>
        <p:nvSpPr>
          <p:cNvPr id="49" name="Textfeld 48"/>
          <p:cNvSpPr txBox="1"/>
          <p:nvPr/>
        </p:nvSpPr>
        <p:spPr>
          <a:xfrm>
            <a:off x="1651684" y="6055342"/>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564858" y="4814821"/>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4252478" y="3902122"/>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352" y="4445423"/>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5312351" y="4591271"/>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5407122" y="4167778"/>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57" name="Textfeld 56"/>
          <p:cNvSpPr txBox="1"/>
          <p:nvPr/>
        </p:nvSpPr>
        <p:spPr>
          <a:xfrm>
            <a:off x="6330699" y="4523622"/>
            <a:ext cx="965282" cy="338554"/>
          </a:xfrm>
          <a:prstGeom prst="rect">
            <a:avLst/>
          </a:prstGeom>
          <a:noFill/>
        </p:spPr>
        <p:txBody>
          <a:bodyPr wrap="square" rtlCol="0">
            <a:spAutoFit/>
          </a:bodyPr>
          <a:lstStyle/>
          <a:p>
            <a:r>
              <a:rPr lang="de-DE" b="0" dirty="0" err="1"/>
              <a:t>build</a:t>
            </a:r>
            <a:endParaRPr lang="de-DE" b="0" dirty="0"/>
          </a:p>
        </p:txBody>
      </p:sp>
      <p:cxnSp>
        <p:nvCxnSpPr>
          <p:cNvPr id="58" name="Gerade Verbindung mit Pfeil 57"/>
          <p:cNvCxnSpPr/>
          <p:nvPr/>
        </p:nvCxnSpPr>
        <p:spPr bwMode="auto">
          <a:xfrm flipV="1">
            <a:off x="6468364" y="4814315"/>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981" y="4594966"/>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7255882" y="5864964"/>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61" name="Freihandform 60"/>
          <p:cNvSpPr/>
          <p:nvPr/>
        </p:nvSpPr>
        <p:spPr bwMode="auto">
          <a:xfrm rot="21114900" flipV="1">
            <a:off x="5478071" y="5615166"/>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6194820" y="5665251"/>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64" name="Textfeld 63"/>
          <p:cNvSpPr txBox="1"/>
          <p:nvPr/>
        </p:nvSpPr>
        <p:spPr>
          <a:xfrm>
            <a:off x="4808410" y="6260329"/>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66" name="Textfeld 65"/>
          <p:cNvSpPr txBox="1"/>
          <p:nvPr/>
        </p:nvSpPr>
        <p:spPr>
          <a:xfrm>
            <a:off x="4222402" y="5976050"/>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564858" y="5221905"/>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495236" y="5228545"/>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76" name="Gerade Verbindung mit Pfeil 75"/>
          <p:cNvCxnSpPr/>
          <p:nvPr/>
        </p:nvCxnSpPr>
        <p:spPr bwMode="auto">
          <a:xfrm flipV="1">
            <a:off x="5351579" y="5128957"/>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Rechteck 67"/>
          <p:cNvSpPr/>
          <p:nvPr/>
        </p:nvSpPr>
        <p:spPr>
          <a:xfrm>
            <a:off x="224469" y="3905575"/>
            <a:ext cx="3138424" cy="369332"/>
          </a:xfrm>
          <a:prstGeom prst="rect">
            <a:avLst/>
          </a:prstGeom>
        </p:spPr>
        <p:txBody>
          <a:bodyPr wrap="none">
            <a:spAutoFit/>
          </a:bodyPr>
          <a:lstStyle/>
          <a:p>
            <a:pPr algn="l"/>
            <a:r>
              <a:rPr lang="de-DE" sz="1800" dirty="0">
                <a:solidFill>
                  <a:schemeClr val="accent2">
                    <a:lumMod val="75000"/>
                  </a:schemeClr>
                </a:solidFill>
              </a:rPr>
              <a:t>Modern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79" name="Rechteck 78"/>
          <p:cNvSpPr/>
          <p:nvPr/>
        </p:nvSpPr>
        <p:spPr>
          <a:xfrm>
            <a:off x="224469" y="996524"/>
            <a:ext cx="3471912" cy="369332"/>
          </a:xfrm>
          <a:prstGeom prst="rect">
            <a:avLst/>
          </a:prstGeom>
        </p:spPr>
        <p:txBody>
          <a:bodyPr wrap="none">
            <a:spAutoFit/>
          </a:bodyPr>
          <a:lstStyle/>
          <a:p>
            <a:pPr algn="l"/>
            <a:r>
              <a:rPr lang="de-DE" sz="1800" dirty="0">
                <a:solidFill>
                  <a:schemeClr val="accent2">
                    <a:lumMod val="75000"/>
                  </a:schemeClr>
                </a:solidFill>
              </a:rPr>
              <a:t>Traditional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3" name="Ellipse 2"/>
          <p:cNvSpPr/>
          <p:nvPr/>
        </p:nvSpPr>
        <p:spPr bwMode="auto">
          <a:xfrm>
            <a:off x="1104677" y="146894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351413" y="2006001"/>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7" name="Gruppieren 6"/>
          <p:cNvGrpSpPr/>
          <p:nvPr/>
        </p:nvGrpSpPr>
        <p:grpSpPr>
          <a:xfrm>
            <a:off x="1103497" y="4366720"/>
            <a:ext cx="4340155" cy="1726489"/>
            <a:chOff x="1103497" y="4366720"/>
            <a:chExt cx="4340155" cy="1726489"/>
          </a:xfrm>
        </p:grpSpPr>
        <p:pic>
          <p:nvPicPr>
            <p:cNvPr id="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3302490" y="5755404"/>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40385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P spid="48" grpId="0"/>
      <p:bldP spid="49" grpId="0"/>
      <p:bldP spid="51" grpId="0"/>
      <p:bldP spid="55" grpId="0"/>
      <p:bldP spid="56" grpId="0"/>
      <p:bldP spid="57" grpId="0"/>
      <p:bldP spid="60" grpId="0"/>
      <p:bldP spid="61" grpId="0" animBg="1"/>
      <p:bldP spid="62" grpId="0"/>
      <p:bldP spid="64" grpId="0"/>
      <p:bldP spid="66" grpId="0"/>
      <p:bldP spid="75" grpId="0"/>
      <p:bldP spid="68" grpId="0"/>
      <p:bldP spid="6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Systematic Sampling</a:t>
            </a:r>
          </a:p>
        </p:txBody>
      </p:sp>
      <p:sp>
        <p:nvSpPr>
          <p:cNvPr id="18" name="Textfeld 17"/>
          <p:cNvSpPr txBox="1"/>
          <p:nvPr/>
        </p:nvSpPr>
        <p:spPr>
          <a:xfrm>
            <a:off x="235989" y="1350893"/>
            <a:ext cx="1817255" cy="830997"/>
          </a:xfrm>
          <a:prstGeom prst="rect">
            <a:avLst/>
          </a:prstGeom>
          <a:noFill/>
        </p:spPr>
        <p:txBody>
          <a:bodyPr wrap="square" rtlCol="0">
            <a:spAutoFit/>
          </a:bodyPr>
          <a:lstStyle/>
          <a:p>
            <a:pPr algn="l"/>
            <a:r>
              <a:rPr lang="de-DE"/>
              <a:t>Choose </a:t>
            </a:r>
            <a:r>
              <a:rPr lang="de-DE" dirty="0" err="1"/>
              <a:t>every</a:t>
            </a:r>
            <a:r>
              <a:rPr lang="de-DE" dirty="0"/>
              <a:t> </a:t>
            </a:r>
            <a:r>
              <a:rPr lang="de-DE" dirty="0" err="1"/>
              <a:t>row</a:t>
            </a:r>
            <a:r>
              <a:rPr lang="de-DE" dirty="0"/>
              <a:t> </a:t>
            </a:r>
            <a:r>
              <a:rPr lang="de-DE" dirty="0" err="1"/>
              <a:t>with</a:t>
            </a:r>
            <a:r>
              <a:rPr lang="de-DE" dirty="0"/>
              <a:t> an </a:t>
            </a:r>
            <a:r>
              <a:rPr lang="de-DE" dirty="0" err="1"/>
              <a:t>even</a:t>
            </a:r>
            <a:r>
              <a:rPr lang="de-DE" dirty="0"/>
              <a:t> </a:t>
            </a:r>
            <a:r>
              <a:rPr lang="de-DE" dirty="0" err="1"/>
              <a:t>number</a:t>
            </a:r>
            <a:endParaRPr lang="de-DE" dirty="0"/>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hteck 22"/>
          <p:cNvSpPr/>
          <p:nvPr/>
        </p:nvSpPr>
        <p:spPr bwMode="auto">
          <a:xfrm>
            <a:off x="2179609" y="2978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Rechteck 23"/>
          <p:cNvSpPr/>
          <p:nvPr/>
        </p:nvSpPr>
        <p:spPr bwMode="auto">
          <a:xfrm>
            <a:off x="2179609" y="145480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5" name="Rechteck 24"/>
          <p:cNvSpPr/>
          <p:nvPr/>
        </p:nvSpPr>
        <p:spPr bwMode="auto">
          <a:xfrm>
            <a:off x="2179609" y="184739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6" name="Rechteck 25"/>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7" name="Rechteck 26"/>
          <p:cNvSpPr/>
          <p:nvPr/>
        </p:nvSpPr>
        <p:spPr bwMode="auto">
          <a:xfrm>
            <a:off x="2179609" y="259911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8" name="Rechteck 27"/>
          <p:cNvSpPr/>
          <p:nvPr/>
        </p:nvSpPr>
        <p:spPr bwMode="auto">
          <a:xfrm>
            <a:off x="2179609" y="221999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Rechteck 28"/>
          <p:cNvSpPr/>
          <p:nvPr/>
        </p:nvSpPr>
        <p:spPr bwMode="auto">
          <a:xfrm>
            <a:off x="2179609" y="33611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0" name="Rechteck 29"/>
          <p:cNvSpPr/>
          <p:nvPr/>
        </p:nvSpPr>
        <p:spPr bwMode="auto">
          <a:xfrm>
            <a:off x="2179609" y="4502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1" name="Textfeld 30"/>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11</a:t>
            </a:r>
          </a:p>
        </p:txBody>
      </p:sp>
      <p:sp>
        <p:nvSpPr>
          <p:cNvPr id="32" name="Rechteck 31"/>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Rechteck 32"/>
          <p:cNvSpPr/>
          <p:nvPr/>
        </p:nvSpPr>
        <p:spPr bwMode="auto">
          <a:xfrm>
            <a:off x="2179609" y="374823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187922" y="412508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87922" y="488154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90917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Sampling</a:t>
            </a:r>
          </a:p>
        </p:txBody>
      </p:sp>
      <p:sp>
        <p:nvSpPr>
          <p:cNvPr id="10" name="Rechteck 9"/>
          <p:cNvSpPr/>
          <p:nvPr/>
        </p:nvSpPr>
        <p:spPr bwMode="auto">
          <a:xfrm>
            <a:off x="2179609" y="2787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2179609" y="126360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2179609" y="336319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feld 17"/>
          <p:cNvSpPr txBox="1"/>
          <p:nvPr/>
        </p:nvSpPr>
        <p:spPr>
          <a:xfrm>
            <a:off x="235989" y="1350893"/>
            <a:ext cx="1817255" cy="954107"/>
          </a:xfrm>
          <a:prstGeom prst="rect">
            <a:avLst/>
          </a:prstGeom>
          <a:noFill/>
        </p:spPr>
        <p:txBody>
          <a:bodyPr wrap="square" rtlCol="0">
            <a:spAutoFit/>
          </a:bodyPr>
          <a:lstStyle/>
          <a:p>
            <a:pPr algn="l"/>
            <a:r>
              <a:rPr lang="de-DE" dirty="0" err="1"/>
              <a:t>Creates</a:t>
            </a:r>
            <a:r>
              <a:rPr lang="de-DE" dirty="0"/>
              <a:t> </a:t>
            </a:r>
            <a:r>
              <a:rPr lang="de-DE" dirty="0" err="1"/>
              <a:t>totally</a:t>
            </a:r>
            <a:r>
              <a:rPr lang="de-DE" dirty="0"/>
              <a:t> </a:t>
            </a:r>
            <a:r>
              <a:rPr lang="de-DE" dirty="0" err="1"/>
              <a:t>random</a:t>
            </a:r>
            <a:r>
              <a:rPr lang="de-DE" dirty="0"/>
              <a:t> </a:t>
            </a:r>
            <a:r>
              <a:rPr lang="de-DE" dirty="0" err="1"/>
              <a:t>samples</a:t>
            </a:r>
            <a:endParaRPr lang="de-DE" dirty="0"/>
          </a:p>
          <a:p>
            <a:pPr algn="l"/>
            <a:r>
              <a:rPr lang="de-DE" dirty="0" err="1"/>
              <a:t>Example</a:t>
            </a:r>
            <a:r>
              <a:rPr lang="de-DE" dirty="0"/>
              <a:t>: 40%</a:t>
            </a: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9</a:t>
            </a:r>
          </a:p>
        </p:txBody>
      </p:sp>
      <p:sp>
        <p:nvSpPr>
          <p:cNvPr id="20" name="Rechteck 19"/>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373991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223063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Proportional Sampling</a:t>
            </a:r>
          </a:p>
        </p:txBody>
      </p:sp>
      <p:sp>
        <p:nvSpPr>
          <p:cNvPr id="4" name="Textfeld 3"/>
          <p:cNvSpPr txBox="1"/>
          <p:nvPr/>
        </p:nvSpPr>
        <p:spPr>
          <a:xfrm>
            <a:off x="235989" y="1350893"/>
            <a:ext cx="1817255" cy="1200329"/>
          </a:xfrm>
          <a:prstGeom prst="rect">
            <a:avLst/>
          </a:prstGeom>
          <a:noFill/>
        </p:spPr>
        <p:txBody>
          <a:bodyPr wrap="square" rtlCol="0">
            <a:spAutoFit/>
          </a:bodyPr>
          <a:lstStyle/>
          <a:p>
            <a:pPr algn="l"/>
            <a:r>
              <a:rPr lang="de-DE" dirty="0" err="1"/>
              <a:t>Creates</a:t>
            </a:r>
            <a:r>
              <a:rPr lang="de-DE" dirty="0"/>
              <a:t> proportional </a:t>
            </a:r>
            <a:r>
              <a:rPr lang="de-DE" dirty="0" err="1"/>
              <a:t>samples</a:t>
            </a:r>
            <a:endParaRPr lang="de-DE" dirty="0"/>
          </a:p>
          <a:p>
            <a:pPr algn="l"/>
            <a:r>
              <a:rPr lang="de-DE" dirty="0" err="1"/>
              <a:t>Example</a:t>
            </a:r>
            <a:r>
              <a:rPr lang="de-DE" dirty="0"/>
              <a:t>: 40%</a:t>
            </a:r>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2187922" y="373714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2</a:t>
            </a:r>
          </a:p>
          <a:p>
            <a:pPr algn="l"/>
            <a:r>
              <a:rPr lang="de-DE" dirty="0" err="1">
                <a:solidFill>
                  <a:srgbClr val="00B050"/>
                </a:solidFill>
              </a:rPr>
              <a:t>No</a:t>
            </a:r>
            <a:r>
              <a:rPr lang="de-DE" dirty="0">
                <a:solidFill>
                  <a:srgbClr val="00B050"/>
                </a:solidFill>
              </a:rPr>
              <a:t> = 8</a:t>
            </a:r>
          </a:p>
        </p:txBody>
      </p:sp>
      <p:sp>
        <p:nvSpPr>
          <p:cNvPr id="20" name="Rechteck 19"/>
          <p:cNvSpPr/>
          <p:nvPr/>
        </p:nvSpPr>
        <p:spPr bwMode="auto">
          <a:xfrm>
            <a:off x="2187922" y="565908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127207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58612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8" grpId="0" animBg="1"/>
      <p:bldP spid="19" grpId="0" animBg="1"/>
      <p:bldP spid="20" grpId="0" animBg="1"/>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Downsampling</a:t>
            </a:r>
            <a:endParaRPr lang="en-US" sz="2400" dirty="0"/>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2179609" y="1839075"/>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2179608" y="39338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9" y="5455916"/>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235989" y="1350893"/>
            <a:ext cx="1817255" cy="830997"/>
          </a:xfrm>
          <a:prstGeom prst="rect">
            <a:avLst/>
          </a:prstGeom>
          <a:noFill/>
        </p:spPr>
        <p:txBody>
          <a:bodyPr wrap="square" rtlCol="0">
            <a:spAutoFit/>
          </a:bodyPr>
          <a:lstStyle/>
          <a:p>
            <a:pPr algn="l"/>
            <a:r>
              <a:rPr lang="de-DE" dirty="0" err="1"/>
              <a:t>Creates</a:t>
            </a:r>
            <a:r>
              <a:rPr lang="de-DE" dirty="0"/>
              <a:t> </a:t>
            </a:r>
            <a:r>
              <a:rPr lang="de-DE" dirty="0" err="1"/>
              <a:t>balanced</a:t>
            </a:r>
            <a:r>
              <a:rPr lang="de-DE" dirty="0"/>
              <a:t> </a:t>
            </a:r>
            <a:r>
              <a:rPr lang="de-DE"/>
              <a:t>samples</a:t>
            </a:r>
            <a:endParaRPr lang="de-DE" dirty="0"/>
          </a:p>
        </p:txBody>
      </p:sp>
      <p:sp>
        <p:nvSpPr>
          <p:cNvPr id="23" name="Textfeld 22"/>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5</a:t>
            </a:r>
          </a:p>
          <a:p>
            <a:pPr algn="l"/>
            <a:r>
              <a:rPr lang="de-DE" dirty="0" err="1">
                <a:solidFill>
                  <a:srgbClr val="00B050"/>
                </a:solidFill>
              </a:rPr>
              <a:t>No</a:t>
            </a:r>
            <a:r>
              <a:rPr lang="de-DE" dirty="0">
                <a:solidFill>
                  <a:srgbClr val="00B050"/>
                </a:solidFill>
              </a:rPr>
              <a:t> = 5</a:t>
            </a:r>
          </a:p>
        </p:txBody>
      </p:sp>
    </p:spTree>
    <p:extLst>
      <p:ext uri="{BB962C8B-B14F-4D97-AF65-F5344CB8AC3E}">
        <p14:creationId xmlns:p14="http://schemas.microsoft.com/office/powerpoint/2010/main" val="1817630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9" grpId="0" animBg="1"/>
      <p:bldP spid="20" grpId="0" animBg="1"/>
      <p:bldP spid="21"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SMOTE</a:t>
            </a:r>
            <a:endParaRPr lang="en-US" sz="2400" dirty="0"/>
          </a:p>
        </p:txBody>
      </p:sp>
      <p:sp>
        <p:nvSpPr>
          <p:cNvPr id="18" name="Text Box 2"/>
          <p:cNvSpPr txBox="1">
            <a:spLocks noChangeArrowheads="1"/>
          </p:cNvSpPr>
          <p:nvPr/>
        </p:nvSpPr>
        <p:spPr bwMode="auto">
          <a:xfrm>
            <a:off x="177799" y="1051765"/>
            <a:ext cx="8744509" cy="404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a:solidFill>
                  <a:srgbClr val="000000"/>
                </a:solidFill>
                <a:ea typeface="+mn-ea"/>
              </a:rPr>
              <a:t>SMOTE (Synthetic Minority Oversampling Technique) is an oversampling technique where the synthetic samples are generated for the minority class. </a:t>
            </a:r>
          </a:p>
          <a:p>
            <a:pPr marL="0" indent="0" algn="l" eaLnBrk="1" fontAlgn="auto" hangingPunct="1">
              <a:spcBef>
                <a:spcPts val="600"/>
              </a:spcBef>
              <a:spcAft>
                <a:spcPts val="0"/>
              </a:spcAft>
              <a:defRPr/>
            </a:pPr>
            <a:r>
              <a:rPr lang="en-US" altLang="de-DE" sz="1800" kern="0">
                <a:solidFill>
                  <a:srgbClr val="000000"/>
                </a:solidFill>
                <a:ea typeface="+mn-ea"/>
              </a:rPr>
              <a:t>At first the total number of oversampling observations N is set up. Usually, it is selected such that the resulting class distribution is 1:1. Now, the iteration starts by first selecting a minority class instance at random. Next, the k nearest neighbors for that instance are obtained. For every neighbor calculate the difference as distance and </a:t>
            </a:r>
            <a:br>
              <a:rPr lang="en-US" altLang="de-DE" sz="1800" kern="0">
                <a:solidFill>
                  <a:srgbClr val="000000"/>
                </a:solidFill>
                <a:ea typeface="+mn-ea"/>
              </a:rPr>
            </a:br>
            <a:r>
              <a:rPr lang="en-US" altLang="de-DE" sz="1800" kern="0">
                <a:solidFill>
                  <a:srgbClr val="000000"/>
                </a:solidFill>
                <a:ea typeface="+mn-ea"/>
              </a:rPr>
              <a:t>multiply this difference by a </a:t>
            </a:r>
            <a:br>
              <a:rPr lang="en-US" altLang="de-DE" sz="1800" kern="0">
                <a:solidFill>
                  <a:srgbClr val="000000"/>
                </a:solidFill>
                <a:ea typeface="+mn-ea"/>
              </a:rPr>
            </a:br>
            <a:r>
              <a:rPr lang="en-US" altLang="de-DE" sz="1800" kern="0">
                <a:solidFill>
                  <a:srgbClr val="000000"/>
                </a:solidFill>
                <a:ea typeface="+mn-ea"/>
              </a:rPr>
              <a:t>random value between 0 and 1. </a:t>
            </a:r>
            <a:br>
              <a:rPr lang="en-US" altLang="de-DE" sz="1800" kern="0">
                <a:solidFill>
                  <a:srgbClr val="000000"/>
                </a:solidFill>
                <a:ea typeface="+mn-ea"/>
              </a:rPr>
            </a:br>
            <a:r>
              <a:rPr lang="en-US" altLang="de-DE" sz="1800" kern="0">
                <a:solidFill>
                  <a:srgbClr val="000000"/>
                </a:solidFill>
                <a:ea typeface="+mn-ea"/>
              </a:rPr>
              <a:t>Adding the result to the chosen </a:t>
            </a:r>
            <a:br>
              <a:rPr lang="en-US" altLang="de-DE" sz="1800" kern="0">
                <a:solidFill>
                  <a:srgbClr val="000000"/>
                </a:solidFill>
                <a:ea typeface="+mn-ea"/>
              </a:rPr>
            </a:br>
            <a:r>
              <a:rPr lang="en-US" altLang="de-DE" sz="1800" kern="0">
                <a:solidFill>
                  <a:srgbClr val="000000"/>
                </a:solidFill>
                <a:ea typeface="+mn-ea"/>
              </a:rPr>
              <a:t>instance creates a new synthetic </a:t>
            </a:r>
            <a:br>
              <a:rPr lang="en-US" altLang="de-DE" sz="1800" kern="0">
                <a:solidFill>
                  <a:srgbClr val="000000"/>
                </a:solidFill>
                <a:ea typeface="+mn-ea"/>
              </a:rPr>
            </a:br>
            <a:r>
              <a:rPr lang="en-US" altLang="de-DE" sz="1800" kern="0">
                <a:solidFill>
                  <a:srgbClr val="000000"/>
                </a:solidFill>
                <a:ea typeface="+mn-ea"/>
              </a:rPr>
              <a:t>instance. This is done until the </a:t>
            </a:r>
            <a:br>
              <a:rPr lang="en-US" altLang="de-DE" sz="1800" kern="0">
                <a:solidFill>
                  <a:srgbClr val="000000"/>
                </a:solidFill>
                <a:ea typeface="+mn-ea"/>
              </a:rPr>
            </a:br>
            <a:r>
              <a:rPr lang="en-US" altLang="de-DE" sz="1800" kern="0">
                <a:solidFill>
                  <a:srgbClr val="000000"/>
                </a:solidFill>
                <a:ea typeface="+mn-ea"/>
              </a:rPr>
              <a:t>number of needed instances is </a:t>
            </a:r>
            <a:br>
              <a:rPr lang="en-US" altLang="de-DE" sz="1800" kern="0">
                <a:solidFill>
                  <a:srgbClr val="000000"/>
                </a:solidFill>
                <a:ea typeface="+mn-ea"/>
              </a:rPr>
            </a:br>
            <a:r>
              <a:rPr lang="en-US" altLang="de-DE" sz="1800" kern="0">
                <a:solidFill>
                  <a:srgbClr val="000000"/>
                </a:solidFill>
                <a:ea typeface="+mn-ea"/>
              </a:rPr>
              <a:t>reached. </a:t>
            </a:r>
            <a:endParaRPr lang="en-US" altLang="de-DE" sz="1800" kern="0" dirty="0">
              <a:solidFill>
                <a:srgbClr val="000000"/>
              </a:solidFill>
              <a:ea typeface="+mn-ea"/>
            </a:endParaRPr>
          </a:p>
        </p:txBody>
      </p:sp>
      <p:pic>
        <p:nvPicPr>
          <p:cNvPr id="3" name="Grafik 2"/>
          <p:cNvPicPr>
            <a:picLocks noChangeAspect="1"/>
          </p:cNvPicPr>
          <p:nvPr/>
        </p:nvPicPr>
        <p:blipFill>
          <a:blip r:embed="rId2"/>
          <a:stretch>
            <a:fillRect/>
          </a:stretch>
        </p:blipFill>
        <p:spPr>
          <a:xfrm>
            <a:off x="3894666" y="2980267"/>
            <a:ext cx="4830905" cy="3269698"/>
          </a:xfrm>
          <a:prstGeom prst="rect">
            <a:avLst/>
          </a:prstGeom>
        </p:spPr>
      </p:pic>
      <p:sp>
        <p:nvSpPr>
          <p:cNvPr id="4" name="Rechteck 3"/>
          <p:cNvSpPr/>
          <p:nvPr/>
        </p:nvSpPr>
        <p:spPr>
          <a:xfrm>
            <a:off x="3792537" y="6111465"/>
            <a:ext cx="5359401" cy="276999"/>
          </a:xfrm>
          <a:prstGeom prst="rect">
            <a:avLst/>
          </a:prstGeom>
        </p:spPr>
        <p:txBody>
          <a:bodyPr wrap="square">
            <a:spAutoFit/>
          </a:bodyPr>
          <a:lstStyle/>
          <a:p>
            <a:r>
              <a:rPr lang="de-DE" sz="1200" b="0"/>
              <a:t>Source: https://github.com/minoue-xx/Oversampling-Imbalanced-Data</a:t>
            </a:r>
          </a:p>
        </p:txBody>
      </p:sp>
    </p:spTree>
    <p:extLst>
      <p:ext uri="{BB962C8B-B14F-4D97-AF65-F5344CB8AC3E}">
        <p14:creationId xmlns:p14="http://schemas.microsoft.com/office/powerpoint/2010/main" val="209044822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Feature Engineering</a:t>
            </a:r>
          </a:p>
        </p:txBody>
      </p:sp>
      <p:sp>
        <p:nvSpPr>
          <p:cNvPr id="5" name="Text Box 2"/>
          <p:cNvSpPr txBox="1">
            <a:spLocks noChangeArrowheads="1"/>
          </p:cNvSpPr>
          <p:nvPr/>
        </p:nvSpPr>
        <p:spPr bwMode="auto">
          <a:xfrm>
            <a:off x="177799" y="1051765"/>
            <a:ext cx="8744509"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Feature engineering is the process of using domain knowledge of the data to create features that make machine learning algorithms work. If feature engineering is done correctly, it increases the predictive power of machine learning algorithms by creating features from raw data that help facilitate the machine learning process. </a:t>
            </a:r>
          </a:p>
          <a:p>
            <a:pPr marL="0" indent="0" algn="l" eaLnBrk="1" fontAlgn="auto" hangingPunct="1">
              <a:spcBef>
                <a:spcPts val="600"/>
              </a:spcBef>
              <a:spcAft>
                <a:spcPts val="0"/>
              </a:spcAft>
              <a:defRPr/>
            </a:pPr>
            <a:r>
              <a:rPr lang="en-US" altLang="de-DE" sz="1800" kern="0" dirty="0">
                <a:solidFill>
                  <a:srgbClr val="000000"/>
                </a:solidFill>
                <a:ea typeface="+mn-ea"/>
              </a:rPr>
              <a:t>A feature (variable, attribute) is depicted by a column in a dataset. Considering a generic two-dimensional dataset, each observation is depicted by a row and each feature by a column, which will have a specific value for an observation:</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Features can be of two major types. </a:t>
            </a:r>
            <a:r>
              <a:rPr lang="en-US" altLang="de-DE" sz="1800" kern="0" dirty="0">
                <a:solidFill>
                  <a:srgbClr val="FF0000"/>
                </a:solidFill>
                <a:ea typeface="+mn-ea"/>
              </a:rPr>
              <a:t>Raw features</a:t>
            </a:r>
            <a:r>
              <a:rPr lang="en-US" altLang="de-DE" sz="1800" kern="0" dirty="0">
                <a:solidFill>
                  <a:srgbClr val="000000"/>
                </a:solidFill>
                <a:ea typeface="+mn-ea"/>
              </a:rPr>
              <a:t> are obtained directly from the dataset with no extra data manipulation or engineering. </a:t>
            </a:r>
            <a:r>
              <a:rPr lang="en-US" altLang="de-DE" sz="1800" kern="0" dirty="0">
                <a:solidFill>
                  <a:srgbClr val="FF0000"/>
                </a:solidFill>
                <a:ea typeface="+mn-ea"/>
              </a:rPr>
              <a:t>Derived features</a:t>
            </a:r>
            <a:r>
              <a:rPr lang="en-US" altLang="de-DE" sz="1800" kern="0" dirty="0">
                <a:solidFill>
                  <a:srgbClr val="000000"/>
                </a:solidFill>
                <a:ea typeface="+mn-ea"/>
              </a:rPr>
              <a:t> are usually obtained from feature engineering, where we extract features from existing data attributes. A simple example would be creating a new feature “Age” from an employee dataset containing "Birthdate".</a:t>
            </a:r>
          </a:p>
        </p:txBody>
      </p:sp>
      <p:graphicFrame>
        <p:nvGraphicFramePr>
          <p:cNvPr id="6" name="Tabelle 5"/>
          <p:cNvGraphicFramePr>
            <a:graphicFrameLocks noGrp="1"/>
          </p:cNvGraphicFramePr>
          <p:nvPr>
            <p:extLst>
              <p:ext uri="{D42A27DB-BD31-4B8C-83A1-F6EECF244321}">
                <p14:modId xmlns:p14="http://schemas.microsoft.com/office/powerpoint/2010/main" val="2636411137"/>
              </p:ext>
            </p:extLst>
          </p:nvPr>
        </p:nvGraphicFramePr>
        <p:xfrm>
          <a:off x="3131689" y="3736611"/>
          <a:ext cx="2329544" cy="955675"/>
        </p:xfrm>
        <a:graphic>
          <a:graphicData uri="http://schemas.openxmlformats.org/drawingml/2006/table">
            <a:tbl>
              <a:tblPr/>
              <a:tblGrid>
                <a:gridCol w="322458">
                  <a:extLst>
                    <a:ext uri="{9D8B030D-6E8A-4147-A177-3AD203B41FA5}">
                      <a16:colId xmlns:a16="http://schemas.microsoft.com/office/drawing/2014/main" val="20003"/>
                    </a:ext>
                  </a:extLst>
                </a:gridCol>
                <a:gridCol w="648070">
                  <a:extLst>
                    <a:ext uri="{9D8B030D-6E8A-4147-A177-3AD203B41FA5}">
                      <a16:colId xmlns:a16="http://schemas.microsoft.com/office/drawing/2014/main" val="20000"/>
                    </a:ext>
                  </a:extLst>
                </a:gridCol>
                <a:gridCol w="679508">
                  <a:extLst>
                    <a:ext uri="{9D8B030D-6E8A-4147-A177-3AD203B41FA5}">
                      <a16:colId xmlns:a16="http://schemas.microsoft.com/office/drawing/2014/main" val="20001"/>
                    </a:ext>
                  </a:extLst>
                </a:gridCol>
                <a:gridCol w="679508">
                  <a:extLst>
                    <a:ext uri="{9D8B030D-6E8A-4147-A177-3AD203B41FA5}">
                      <a16:colId xmlns:a16="http://schemas.microsoft.com/office/drawing/2014/main" val="20002"/>
                    </a:ext>
                  </a:extLst>
                </a:gridCol>
              </a:tblGrid>
              <a:tr h="166526">
                <a:tc>
                  <a:txBody>
                    <a:bodyPr/>
                    <a:lstStyle/>
                    <a:p>
                      <a:pPr algn="r" fontAlgn="b"/>
                      <a:endParaRPr lang="de-DE" sz="1200" b="1" i="0" u="none" strike="noStrike" dirty="0">
                        <a:solidFill>
                          <a:srgbClr val="000000"/>
                        </a:solidFill>
                        <a:effectLst/>
                        <a:latin typeface="Calibri"/>
                      </a:endParaRP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1</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2</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3</a:t>
                      </a:r>
                    </a:p>
                  </a:txBody>
                  <a:tcPr marL="8255" marR="8255" marT="8255" marB="0" anchor="b">
                    <a:lnL>
                      <a:noFill/>
                    </a:lnL>
                    <a:lnR>
                      <a:noFill/>
                    </a:lnR>
                    <a:lnT>
                      <a:noFill/>
                    </a:lnT>
                    <a:lnB>
                      <a:noFill/>
                    </a:lnB>
                  </a:tcPr>
                </a:tc>
                <a:extLst>
                  <a:ext uri="{0D108BD9-81ED-4DB2-BD59-A6C34878D82A}">
                    <a16:rowId xmlns:a16="http://schemas.microsoft.com/office/drawing/2014/main" val="10000"/>
                  </a:ext>
                </a:extLst>
              </a:tr>
              <a:tr h="165100">
                <a:tc>
                  <a:txBody>
                    <a:bodyPr/>
                    <a:lstStyle/>
                    <a:p>
                      <a:pPr algn="ctr" fontAlgn="b"/>
                      <a:r>
                        <a:rPr lang="de-DE" sz="1200" b="0" i="0" u="none" strike="noStrike" dirty="0">
                          <a:solidFill>
                            <a:srgbClr val="000000"/>
                          </a:solidFill>
                          <a:effectLst/>
                          <a:latin typeface="Calibri"/>
                        </a:rPr>
                        <a:t>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a16="http://schemas.microsoft.com/office/drawing/2014/main" val="10003"/>
                  </a:ext>
                </a:extLst>
              </a:tr>
              <a:tr h="165100">
                <a:tc>
                  <a:txBody>
                    <a:bodyPr/>
                    <a:lstStyle/>
                    <a:p>
                      <a:pPr algn="ctr" fontAlgn="b"/>
                      <a:r>
                        <a:rPr lang="de-DE" sz="1200" b="0" i="0" u="none" strike="noStrike" dirty="0">
                          <a:solidFill>
                            <a:srgbClr val="000000"/>
                          </a:solidFill>
                          <a:effectLst/>
                          <a:latin typeface="Calibri"/>
                        </a:rPr>
                        <a:t>1</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a16="http://schemas.microsoft.com/office/drawing/2014/main" val="10004"/>
                  </a:ext>
                </a:extLst>
              </a:tr>
              <a:tr h="165100">
                <a:tc>
                  <a:txBody>
                    <a:bodyPr/>
                    <a:lstStyle/>
                    <a:p>
                      <a:pPr algn="ctr" fontAlgn="b"/>
                      <a:r>
                        <a:rPr lang="de-DE" sz="1200" b="0" i="0" u="none" strike="noStrike" dirty="0">
                          <a:solidFill>
                            <a:srgbClr val="000000"/>
                          </a:solidFill>
                          <a:effectLst/>
                          <a:latin typeface="Calibri"/>
                        </a:rPr>
                        <a:t>2</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a16="http://schemas.microsoft.com/office/drawing/2014/main" val="10005"/>
                  </a:ext>
                </a:extLst>
              </a:tr>
              <a:tr h="165100">
                <a:tc>
                  <a:txBody>
                    <a:bodyPr/>
                    <a:lstStyle/>
                    <a:p>
                      <a:pPr algn="ctr" fontAlgn="b"/>
                      <a:r>
                        <a:rPr lang="de-DE" sz="1200" b="0" i="0" u="none" strike="noStrike" dirty="0">
                          <a:solidFill>
                            <a:srgbClr val="000000"/>
                          </a:solidFill>
                          <a:effectLst/>
                          <a:latin typeface="Calibri"/>
                        </a:rPr>
                        <a:t>3</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2" name="Rechteckiger Pfeil 1"/>
          <p:cNvSpPr/>
          <p:nvPr/>
        </p:nvSpPr>
        <p:spPr bwMode="auto">
          <a:xfrm rot="16200000" flipH="1">
            <a:off x="4461968" y="3414316"/>
            <a:ext cx="176169" cy="486561"/>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4742999" y="3447790"/>
            <a:ext cx="1895912" cy="276999"/>
          </a:xfrm>
          <a:prstGeom prst="rect">
            <a:avLst/>
          </a:prstGeom>
          <a:noFill/>
        </p:spPr>
        <p:txBody>
          <a:bodyPr wrap="square" rtlCol="0">
            <a:spAutoFit/>
          </a:bodyPr>
          <a:lstStyle/>
          <a:p>
            <a:pPr algn="l"/>
            <a:r>
              <a:rPr lang="de-DE" sz="1200" dirty="0"/>
              <a:t>Columns (Features)</a:t>
            </a:r>
          </a:p>
        </p:txBody>
      </p:sp>
      <p:sp>
        <p:nvSpPr>
          <p:cNvPr id="4" name="Pfeil nach rechts 3"/>
          <p:cNvSpPr/>
          <p:nvPr/>
        </p:nvSpPr>
        <p:spPr bwMode="auto">
          <a:xfrm>
            <a:off x="2835479" y="4236439"/>
            <a:ext cx="276837" cy="100668"/>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935795" y="4114718"/>
            <a:ext cx="1895912" cy="276999"/>
          </a:xfrm>
          <a:prstGeom prst="rect">
            <a:avLst/>
          </a:prstGeom>
          <a:noFill/>
        </p:spPr>
        <p:txBody>
          <a:bodyPr wrap="square" rtlCol="0">
            <a:spAutoFit/>
          </a:bodyPr>
          <a:lstStyle/>
          <a:p>
            <a:pPr algn="r"/>
            <a:r>
              <a:rPr lang="de-DE" sz="1200" dirty="0" err="1"/>
              <a:t>Rows</a:t>
            </a:r>
            <a:r>
              <a:rPr lang="de-DE" sz="1200" dirty="0"/>
              <a:t> (</a:t>
            </a:r>
            <a:r>
              <a:rPr lang="de-DE" sz="1200" dirty="0" err="1"/>
              <a:t>Observations</a:t>
            </a:r>
            <a:r>
              <a:rPr lang="de-DE" sz="1200" dirty="0"/>
              <a:t>)</a:t>
            </a:r>
          </a:p>
        </p:txBody>
      </p:sp>
      <p:sp>
        <p:nvSpPr>
          <p:cNvPr id="7" name="Rechteck 6"/>
          <p:cNvSpPr/>
          <p:nvPr/>
        </p:nvSpPr>
        <p:spPr>
          <a:xfrm>
            <a:off x="2156393" y="6283384"/>
            <a:ext cx="6375211" cy="461665"/>
          </a:xfrm>
          <a:prstGeom prst="rect">
            <a:avLst/>
          </a:prstGeom>
        </p:spPr>
        <p:txBody>
          <a:bodyPr wrap="square">
            <a:spAutoFit/>
          </a:bodyPr>
          <a:lstStyle/>
          <a:p>
            <a:pPr marL="720725" indent="-720725" algn="l"/>
            <a:r>
              <a:rPr lang="en-US" sz="1200" b="0" dirty="0"/>
              <a:t>Sources:	Sarkar, D.: Understanding Feature Engineering, towardsdatascience.com and </a:t>
            </a:r>
            <a:br>
              <a:rPr lang="en-US" sz="1200" b="0" dirty="0"/>
            </a:br>
            <a:r>
              <a:rPr lang="en-US" sz="1200" b="0" dirty="0" err="1"/>
              <a:t>Shekhar</a:t>
            </a:r>
            <a:r>
              <a:rPr lang="en-US" sz="1200" b="0" dirty="0"/>
              <a:t>, A.: What Is Feature Engineering for Machine Learning?, medium.com.</a:t>
            </a:r>
            <a:endParaRPr lang="de-DE" sz="1200" b="0" dirty="0"/>
          </a:p>
        </p:txBody>
      </p:sp>
    </p:spTree>
    <p:extLst>
      <p:ext uri="{BB962C8B-B14F-4D97-AF65-F5344CB8AC3E}">
        <p14:creationId xmlns:p14="http://schemas.microsoft.com/office/powerpoint/2010/main" val="2494987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Variants of Feature Engineering</a:t>
            </a:r>
          </a:p>
        </p:txBody>
      </p:sp>
      <p:sp>
        <p:nvSpPr>
          <p:cNvPr id="5" name="Text Box 2"/>
          <p:cNvSpPr txBox="1">
            <a:spLocks noChangeArrowheads="1"/>
          </p:cNvSpPr>
          <p:nvPr/>
        </p:nvSpPr>
        <p:spPr bwMode="auto">
          <a:xfrm>
            <a:off x="177798" y="1185989"/>
            <a:ext cx="8764865" cy="531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algn="l" eaLnBrk="1" fontAlgn="auto" hangingPunct="1">
              <a:spcBef>
                <a:spcPts val="600"/>
              </a:spcBef>
              <a:spcAft>
                <a:spcPts val="0"/>
              </a:spcAft>
              <a:buFont typeface="+mj-lt"/>
              <a:buAutoNum type="arabicPeriod"/>
              <a:defRPr/>
            </a:pPr>
            <a:r>
              <a:rPr lang="en-US" altLang="de-DE" sz="1800" kern="0" dirty="0">
                <a:solidFill>
                  <a:srgbClr val="000000"/>
                </a:solidFill>
              </a:rPr>
              <a:t>Transformation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convert features (e.g. birth date to age)</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lag structures (e.g. time-lags)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normalization / standardization / scaling</a:t>
            </a:r>
          </a:p>
          <a:p>
            <a:pPr lvl="0" algn="l" eaLnBrk="1" fontAlgn="auto" hangingPunct="1">
              <a:spcBef>
                <a:spcPts val="600"/>
              </a:spcBef>
              <a:spcAft>
                <a:spcPts val="0"/>
              </a:spcAft>
              <a:buFont typeface="+mj-lt"/>
              <a:buAutoNum type="arabicPeriod"/>
              <a:defRPr/>
            </a:pPr>
            <a:r>
              <a:rPr lang="en-US" altLang="de-DE" sz="1800" kern="0" dirty="0">
                <a:solidFill>
                  <a:srgbClr val="000000"/>
                </a:solidFill>
                <a:ea typeface="+mn-ea"/>
              </a:rPr>
              <a:t>Type Conversion </a:t>
            </a:r>
            <a:br>
              <a:rPr lang="en-US" altLang="de-DE" sz="180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numerical</a:t>
            </a:r>
            <a:r>
              <a:rPr lang="en-US" altLang="de-DE" sz="1800" kern="0" dirty="0">
                <a:solidFill>
                  <a:srgbClr val="000000"/>
                </a:solidFill>
                <a:ea typeface="+mn-ea"/>
              </a:rPr>
              <a:t> </a:t>
            </a:r>
            <a:r>
              <a:rPr lang="en-US" altLang="de-DE" sz="1800" b="0" kern="0" dirty="0">
                <a:solidFill>
                  <a:srgbClr val="000000"/>
                </a:solidFill>
                <a:ea typeface="+mn-ea"/>
              </a:rPr>
              <a:t>type is needed</a:t>
            </a:r>
            <a:r>
              <a:rPr lang="en-US" altLang="de-DE" sz="1800" b="0" kern="0">
                <a:solidFill>
                  <a:srgbClr val="000000"/>
                </a:solidFill>
                <a:ea typeface="+mn-ea"/>
              </a:rPr>
              <a:t>, transformation of </a:t>
            </a:r>
            <a:r>
              <a:rPr lang="en-US" altLang="de-DE" sz="1800" b="0" kern="0" dirty="0">
                <a:solidFill>
                  <a:srgbClr val="000000"/>
                </a:solidFill>
                <a:ea typeface="+mn-ea"/>
              </a:rPr>
              <a:t>categorical into numerical data </a:t>
            </a:r>
            <a:br>
              <a:rPr lang="en-US" altLang="de-DE" sz="1800" b="0" kern="0" dirty="0">
                <a:solidFill>
                  <a:srgbClr val="000000"/>
                </a:solidFill>
                <a:ea typeface="+mn-ea"/>
              </a:rPr>
            </a:br>
            <a:r>
              <a:rPr lang="en-US" altLang="de-DE" sz="1800" b="0" kern="0" dirty="0">
                <a:solidFill>
                  <a:srgbClr val="000000"/>
                </a:solidFill>
                <a:ea typeface="+mn-ea"/>
              </a:rPr>
              <a:t>	using dummy features </a:t>
            </a:r>
            <a:br>
              <a:rPr lang="en-US" altLang="de-DE" sz="1800" b="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categorical</a:t>
            </a:r>
            <a:r>
              <a:rPr lang="en-US" altLang="de-DE" sz="1800" kern="0" dirty="0">
                <a:solidFill>
                  <a:srgbClr val="000000"/>
                </a:solidFill>
                <a:ea typeface="+mn-ea"/>
              </a:rPr>
              <a:t> </a:t>
            </a:r>
            <a:r>
              <a:rPr lang="en-US" altLang="de-DE" sz="1800" b="0" kern="0" dirty="0">
                <a:solidFill>
                  <a:srgbClr val="000000"/>
                </a:solidFill>
                <a:ea typeface="+mn-ea"/>
              </a:rPr>
              <a:t>type is needed or more informative, discretize</a:t>
            </a:r>
            <a:r>
              <a:rPr lang="en-US" altLang="de-DE" sz="1800" kern="0" dirty="0">
                <a:solidFill>
                  <a:srgbClr val="000000"/>
                </a:solidFill>
                <a:ea typeface="+mn-ea"/>
              </a:rPr>
              <a:t> </a:t>
            </a:r>
            <a:r>
              <a:rPr lang="en-US" altLang="de-DE" sz="1800" b="0" kern="0" dirty="0">
                <a:solidFill>
                  <a:srgbClr val="000000"/>
                </a:solidFill>
                <a:ea typeface="+mn-ea"/>
              </a:rPr>
              <a:t>numerical</a:t>
            </a:r>
            <a:br>
              <a:rPr lang="en-US" altLang="de-DE" sz="1800" b="0" kern="0" dirty="0">
                <a:solidFill>
                  <a:srgbClr val="000000"/>
                </a:solidFill>
                <a:ea typeface="+mn-ea"/>
              </a:rPr>
            </a:br>
            <a:r>
              <a:rPr lang="en-US" altLang="de-DE" sz="1800" b="0" kern="0" dirty="0">
                <a:solidFill>
                  <a:srgbClr val="000000"/>
                </a:solidFill>
                <a:ea typeface="+mn-ea"/>
              </a:rPr>
              <a:t>	features (e.g. income to income classes like poor and rich)</a:t>
            </a:r>
            <a:endParaRPr lang="en-US" altLang="de-DE" sz="1800" kern="0" dirty="0">
              <a:solidFill>
                <a:srgbClr val="000000"/>
              </a:solidFill>
              <a:ea typeface="+mn-ea"/>
            </a:endParaRPr>
          </a:p>
          <a:p>
            <a:pPr lvl="0" algn="l" eaLnBrk="1" fontAlgn="auto" hangingPunct="1">
              <a:spcBef>
                <a:spcPts val="600"/>
              </a:spcBef>
              <a:spcAft>
                <a:spcPts val="0"/>
              </a:spcAft>
              <a:buFont typeface="+mj-lt"/>
              <a:buAutoNum type="arabicPeriod"/>
              <a:defRPr/>
            </a:pPr>
            <a:r>
              <a:rPr lang="en-US" altLang="de-DE" sz="1800" kern="0" dirty="0">
                <a:solidFill>
                  <a:srgbClr val="000000"/>
                </a:solidFill>
              </a:rPr>
              <a:t>Feature Combination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create interaction features (e.g. </a:t>
            </a:r>
            <a:r>
              <a:rPr lang="en-US" altLang="de-DE" sz="1800" b="0" kern="0" dirty="0" err="1">
                <a:solidFill>
                  <a:srgbClr val="000000"/>
                </a:solidFill>
              </a:rPr>
              <a:t>school_score</a:t>
            </a:r>
            <a:r>
              <a:rPr lang="en-US" altLang="de-DE" sz="1800" b="0" kern="0" dirty="0">
                <a:solidFill>
                  <a:srgbClr val="000000"/>
                </a:solidFill>
              </a:rPr>
              <a:t> = </a:t>
            </a:r>
            <a:r>
              <a:rPr lang="en-US" altLang="de-DE" sz="1800" b="0" kern="0" dirty="0" err="1">
                <a:solidFill>
                  <a:srgbClr val="000000"/>
                </a:solidFill>
              </a:rPr>
              <a:t>num_schools</a:t>
            </a:r>
            <a:r>
              <a:rPr lang="en-US" altLang="de-DE" sz="1800" b="0" kern="0" dirty="0">
                <a:solidFill>
                  <a:srgbClr val="000000"/>
                </a:solidFill>
              </a:rPr>
              <a:t> x </a:t>
            </a:r>
            <a:r>
              <a:rPr lang="en-US" altLang="de-DE" sz="1800" b="0" kern="0" dirty="0" err="1">
                <a:solidFill>
                  <a:srgbClr val="000000"/>
                </a:solidFill>
              </a:rPr>
              <a:t>median_school</a:t>
            </a:r>
            <a:r>
              <a:rPr lang="en-US" altLang="de-DE" sz="1800" b="0" kern="0" dirty="0">
                <a:solidFill>
                  <a:srgbClr val="000000"/>
                </a:solidFill>
              </a:rPr>
              <a:t> 	with </a:t>
            </a:r>
            <a:r>
              <a:rPr lang="en-US" altLang="de-DE" sz="1800" b="0" kern="0" dirty="0" err="1">
                <a:solidFill>
                  <a:srgbClr val="000000"/>
                </a:solidFill>
              </a:rPr>
              <a:t>num_school</a:t>
            </a:r>
            <a:r>
              <a:rPr lang="en-US" altLang="de-DE" sz="1800" b="0" kern="0" dirty="0">
                <a:solidFill>
                  <a:srgbClr val="000000"/>
                </a:solidFill>
              </a:rPr>
              <a:t> = number of schools within 5 miles of a property and</a:t>
            </a:r>
            <a:br>
              <a:rPr lang="en-US" altLang="de-DE" sz="1800" b="0" kern="0" dirty="0">
                <a:solidFill>
                  <a:srgbClr val="000000"/>
                </a:solidFill>
              </a:rPr>
            </a:br>
            <a:r>
              <a:rPr lang="en-US" altLang="de-DE" sz="1800" b="0" kern="0" dirty="0">
                <a:solidFill>
                  <a:srgbClr val="000000"/>
                </a:solidFill>
              </a:rPr>
              <a:t>	</a:t>
            </a:r>
            <a:r>
              <a:rPr lang="en-US" altLang="de-DE" sz="1800" b="0" kern="0" dirty="0" err="1">
                <a:solidFill>
                  <a:srgbClr val="000000"/>
                </a:solidFill>
              </a:rPr>
              <a:t>median_school</a:t>
            </a:r>
            <a:r>
              <a:rPr lang="en-US" altLang="de-DE" sz="1800" b="0" kern="0" dirty="0">
                <a:solidFill>
                  <a:srgbClr val="000000"/>
                </a:solidFill>
              </a:rPr>
              <a:t> = median quality score of those schools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combine categories (e.g. because they have very few observations or they </a:t>
            </a:r>
            <a:br>
              <a:rPr lang="en-US" altLang="de-DE" sz="1800" b="0" kern="0" dirty="0">
                <a:solidFill>
                  <a:srgbClr val="000000"/>
                </a:solidFill>
              </a:rPr>
            </a:br>
            <a:r>
              <a:rPr lang="en-US" altLang="de-DE" sz="1800" b="0" kern="0" dirty="0">
                <a:solidFill>
                  <a:srgbClr val="000000"/>
                </a:solidFill>
              </a:rPr>
              <a:t>	would result in too many dummy features)</a:t>
            </a:r>
          </a:p>
          <a:p>
            <a:pPr algn="l" eaLnBrk="1" fontAlgn="auto" hangingPunct="1">
              <a:spcBef>
                <a:spcPts val="600"/>
              </a:spcBef>
              <a:spcAft>
                <a:spcPts val="0"/>
              </a:spcAft>
              <a:buFont typeface="+mj-lt"/>
              <a:buAutoNum type="arabicPeriod"/>
              <a:defRPr/>
            </a:pPr>
            <a:r>
              <a:rPr lang="en-US" altLang="de-DE" sz="1800" kern="0" dirty="0">
                <a:solidFill>
                  <a:srgbClr val="000000"/>
                </a:solidFill>
              </a:rPr>
              <a:t>Feature Composition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ratios (e.g. returns from prices)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Principal Component Analysis (Dimensionality Reduction)</a:t>
            </a:r>
          </a:p>
        </p:txBody>
      </p:sp>
    </p:spTree>
    <p:extLst>
      <p:ext uri="{BB962C8B-B14F-4D97-AF65-F5344CB8AC3E}">
        <p14:creationId xmlns:p14="http://schemas.microsoft.com/office/powerpoint/2010/main" val="59198206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146</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Scaling</a:t>
            </a:r>
          </a:p>
        </p:txBody>
      </p:sp>
      <p:sp>
        <p:nvSpPr>
          <p:cNvPr id="5" name="Text Box 2"/>
          <p:cNvSpPr txBox="1">
            <a:spLocks noChangeArrowheads="1"/>
          </p:cNvSpPr>
          <p:nvPr/>
        </p:nvSpPr>
        <p:spPr bwMode="auto">
          <a:xfrm>
            <a:off x="206891" y="1066345"/>
            <a:ext cx="8764865" cy="49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Most datasets contain features highly varying in magnitudes, units and range. Most machine learning algorithms have problems with this because they use distance measures or calculate gradients. The features with high magnitudes will weigh in a lot more in the distance calculations than features with low magnitudes and gradients may end up taking a long time or are not accurately calculable.</a:t>
            </a:r>
          </a:p>
          <a:p>
            <a:pPr marL="0" indent="0" algn="l" eaLnBrk="1" fontAlgn="auto" hangingPunct="1">
              <a:spcBef>
                <a:spcPts val="600"/>
              </a:spcBef>
              <a:spcAft>
                <a:spcPts val="0"/>
              </a:spcAft>
              <a:defRPr/>
            </a:pPr>
            <a:r>
              <a:rPr lang="en-US" altLang="de-DE" sz="1800" kern="0" dirty="0">
                <a:solidFill>
                  <a:srgbClr val="000000"/>
                </a:solidFill>
              </a:rPr>
              <a:t>To overcome this effect, we scale the features to bring them to the same level of magnitudes. The two most discussed scaling methods are Normalization and Standardization. </a:t>
            </a:r>
          </a:p>
          <a:p>
            <a:pPr marL="0" indent="0" algn="l" eaLnBrk="1" fontAlgn="auto" hangingPunct="1">
              <a:spcBef>
                <a:spcPts val="600"/>
              </a:spcBef>
              <a:spcAft>
                <a:spcPts val="0"/>
              </a:spcAft>
              <a:defRPr/>
            </a:pPr>
            <a:r>
              <a:rPr lang="en-US" altLang="de-DE" sz="1800" kern="0" dirty="0">
                <a:solidFill>
                  <a:srgbClr val="000000"/>
                </a:solidFill>
              </a:rPr>
              <a:t>Normalization typically means to rescale </a:t>
            </a:r>
            <a:br>
              <a:rPr lang="en-US" altLang="de-DE" sz="1800" kern="0" dirty="0">
                <a:solidFill>
                  <a:srgbClr val="000000"/>
                </a:solidFill>
              </a:rPr>
            </a:br>
            <a:r>
              <a:rPr lang="en-US" altLang="de-DE" sz="1800" kern="0" dirty="0">
                <a:solidFill>
                  <a:srgbClr val="000000"/>
                </a:solidFill>
              </a:rPr>
              <a:t>the values into a range of [0,1]: </a:t>
            </a:r>
          </a:p>
          <a:p>
            <a:pPr marL="0" indent="0" algn="l" eaLnBrk="1" fontAlgn="auto" hangingPunct="1">
              <a:spcBef>
                <a:spcPts val="600"/>
              </a:spcBef>
              <a:spcAft>
                <a:spcPts val="0"/>
              </a:spcAft>
              <a:defRPr/>
            </a:pPr>
            <a:r>
              <a:rPr lang="en-US" altLang="de-DE" sz="1800" kern="0" dirty="0">
                <a:solidFill>
                  <a:srgbClr val="000000"/>
                </a:solidFill>
              </a:rPr>
              <a:t>Standardization typically means to rescale </a:t>
            </a:r>
            <a:br>
              <a:rPr lang="en-US" altLang="de-DE" sz="1800" kern="0" dirty="0">
                <a:solidFill>
                  <a:srgbClr val="000000"/>
                </a:solidFill>
              </a:rPr>
            </a:br>
            <a:r>
              <a:rPr lang="en-US" altLang="de-DE" sz="1800" kern="0" dirty="0">
                <a:solidFill>
                  <a:srgbClr val="000000"/>
                </a:solidFill>
              </a:rPr>
              <a:t>data to have a mean of 0 and a standard </a:t>
            </a:r>
            <a:br>
              <a:rPr lang="en-US" altLang="de-DE" sz="1800" kern="0" dirty="0">
                <a:solidFill>
                  <a:srgbClr val="000000"/>
                </a:solidFill>
              </a:rPr>
            </a:br>
            <a:r>
              <a:rPr lang="en-US" altLang="de-DE" sz="1800" kern="0" dirty="0">
                <a:solidFill>
                  <a:srgbClr val="000000"/>
                </a:solidFill>
              </a:rPr>
              <a:t>deviation of 1 (Z scores):</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If necessary scaling can be inverted:</a:t>
            </a:r>
          </a:p>
        </p:txBody>
      </p:sp>
      <p:graphicFrame>
        <p:nvGraphicFramePr>
          <p:cNvPr id="6" name="Object 9"/>
          <p:cNvGraphicFramePr>
            <a:graphicFrameLocks noChangeAspect="1"/>
          </p:cNvGraphicFramePr>
          <p:nvPr/>
        </p:nvGraphicFramePr>
        <p:xfrm>
          <a:off x="5153700" y="3621832"/>
          <a:ext cx="2007519" cy="853195"/>
        </p:xfrm>
        <a:graphic>
          <a:graphicData uri="http://schemas.openxmlformats.org/presentationml/2006/ole">
            <mc:AlternateContent xmlns:mc="http://schemas.openxmlformats.org/markup-compatibility/2006">
              <mc:Choice xmlns:v="urn:schemas-microsoft-com:vml" Requires="v">
                <p:oleObj name="Formel" r:id="rId2" imgW="1016000" imgH="431800" progId="Equation.3">
                  <p:embed/>
                </p:oleObj>
              </mc:Choice>
              <mc:Fallback>
                <p:oleObj name="Formel" r:id="rId2" imgW="1016000" imgH="431800" progId="Equation.3">
                  <p:embed/>
                  <p:pic>
                    <p:nvPicPr>
                      <p:cNvPr id="6"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700" y="3621832"/>
                        <a:ext cx="2007519" cy="853195"/>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5153700" y="4660385"/>
          <a:ext cx="1379538" cy="777875"/>
        </p:xfrm>
        <a:graphic>
          <a:graphicData uri="http://schemas.openxmlformats.org/presentationml/2006/ole">
            <mc:AlternateContent xmlns:mc="http://schemas.openxmlformats.org/markup-compatibility/2006">
              <mc:Choice xmlns:v="urn:schemas-microsoft-com:vml" Requires="v">
                <p:oleObj name="Formel" r:id="rId4" imgW="698400" imgH="393480" progId="Equation.3">
                  <p:embed/>
                </p:oleObj>
              </mc:Choice>
              <mc:Fallback>
                <p:oleObj name="Formel" r:id="rId4" imgW="698400" imgH="393480" progId="Equation.3">
                  <p:embed/>
                  <p:pic>
                    <p:nvPicPr>
                      <p:cNvPr id="7" name="Object 9"/>
                      <p:cNvPicPr>
                        <a:picLocks noChangeAspect="1" noChangeArrowheads="1"/>
                      </p:cNvPicPr>
                      <p:nvPr/>
                    </p:nvPicPr>
                    <p:blipFill>
                      <a:blip r:embed="rId5"/>
                      <a:srcRect/>
                      <a:stretch>
                        <a:fillRect/>
                      </a:stretch>
                    </p:blipFill>
                    <p:spPr bwMode="auto">
                      <a:xfrm>
                        <a:off x="5153700" y="4660385"/>
                        <a:ext cx="1379538" cy="777875"/>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833404" y="5977562"/>
          <a:ext cx="3286125" cy="452437"/>
        </p:xfrm>
        <a:graphic>
          <a:graphicData uri="http://schemas.openxmlformats.org/presentationml/2006/ole">
            <mc:AlternateContent xmlns:mc="http://schemas.openxmlformats.org/markup-compatibility/2006">
              <mc:Choice xmlns:v="urn:schemas-microsoft-com:vml" Requires="v">
                <p:oleObj name="Formel" r:id="rId6" imgW="1663560" imgH="228600" progId="Equation.3">
                  <p:embed/>
                </p:oleObj>
              </mc:Choice>
              <mc:Fallback>
                <p:oleObj name="Formel" r:id="rId6" imgW="1663560" imgH="228600" progId="Equation.3">
                  <p:embed/>
                  <p:pic>
                    <p:nvPicPr>
                      <p:cNvPr id="8" name="Object 9"/>
                      <p:cNvPicPr>
                        <a:picLocks noChangeAspect="1" noChangeArrowheads="1"/>
                      </p:cNvPicPr>
                      <p:nvPr/>
                    </p:nvPicPr>
                    <p:blipFill>
                      <a:blip r:embed="rId7"/>
                      <a:srcRect/>
                      <a:stretch>
                        <a:fillRect/>
                      </a:stretch>
                    </p:blipFill>
                    <p:spPr bwMode="auto">
                      <a:xfrm>
                        <a:off x="833404" y="5977562"/>
                        <a:ext cx="3286125" cy="452437"/>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5405444" y="5991055"/>
          <a:ext cx="1755775" cy="425450"/>
        </p:xfrm>
        <a:graphic>
          <a:graphicData uri="http://schemas.openxmlformats.org/presentationml/2006/ole">
            <mc:AlternateContent xmlns:mc="http://schemas.openxmlformats.org/markup-compatibility/2006">
              <mc:Choice xmlns:v="urn:schemas-microsoft-com:vml" Requires="v">
                <p:oleObj name="Formel" r:id="rId8" imgW="888840" imgH="215640" progId="Equation.3">
                  <p:embed/>
                </p:oleObj>
              </mc:Choice>
              <mc:Fallback>
                <p:oleObj name="Formel" r:id="rId8" imgW="888840" imgH="215640" progId="Equation.3">
                  <p:embed/>
                  <p:pic>
                    <p:nvPicPr>
                      <p:cNvPr id="9" name="Object 9"/>
                      <p:cNvPicPr>
                        <a:picLocks noChangeAspect="1" noChangeArrowheads="1"/>
                      </p:cNvPicPr>
                      <p:nvPr/>
                    </p:nvPicPr>
                    <p:blipFill>
                      <a:blip r:embed="rId9"/>
                      <a:srcRect/>
                      <a:stretch>
                        <a:fillRect/>
                      </a:stretch>
                    </p:blipFill>
                    <p:spPr bwMode="auto">
                      <a:xfrm>
                        <a:off x="5405444" y="5991055"/>
                        <a:ext cx="1755775" cy="425450"/>
                      </a:xfrm>
                      <a:prstGeom prst="rect">
                        <a:avLst/>
                      </a:prstGeom>
                      <a:noFill/>
                      <a:ln>
                        <a:noFill/>
                      </a:ln>
                      <a:effectLst/>
                    </p:spPr>
                  </p:pic>
                </p:oleObj>
              </mc:Fallback>
            </mc:AlternateContent>
          </a:graphicData>
        </a:graphic>
      </p:graphicFrame>
      <p:sp>
        <p:nvSpPr>
          <p:cNvPr id="2" name="Textfeld 1"/>
          <p:cNvSpPr txBox="1"/>
          <p:nvPr/>
        </p:nvSpPr>
        <p:spPr>
          <a:xfrm>
            <a:off x="4297964" y="6034503"/>
            <a:ext cx="746760" cy="338554"/>
          </a:xfrm>
          <a:prstGeom prst="rect">
            <a:avLst/>
          </a:prstGeom>
          <a:noFill/>
        </p:spPr>
        <p:txBody>
          <a:bodyPr wrap="square" rtlCol="0">
            <a:spAutoFit/>
          </a:bodyPr>
          <a:lstStyle/>
          <a:p>
            <a:r>
              <a:rPr lang="de-DE" dirty="0"/>
              <a:t>resp.</a:t>
            </a:r>
          </a:p>
        </p:txBody>
      </p:sp>
    </p:spTree>
    <p:extLst>
      <p:ext uri="{BB962C8B-B14F-4D97-AF65-F5344CB8AC3E}">
        <p14:creationId xmlns:p14="http://schemas.microsoft.com/office/powerpoint/2010/main" val="675883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147</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 Conversion (Encoding)</a:t>
            </a:r>
          </a:p>
        </p:txBody>
      </p:sp>
      <p:sp>
        <p:nvSpPr>
          <p:cNvPr id="5" name="Text Box 2"/>
          <p:cNvSpPr txBox="1">
            <a:spLocks noChangeArrowheads="1"/>
          </p:cNvSpPr>
          <p:nvPr/>
        </p:nvSpPr>
        <p:spPr bwMode="auto">
          <a:xfrm>
            <a:off x="177799" y="1051765"/>
            <a:ext cx="8630641"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Many machine learning algorithms cannot work with categorical data directly. To convert categorical data to numbers, there exist two variants:</a:t>
            </a:r>
          </a:p>
          <a:p>
            <a:pPr marL="0" indent="0" algn="l" eaLnBrk="1" fontAlgn="auto" hangingPunct="1">
              <a:spcBef>
                <a:spcPts val="600"/>
              </a:spcBef>
              <a:spcAft>
                <a:spcPts val="0"/>
              </a:spcAft>
              <a:defRPr/>
            </a:pPr>
            <a:r>
              <a:rPr lang="en-US" altLang="de-DE" sz="1800" kern="0" dirty="0">
                <a:solidFill>
                  <a:srgbClr val="FF0000"/>
                </a:solidFill>
              </a:rPr>
              <a:t>Label encoding</a:t>
            </a:r>
            <a:r>
              <a:rPr lang="en-US" altLang="de-DE" sz="1800" kern="0" dirty="0">
                <a:solidFill>
                  <a:srgbClr val="000000"/>
                </a:solidFill>
              </a:rPr>
              <a:t> refers to transforming the word labels into numerical form so that the algorithms can understand how to operate on them. Every categorical value is assigned to one numerical value, e.g. young -&gt; 1, </a:t>
            </a:r>
            <a:r>
              <a:rPr lang="en-US" altLang="de-DE" sz="1800" kern="0" dirty="0" err="1">
                <a:solidFill>
                  <a:srgbClr val="000000"/>
                </a:solidFill>
              </a:rPr>
              <a:t>middle_age</a:t>
            </a:r>
            <a:r>
              <a:rPr lang="en-US" altLang="de-DE" sz="1800" kern="0" dirty="0">
                <a:solidFill>
                  <a:srgbClr val="000000"/>
                </a:solidFill>
              </a:rPr>
              <a:t> -&gt; 2, old -&gt; 3. This only works in specific situations where you have somewhat continuous-like data, e.g. if the categorical feature is ordinal.</a:t>
            </a:r>
          </a:p>
          <a:p>
            <a:pPr marL="0" indent="0" algn="l" eaLnBrk="1" fontAlgn="auto" hangingPunct="1">
              <a:spcBef>
                <a:spcPts val="600"/>
              </a:spcBef>
              <a:spcAft>
                <a:spcPts val="0"/>
              </a:spcAft>
              <a:defRPr/>
            </a:pPr>
            <a:r>
              <a:rPr lang="en-US" altLang="de-DE" sz="1800" kern="0" dirty="0">
                <a:solidFill>
                  <a:srgbClr val="FF0000"/>
                </a:solidFill>
              </a:rPr>
              <a:t>One hot encoding</a:t>
            </a:r>
            <a:r>
              <a:rPr lang="en-US" altLang="de-DE" sz="1800" kern="0" dirty="0">
                <a:solidFill>
                  <a:srgbClr val="000000"/>
                </a:solidFill>
              </a:rPr>
              <a:t> is a representation of a categorical variable as binary vectors. Every categorical value is assigned to an artificial binary variable. If the corresponding categorical value occurs in a data row the value of its binary replacement is equal to 1 else 0, e.g. </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It is usual when creating dummy variables to have one less variable than the number of categories present to avoid perfect collinearity (dummy variable trap).</a:t>
            </a:r>
          </a:p>
        </p:txBody>
      </p:sp>
      <p:sp>
        <p:nvSpPr>
          <p:cNvPr id="8" name="Pfeil nach rechts 7"/>
          <p:cNvSpPr/>
          <p:nvPr/>
        </p:nvSpPr>
        <p:spPr bwMode="auto">
          <a:xfrm>
            <a:off x="2383022" y="4678182"/>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 name="Grafik 2"/>
          <p:cNvPicPr>
            <a:picLocks noChangeAspect="1"/>
          </p:cNvPicPr>
          <p:nvPr/>
        </p:nvPicPr>
        <p:blipFill>
          <a:blip r:embed="rId2"/>
          <a:stretch>
            <a:fillRect/>
          </a:stretch>
        </p:blipFill>
        <p:spPr>
          <a:xfrm>
            <a:off x="1593965" y="4329360"/>
            <a:ext cx="622080" cy="1399680"/>
          </a:xfrm>
          <a:prstGeom prst="rect">
            <a:avLst/>
          </a:prstGeom>
        </p:spPr>
      </p:pic>
      <p:pic>
        <p:nvPicPr>
          <p:cNvPr id="4" name="Grafik 3"/>
          <p:cNvPicPr>
            <a:picLocks noChangeAspect="1"/>
          </p:cNvPicPr>
          <p:nvPr/>
        </p:nvPicPr>
        <p:blipFill>
          <a:blip r:embed="rId3"/>
          <a:stretch>
            <a:fillRect/>
          </a:stretch>
        </p:blipFill>
        <p:spPr>
          <a:xfrm>
            <a:off x="3363732" y="4323012"/>
            <a:ext cx="3975480" cy="1389960"/>
          </a:xfrm>
          <a:prstGeom prst="rect">
            <a:avLst/>
          </a:prstGeom>
        </p:spPr>
      </p:pic>
    </p:spTree>
    <p:extLst>
      <p:ext uri="{BB962C8B-B14F-4D97-AF65-F5344CB8AC3E}">
        <p14:creationId xmlns:p14="http://schemas.microsoft.com/office/powerpoint/2010/main" val="32949910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a:t>
            </a:r>
          </a:p>
        </p:txBody>
      </p:sp>
      <p:sp>
        <p:nvSpPr>
          <p:cNvPr id="5" name="Text Box 2"/>
          <p:cNvSpPr txBox="1">
            <a:spLocks noChangeArrowheads="1"/>
          </p:cNvSpPr>
          <p:nvPr/>
        </p:nvSpPr>
        <p:spPr bwMode="auto">
          <a:xfrm>
            <a:off x="177799" y="1051765"/>
            <a:ext cx="8630641" cy="51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Data sets often contain date/time features. These features are rarely useful in their original form because they only contain ongoing values. However, they can be useful for extracting cyclical factors, such as weekly or seasonal effects. Suppose, we are given a data "flight date time vs status". Then, given the date-time data, we have to predict the status of the flight.</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But the status of the flight may depend on the hour of the day, not on the date-time. To analyze this, we will create the new feature "</a:t>
            </a:r>
            <a:r>
              <a:rPr lang="en-US" altLang="de-DE" sz="1800" kern="0" dirty="0" err="1">
                <a:solidFill>
                  <a:srgbClr val="000000"/>
                </a:solidFill>
                <a:ea typeface="+mn-ea"/>
              </a:rPr>
              <a:t>Hour_Of_Day</a:t>
            </a:r>
            <a:r>
              <a:rPr lang="en-US" altLang="de-DE" sz="1800" kern="0" dirty="0">
                <a:solidFill>
                  <a:srgbClr val="000000"/>
                </a:solidFill>
                <a:ea typeface="+mn-ea"/>
              </a:rPr>
              <a:t>". Using the "</a:t>
            </a:r>
            <a:r>
              <a:rPr lang="en-US" altLang="de-DE" sz="1800" kern="0" dirty="0" err="1">
                <a:solidFill>
                  <a:srgbClr val="000000"/>
                </a:solidFill>
                <a:ea typeface="+mn-ea"/>
              </a:rPr>
              <a:t>Hour_Of_Day</a:t>
            </a:r>
            <a:r>
              <a:rPr lang="en-US" altLang="de-DE" sz="1800" kern="0" dirty="0">
                <a:solidFill>
                  <a:srgbClr val="000000"/>
                </a:solidFill>
                <a:ea typeface="+mn-ea"/>
              </a:rPr>
              <a:t>" feature, the machine will learn better as this feature is directly related to the status of the flight.</a:t>
            </a:r>
          </a:p>
        </p:txBody>
      </p:sp>
      <p:sp>
        <p:nvSpPr>
          <p:cNvPr id="7" name="Rechteck 6"/>
          <p:cNvSpPr/>
          <p:nvPr/>
        </p:nvSpPr>
        <p:spPr>
          <a:xfrm>
            <a:off x="2156393" y="6283384"/>
            <a:ext cx="6375211" cy="276999"/>
          </a:xfrm>
          <a:prstGeom prst="rect">
            <a:avLst/>
          </a:prstGeom>
        </p:spPr>
        <p:txBody>
          <a:bodyPr wrap="square">
            <a:spAutoFit/>
          </a:bodyPr>
          <a:lstStyle/>
          <a:p>
            <a:pPr marL="628650" indent="-628650" algn="l"/>
            <a:r>
              <a:rPr lang="en-US" sz="1200" b="0" dirty="0"/>
              <a:t>Source: </a:t>
            </a:r>
            <a:r>
              <a:rPr lang="en-US" sz="1200" b="0" dirty="0" err="1"/>
              <a:t>Shekhar</a:t>
            </a:r>
            <a:r>
              <a:rPr lang="en-US" sz="1200" b="0" dirty="0"/>
              <a:t>, A.: What Is Feature Engineering for Machine Learning?, medium.com.</a:t>
            </a:r>
            <a:endParaRPr lang="de-DE" sz="1200" b="0" dirty="0"/>
          </a:p>
        </p:txBody>
      </p:sp>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2" y="2633094"/>
            <a:ext cx="3100304"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484" y="2633094"/>
            <a:ext cx="2395879"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rechts 7"/>
          <p:cNvSpPr/>
          <p:nvPr/>
        </p:nvSpPr>
        <p:spPr bwMode="auto">
          <a:xfrm>
            <a:off x="4152550" y="3439486"/>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1819393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From the Past to the Present</a:t>
            </a:r>
          </a:p>
        </p:txBody>
      </p:sp>
      <p:sp>
        <p:nvSpPr>
          <p:cNvPr id="5" name="Rechteck 4"/>
          <p:cNvSpPr/>
          <p:nvPr/>
        </p:nvSpPr>
        <p:spPr>
          <a:xfrm>
            <a:off x="52122" y="4553077"/>
            <a:ext cx="9030350" cy="903005"/>
          </a:xfrm>
          <a:prstGeom prst="rect">
            <a:avLst/>
          </a:prstGeom>
          <a:solidFill>
            <a:srgbClr val="C0504D">
              <a:lumMod val="20000"/>
              <a:lumOff val="8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 name="Gerade Verbindung 5"/>
          <p:cNvCxnSpPr/>
          <p:nvPr/>
        </p:nvCxnSpPr>
        <p:spPr>
          <a:xfrm>
            <a:off x="8108685" y="2233527"/>
            <a:ext cx="0" cy="2385365"/>
          </a:xfrm>
          <a:prstGeom prst="line">
            <a:avLst/>
          </a:prstGeom>
          <a:noFill/>
          <a:ln w="19050" cap="flat" cmpd="sng" algn="ctr">
            <a:solidFill>
              <a:sysClr val="windowText" lastClr="000000"/>
            </a:solidFill>
            <a:prstDash val="solid"/>
          </a:ln>
          <a:effectLst/>
        </p:spPr>
      </p:cxnSp>
      <p:cxnSp>
        <p:nvCxnSpPr>
          <p:cNvPr id="7" name="Gerade Verbindung 6"/>
          <p:cNvCxnSpPr/>
          <p:nvPr/>
        </p:nvCxnSpPr>
        <p:spPr>
          <a:xfrm>
            <a:off x="7651485" y="2240868"/>
            <a:ext cx="0" cy="2378024"/>
          </a:xfrm>
          <a:prstGeom prst="line">
            <a:avLst/>
          </a:prstGeom>
          <a:noFill/>
          <a:ln w="19050" cap="flat" cmpd="sng" algn="ctr">
            <a:solidFill>
              <a:sysClr val="windowText" lastClr="000000"/>
            </a:solidFill>
            <a:prstDash val="solid"/>
          </a:ln>
          <a:effectLst/>
        </p:spPr>
      </p:cxnSp>
      <p:sp>
        <p:nvSpPr>
          <p:cNvPr id="8" name="Rechteck 7"/>
          <p:cNvSpPr/>
          <p:nvPr/>
        </p:nvSpPr>
        <p:spPr>
          <a:xfrm>
            <a:off x="52122" y="3596245"/>
            <a:ext cx="9030350" cy="903005"/>
          </a:xfrm>
          <a:prstGeom prst="rect">
            <a:avLst/>
          </a:prstGeom>
          <a:solidFill>
            <a:srgbClr val="EEECE1">
              <a:lumMod val="9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Gerade Verbindung 8"/>
          <p:cNvCxnSpPr/>
          <p:nvPr/>
        </p:nvCxnSpPr>
        <p:spPr>
          <a:xfrm>
            <a:off x="5167806" y="2237338"/>
            <a:ext cx="0" cy="1412447"/>
          </a:xfrm>
          <a:prstGeom prst="line">
            <a:avLst/>
          </a:prstGeom>
          <a:noFill/>
          <a:ln w="19050" cap="flat" cmpd="sng" algn="ctr">
            <a:solidFill>
              <a:sysClr val="windowText" lastClr="000000"/>
            </a:solidFill>
            <a:prstDash val="solid"/>
          </a:ln>
          <a:effectLst/>
        </p:spPr>
      </p:cxnSp>
      <p:cxnSp>
        <p:nvCxnSpPr>
          <p:cNvPr id="10" name="Gerade Verbindung 9"/>
          <p:cNvCxnSpPr/>
          <p:nvPr/>
        </p:nvCxnSpPr>
        <p:spPr>
          <a:xfrm>
            <a:off x="7384730" y="2233527"/>
            <a:ext cx="0" cy="1412447"/>
          </a:xfrm>
          <a:prstGeom prst="line">
            <a:avLst/>
          </a:prstGeom>
          <a:noFill/>
          <a:ln w="19050" cap="flat" cmpd="sng" algn="ctr">
            <a:solidFill>
              <a:sysClr val="windowText" lastClr="000000"/>
            </a:solidFill>
            <a:prstDash val="solid"/>
          </a:ln>
          <a:effectLst/>
        </p:spPr>
      </p:cxnSp>
      <p:cxnSp>
        <p:nvCxnSpPr>
          <p:cNvPr id="11" name="Gerade Verbindung 10"/>
          <p:cNvCxnSpPr/>
          <p:nvPr/>
        </p:nvCxnSpPr>
        <p:spPr>
          <a:xfrm>
            <a:off x="7592869" y="2246003"/>
            <a:ext cx="0" cy="1412447"/>
          </a:xfrm>
          <a:prstGeom prst="line">
            <a:avLst/>
          </a:prstGeom>
          <a:noFill/>
          <a:ln w="19050" cap="flat" cmpd="sng" algn="ctr">
            <a:solidFill>
              <a:sysClr val="windowText" lastClr="000000"/>
            </a:solidFill>
            <a:prstDash val="solid"/>
          </a:ln>
          <a:effectLst/>
        </p:spPr>
      </p:cxnSp>
      <p:sp>
        <p:nvSpPr>
          <p:cNvPr id="12" name="Rechteck 11"/>
          <p:cNvSpPr/>
          <p:nvPr/>
        </p:nvSpPr>
        <p:spPr>
          <a:xfrm>
            <a:off x="52122" y="2644727"/>
            <a:ext cx="9030350" cy="903005"/>
          </a:xfrm>
          <a:prstGeom prst="rect">
            <a:avLst/>
          </a:prstGeom>
          <a:solidFill>
            <a:srgbClr val="F79646">
              <a:lumMod val="40000"/>
              <a:lumOff val="6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3" name="Gerade Verbindung 12"/>
          <p:cNvCxnSpPr/>
          <p:nvPr/>
        </p:nvCxnSpPr>
        <p:spPr>
          <a:xfrm>
            <a:off x="628186" y="2233527"/>
            <a:ext cx="0" cy="486515"/>
          </a:xfrm>
          <a:prstGeom prst="line">
            <a:avLst/>
          </a:prstGeom>
          <a:noFill/>
          <a:ln w="19050" cap="flat" cmpd="sng" algn="ctr">
            <a:solidFill>
              <a:sysClr val="windowText" lastClr="000000"/>
            </a:solidFill>
            <a:prstDash val="solid"/>
          </a:ln>
          <a:effectLst/>
        </p:spPr>
      </p:cxnSp>
      <p:cxnSp>
        <p:nvCxnSpPr>
          <p:cNvPr id="14" name="Gerade Verbindung 13"/>
          <p:cNvCxnSpPr/>
          <p:nvPr/>
        </p:nvCxnSpPr>
        <p:spPr>
          <a:xfrm>
            <a:off x="2446388" y="1988840"/>
            <a:ext cx="0" cy="252028"/>
          </a:xfrm>
          <a:prstGeom prst="line">
            <a:avLst/>
          </a:prstGeom>
          <a:noFill/>
          <a:ln w="19050" cap="flat" cmpd="sng" algn="ctr">
            <a:solidFill>
              <a:sysClr val="windowText" lastClr="000000"/>
            </a:solidFill>
            <a:prstDash val="solid"/>
          </a:ln>
          <a:effectLst/>
        </p:spPr>
      </p:cxnSp>
      <p:cxnSp>
        <p:nvCxnSpPr>
          <p:cNvPr id="15" name="Gerade Verbindung 14"/>
          <p:cNvCxnSpPr/>
          <p:nvPr/>
        </p:nvCxnSpPr>
        <p:spPr>
          <a:xfrm flipH="1">
            <a:off x="628186" y="2240868"/>
            <a:ext cx="7848872" cy="0"/>
          </a:xfrm>
          <a:prstGeom prst="line">
            <a:avLst/>
          </a:prstGeom>
          <a:noFill/>
          <a:ln w="19050" cap="flat" cmpd="sng" algn="ctr">
            <a:solidFill>
              <a:sysClr val="windowText" lastClr="000000"/>
            </a:solidFill>
            <a:prstDash val="solid"/>
            <a:headEnd type="triangle" w="med" len="med"/>
            <a:tailEnd type="none" w="med" len="med"/>
          </a:ln>
          <a:effectLst/>
        </p:spPr>
      </p:cxnSp>
      <p:cxnSp>
        <p:nvCxnSpPr>
          <p:cNvPr id="16" name="Gerade Verbindung 15"/>
          <p:cNvCxnSpPr/>
          <p:nvPr/>
        </p:nvCxnSpPr>
        <p:spPr>
          <a:xfrm>
            <a:off x="4264590" y="1988840"/>
            <a:ext cx="0" cy="252028"/>
          </a:xfrm>
          <a:prstGeom prst="line">
            <a:avLst/>
          </a:prstGeom>
          <a:noFill/>
          <a:ln w="19050" cap="flat" cmpd="sng" algn="ctr">
            <a:solidFill>
              <a:sysClr val="windowText" lastClr="000000"/>
            </a:solidFill>
            <a:prstDash val="solid"/>
          </a:ln>
          <a:effectLst/>
        </p:spPr>
      </p:cxnSp>
      <p:cxnSp>
        <p:nvCxnSpPr>
          <p:cNvPr id="17" name="Gerade Verbindung 16"/>
          <p:cNvCxnSpPr/>
          <p:nvPr/>
        </p:nvCxnSpPr>
        <p:spPr>
          <a:xfrm>
            <a:off x="7900994" y="1993976"/>
            <a:ext cx="0" cy="246892"/>
          </a:xfrm>
          <a:prstGeom prst="line">
            <a:avLst/>
          </a:prstGeom>
          <a:noFill/>
          <a:ln w="19050" cap="flat" cmpd="sng" algn="ctr">
            <a:solidFill>
              <a:sysClr val="windowText" lastClr="000000"/>
            </a:solidFill>
            <a:prstDash val="solid"/>
          </a:ln>
          <a:effectLst/>
        </p:spPr>
      </p:cxnSp>
      <p:cxnSp>
        <p:nvCxnSpPr>
          <p:cNvPr id="18" name="Gerade Verbindung 17"/>
          <p:cNvCxnSpPr>
            <a:stCxn id="22" idx="2"/>
          </p:cNvCxnSpPr>
          <p:nvPr/>
        </p:nvCxnSpPr>
        <p:spPr>
          <a:xfrm>
            <a:off x="6082792" y="1993976"/>
            <a:ext cx="0" cy="246892"/>
          </a:xfrm>
          <a:prstGeom prst="line">
            <a:avLst/>
          </a:prstGeom>
          <a:noFill/>
          <a:ln w="19050" cap="flat" cmpd="sng" algn="ctr">
            <a:solidFill>
              <a:sysClr val="windowText" lastClr="000000"/>
            </a:solidFill>
            <a:prstDash val="solid"/>
          </a:ln>
          <a:effectLst/>
        </p:spPr>
      </p:cxnSp>
      <p:sp>
        <p:nvSpPr>
          <p:cNvPr id="19" name="Textfeld 18"/>
          <p:cNvSpPr txBox="1"/>
          <p:nvPr/>
        </p:nvSpPr>
        <p:spPr>
          <a:xfrm>
            <a:off x="52122" y="2708920"/>
            <a:ext cx="1152128"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1654 </a:t>
            </a:r>
            <a:r>
              <a:rPr lang="de-DE" sz="1200" b="0" dirty="0" err="1">
                <a:solidFill>
                  <a:prstClr val="black"/>
                </a:solidFill>
                <a:latin typeface="Calibri"/>
                <a:ea typeface="+mn-ea"/>
              </a:rPr>
              <a:t>Mathematical</a:t>
            </a:r>
            <a:r>
              <a:rPr lang="de-DE" sz="1200" b="0" dirty="0">
                <a:solidFill>
                  <a:prstClr val="black"/>
                </a:solidFill>
                <a:latin typeface="Calibri"/>
                <a:ea typeface="+mn-ea"/>
              </a:rPr>
              <a:t> </a:t>
            </a:r>
            <a:r>
              <a:rPr lang="de-DE" sz="1200" b="0" dirty="0" err="1">
                <a:solidFill>
                  <a:prstClr val="black"/>
                </a:solidFill>
                <a:latin typeface="Calibri"/>
                <a:ea typeface="+mn-ea"/>
              </a:rPr>
              <a:t>Theory</a:t>
            </a:r>
            <a:r>
              <a:rPr lang="de-DE" sz="1200" b="0" dirty="0">
                <a:solidFill>
                  <a:prstClr val="black"/>
                </a:solidFill>
                <a:latin typeface="Calibri"/>
                <a:ea typeface="+mn-ea"/>
              </a:rPr>
              <a:t> </a:t>
            </a:r>
            <a:r>
              <a:rPr lang="de-DE" sz="1200" b="0" dirty="0" err="1">
                <a:solidFill>
                  <a:prstClr val="black"/>
                </a:solidFill>
                <a:latin typeface="Calibri"/>
                <a:ea typeface="+mn-ea"/>
              </a:rPr>
              <a:t>of</a:t>
            </a:r>
            <a:r>
              <a:rPr lang="de-DE" sz="1200" b="0" dirty="0">
                <a:solidFill>
                  <a:prstClr val="black"/>
                </a:solidFill>
                <a:latin typeface="Calibri"/>
                <a:ea typeface="+mn-ea"/>
              </a:rPr>
              <a:t> </a:t>
            </a:r>
            <a:r>
              <a:rPr lang="de-DE" sz="1200" b="0" dirty="0" err="1">
                <a:solidFill>
                  <a:prstClr val="black"/>
                </a:solidFill>
                <a:latin typeface="Calibri"/>
                <a:ea typeface="+mn-ea"/>
              </a:rPr>
              <a:t>Probability</a:t>
            </a:r>
            <a:endParaRPr lang="de-DE" sz="1200" b="0" dirty="0">
              <a:solidFill>
                <a:prstClr val="black"/>
              </a:solidFill>
              <a:latin typeface="Calibri"/>
              <a:ea typeface="+mn-ea"/>
            </a:endParaRPr>
          </a:p>
        </p:txBody>
      </p:sp>
      <p:sp>
        <p:nvSpPr>
          <p:cNvPr id="20" name="Textfeld 19"/>
          <p:cNvSpPr txBox="1"/>
          <p:nvPr/>
        </p:nvSpPr>
        <p:spPr>
          <a:xfrm>
            <a:off x="2050344"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1700</a:t>
            </a:r>
          </a:p>
        </p:txBody>
      </p:sp>
      <p:sp>
        <p:nvSpPr>
          <p:cNvPr id="21" name="Textfeld 20"/>
          <p:cNvSpPr txBox="1"/>
          <p:nvPr/>
        </p:nvSpPr>
        <p:spPr>
          <a:xfrm>
            <a:off x="3868546"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1800</a:t>
            </a:r>
          </a:p>
        </p:txBody>
      </p:sp>
      <p:sp>
        <p:nvSpPr>
          <p:cNvPr id="22" name="Textfeld 21"/>
          <p:cNvSpPr txBox="1"/>
          <p:nvPr/>
        </p:nvSpPr>
        <p:spPr>
          <a:xfrm>
            <a:off x="5686748"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1900</a:t>
            </a:r>
          </a:p>
        </p:txBody>
      </p:sp>
      <p:sp>
        <p:nvSpPr>
          <p:cNvPr id="23" name="Textfeld 22"/>
          <p:cNvSpPr txBox="1"/>
          <p:nvPr/>
        </p:nvSpPr>
        <p:spPr>
          <a:xfrm>
            <a:off x="7504950"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2000</a:t>
            </a:r>
          </a:p>
        </p:txBody>
      </p:sp>
      <p:sp>
        <p:nvSpPr>
          <p:cNvPr id="24" name="Textfeld 23"/>
          <p:cNvSpPr txBox="1"/>
          <p:nvPr/>
        </p:nvSpPr>
        <p:spPr>
          <a:xfrm>
            <a:off x="2555798" y="2708920"/>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1733 Normal Distribution</a:t>
            </a:r>
          </a:p>
        </p:txBody>
      </p:sp>
      <p:sp>
        <p:nvSpPr>
          <p:cNvPr id="26" name="Textfeld 25"/>
          <p:cNvSpPr txBox="1"/>
          <p:nvPr/>
        </p:nvSpPr>
        <p:spPr>
          <a:xfrm>
            <a:off x="3744566" y="2708920"/>
            <a:ext cx="876993"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1795 </a:t>
            </a:r>
            <a:br>
              <a:rPr lang="de-DE" sz="1200" b="0" dirty="0">
                <a:solidFill>
                  <a:prstClr val="black"/>
                </a:solidFill>
                <a:latin typeface="Calibri"/>
                <a:ea typeface="+mn-ea"/>
              </a:rPr>
            </a:br>
            <a:r>
              <a:rPr lang="de-DE" sz="1200" b="0" dirty="0">
                <a:solidFill>
                  <a:prstClr val="black"/>
                </a:solidFill>
                <a:latin typeface="Calibri"/>
                <a:ea typeface="+mn-ea"/>
              </a:rPr>
              <a:t>OLS Regression</a:t>
            </a:r>
          </a:p>
        </p:txBody>
      </p:sp>
      <p:sp>
        <p:nvSpPr>
          <p:cNvPr id="28" name="Textfeld 27"/>
          <p:cNvSpPr txBox="1"/>
          <p:nvPr/>
        </p:nvSpPr>
        <p:spPr>
          <a:xfrm>
            <a:off x="5310721" y="2708919"/>
            <a:ext cx="938934" cy="461665"/>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1888 </a:t>
            </a:r>
            <a:r>
              <a:rPr lang="de-DE" sz="1200" b="0" dirty="0" err="1">
                <a:solidFill>
                  <a:prstClr val="black"/>
                </a:solidFill>
                <a:latin typeface="Calibri"/>
                <a:ea typeface="+mn-ea"/>
              </a:rPr>
              <a:t>Correlation</a:t>
            </a:r>
            <a:endParaRPr lang="de-DE" sz="1200" b="0" dirty="0">
              <a:solidFill>
                <a:prstClr val="black"/>
              </a:solidFill>
              <a:latin typeface="Calibri"/>
              <a:ea typeface="+mn-ea"/>
            </a:endParaRPr>
          </a:p>
        </p:txBody>
      </p:sp>
      <p:sp>
        <p:nvSpPr>
          <p:cNvPr id="30" name="Textfeld 29"/>
          <p:cNvSpPr txBox="1"/>
          <p:nvPr/>
        </p:nvSpPr>
        <p:spPr>
          <a:xfrm>
            <a:off x="6249655" y="2708919"/>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1937 </a:t>
            </a:r>
            <a:r>
              <a:rPr lang="de-DE" sz="1200" b="0" dirty="0" err="1">
                <a:solidFill>
                  <a:prstClr val="black"/>
                </a:solidFill>
                <a:latin typeface="Calibri"/>
                <a:ea typeface="+mn-ea"/>
              </a:rPr>
              <a:t>Confidence</a:t>
            </a:r>
            <a:r>
              <a:rPr lang="de-DE" sz="1200" b="0" dirty="0">
                <a:solidFill>
                  <a:prstClr val="black"/>
                </a:solidFill>
                <a:latin typeface="Calibri"/>
                <a:ea typeface="+mn-ea"/>
              </a:rPr>
              <a:t> </a:t>
            </a:r>
            <a:r>
              <a:rPr lang="de-DE" sz="1200" b="0" dirty="0" err="1">
                <a:solidFill>
                  <a:prstClr val="black"/>
                </a:solidFill>
                <a:latin typeface="Calibri"/>
                <a:ea typeface="+mn-ea"/>
              </a:rPr>
              <a:t>Interval</a:t>
            </a:r>
            <a:endParaRPr lang="de-DE" sz="1200" b="0" dirty="0">
              <a:solidFill>
                <a:prstClr val="black"/>
              </a:solidFill>
              <a:latin typeface="Calibri"/>
              <a:ea typeface="+mn-ea"/>
            </a:endParaRPr>
          </a:p>
        </p:txBody>
      </p:sp>
      <p:sp>
        <p:nvSpPr>
          <p:cNvPr id="32" name="Textfeld 31"/>
          <p:cNvSpPr txBox="1"/>
          <p:nvPr/>
        </p:nvSpPr>
        <p:spPr>
          <a:xfrm>
            <a:off x="7248937" y="2708920"/>
            <a:ext cx="938934"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1989 </a:t>
            </a:r>
            <a:r>
              <a:rPr lang="de-DE" sz="1200" b="0" dirty="0" err="1">
                <a:solidFill>
                  <a:prstClr val="black"/>
                </a:solidFill>
                <a:latin typeface="Calibri"/>
                <a:ea typeface="+mn-ea"/>
              </a:rPr>
              <a:t>Neural</a:t>
            </a:r>
            <a:r>
              <a:rPr lang="de-DE" sz="1200" b="0" dirty="0">
                <a:solidFill>
                  <a:prstClr val="black"/>
                </a:solidFill>
                <a:latin typeface="Calibri"/>
                <a:ea typeface="+mn-ea"/>
              </a:rPr>
              <a:t> Networks</a:t>
            </a:r>
            <a:br>
              <a:rPr lang="de-DE" sz="1200" b="0" dirty="0">
                <a:solidFill>
                  <a:prstClr val="black"/>
                </a:solidFill>
                <a:latin typeface="Calibri"/>
                <a:ea typeface="+mn-ea"/>
              </a:rPr>
            </a:br>
            <a:r>
              <a:rPr lang="de-DE" sz="1200" b="0" dirty="0">
                <a:solidFill>
                  <a:prstClr val="black"/>
                </a:solidFill>
                <a:latin typeface="Calibri"/>
                <a:ea typeface="+mn-ea"/>
              </a:rPr>
              <a:t>(ML)</a:t>
            </a:r>
          </a:p>
        </p:txBody>
      </p:sp>
      <p:cxnSp>
        <p:nvCxnSpPr>
          <p:cNvPr id="25" name="Gerade Verbindung 24"/>
          <p:cNvCxnSpPr/>
          <p:nvPr/>
        </p:nvCxnSpPr>
        <p:spPr>
          <a:xfrm>
            <a:off x="3025265" y="2246004"/>
            <a:ext cx="0" cy="462916"/>
          </a:xfrm>
          <a:prstGeom prst="line">
            <a:avLst/>
          </a:prstGeom>
          <a:noFill/>
          <a:ln w="19050" cap="flat" cmpd="sng" algn="ctr">
            <a:solidFill>
              <a:sysClr val="windowText" lastClr="000000"/>
            </a:solidFill>
            <a:prstDash val="solid"/>
          </a:ln>
          <a:effectLst/>
        </p:spPr>
      </p:cxnSp>
      <p:cxnSp>
        <p:nvCxnSpPr>
          <p:cNvPr id="27" name="Gerade Verbindung 26"/>
          <p:cNvCxnSpPr/>
          <p:nvPr/>
        </p:nvCxnSpPr>
        <p:spPr>
          <a:xfrm>
            <a:off x="4186975" y="2246004"/>
            <a:ext cx="0" cy="462916"/>
          </a:xfrm>
          <a:prstGeom prst="line">
            <a:avLst/>
          </a:prstGeom>
          <a:noFill/>
          <a:ln w="19050" cap="flat" cmpd="sng" algn="ctr">
            <a:solidFill>
              <a:sysClr val="windowText" lastClr="000000"/>
            </a:solidFill>
            <a:prstDash val="solid"/>
          </a:ln>
          <a:effectLst/>
        </p:spPr>
      </p:cxnSp>
      <p:cxnSp>
        <p:nvCxnSpPr>
          <p:cNvPr id="29" name="Gerade Verbindung 28"/>
          <p:cNvCxnSpPr/>
          <p:nvPr/>
        </p:nvCxnSpPr>
        <p:spPr>
          <a:xfrm>
            <a:off x="5780188" y="2246003"/>
            <a:ext cx="0" cy="462916"/>
          </a:xfrm>
          <a:prstGeom prst="line">
            <a:avLst/>
          </a:prstGeom>
          <a:noFill/>
          <a:ln w="19050" cap="flat" cmpd="sng" algn="ctr">
            <a:solidFill>
              <a:sysClr val="windowText" lastClr="000000"/>
            </a:solidFill>
            <a:prstDash val="solid"/>
          </a:ln>
          <a:effectLst/>
        </p:spPr>
      </p:cxnSp>
      <p:cxnSp>
        <p:nvCxnSpPr>
          <p:cNvPr id="31" name="Gerade Verbindung 30"/>
          <p:cNvCxnSpPr/>
          <p:nvPr/>
        </p:nvCxnSpPr>
        <p:spPr>
          <a:xfrm>
            <a:off x="6719122" y="2246003"/>
            <a:ext cx="0" cy="462916"/>
          </a:xfrm>
          <a:prstGeom prst="line">
            <a:avLst/>
          </a:prstGeom>
          <a:noFill/>
          <a:ln w="19050" cap="flat" cmpd="sng" algn="ctr">
            <a:solidFill>
              <a:sysClr val="windowText" lastClr="000000"/>
            </a:solidFill>
            <a:prstDash val="solid"/>
          </a:ln>
          <a:effectLst/>
        </p:spPr>
      </p:cxnSp>
      <p:cxnSp>
        <p:nvCxnSpPr>
          <p:cNvPr id="33" name="Gerade Verbindung 32"/>
          <p:cNvCxnSpPr/>
          <p:nvPr/>
        </p:nvCxnSpPr>
        <p:spPr>
          <a:xfrm>
            <a:off x="7718404" y="2246004"/>
            <a:ext cx="0" cy="462916"/>
          </a:xfrm>
          <a:prstGeom prst="line">
            <a:avLst/>
          </a:prstGeom>
          <a:noFill/>
          <a:ln w="19050" cap="flat" cmpd="sng" algn="ctr">
            <a:solidFill>
              <a:sysClr val="windowText" lastClr="000000"/>
            </a:solidFill>
            <a:prstDash val="solid"/>
          </a:ln>
          <a:effectLst/>
        </p:spPr>
      </p:cxnSp>
      <p:sp>
        <p:nvSpPr>
          <p:cNvPr id="34" name="Textfeld 33"/>
          <p:cNvSpPr txBox="1"/>
          <p:nvPr/>
        </p:nvSpPr>
        <p:spPr>
          <a:xfrm>
            <a:off x="8285327" y="2893585"/>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Methods</a:t>
            </a:r>
            <a:endParaRPr lang="de-DE" sz="1200" dirty="0">
              <a:solidFill>
                <a:prstClr val="black"/>
              </a:solidFill>
              <a:latin typeface="Calibri"/>
              <a:ea typeface="+mn-ea"/>
            </a:endParaRPr>
          </a:p>
        </p:txBody>
      </p:sp>
      <p:sp>
        <p:nvSpPr>
          <p:cNvPr id="35" name="Textfeld 34"/>
          <p:cNvSpPr txBox="1"/>
          <p:nvPr/>
        </p:nvSpPr>
        <p:spPr>
          <a:xfrm>
            <a:off x="4831051" y="3646863"/>
            <a:ext cx="673509"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1850 Slide </a:t>
            </a:r>
            <a:r>
              <a:rPr lang="de-DE" sz="1200" b="0" dirty="0" err="1">
                <a:solidFill>
                  <a:prstClr val="black"/>
                </a:solidFill>
                <a:latin typeface="Calibri"/>
                <a:ea typeface="+mn-ea"/>
              </a:rPr>
              <a:t>Rule</a:t>
            </a:r>
            <a:endParaRPr lang="de-DE" sz="1200" b="0" dirty="0">
              <a:solidFill>
                <a:prstClr val="black"/>
              </a:solidFill>
              <a:latin typeface="Calibri"/>
              <a:ea typeface="+mn-ea"/>
            </a:endParaRPr>
          </a:p>
        </p:txBody>
      </p:sp>
      <p:sp>
        <p:nvSpPr>
          <p:cNvPr id="36" name="Textfeld 35"/>
          <p:cNvSpPr txBox="1"/>
          <p:nvPr/>
        </p:nvSpPr>
        <p:spPr>
          <a:xfrm>
            <a:off x="6438429" y="3646863"/>
            <a:ext cx="1105596" cy="646331"/>
          </a:xfrm>
          <a:prstGeom prst="rect">
            <a:avLst/>
          </a:prstGeom>
          <a:noFill/>
        </p:spPr>
        <p:txBody>
          <a:bodyPr wrap="square" rtlCol="0">
            <a:spAutoFit/>
          </a:bodyPr>
          <a:lstStyle/>
          <a:p>
            <a:pPr algn="r" eaLnBrk="1" fontAlgn="auto" hangingPunct="1">
              <a:spcBef>
                <a:spcPts val="0"/>
              </a:spcBef>
              <a:spcAft>
                <a:spcPts val="0"/>
              </a:spcAft>
            </a:pPr>
            <a:r>
              <a:rPr lang="de-DE" sz="1200" b="0" dirty="0">
                <a:solidFill>
                  <a:prstClr val="black"/>
                </a:solidFill>
                <a:latin typeface="Calibri"/>
                <a:ea typeface="+mn-ea"/>
              </a:rPr>
              <a:t>1972 </a:t>
            </a:r>
            <a:br>
              <a:rPr lang="de-DE" sz="1200" b="0" dirty="0">
                <a:solidFill>
                  <a:prstClr val="black"/>
                </a:solidFill>
                <a:latin typeface="Calibri"/>
                <a:ea typeface="+mn-ea"/>
              </a:rPr>
            </a:br>
            <a:r>
              <a:rPr lang="de-DE" sz="1200" b="0" dirty="0">
                <a:solidFill>
                  <a:prstClr val="black"/>
                </a:solidFill>
                <a:latin typeface="Calibri"/>
                <a:ea typeface="+mn-ea"/>
              </a:rPr>
              <a:t>Pocket </a:t>
            </a:r>
            <a:r>
              <a:rPr lang="de-DE" sz="1200" b="0" dirty="0" err="1">
                <a:solidFill>
                  <a:prstClr val="black"/>
                </a:solidFill>
                <a:latin typeface="Calibri"/>
                <a:ea typeface="+mn-ea"/>
              </a:rPr>
              <a:t>Calculator</a:t>
            </a:r>
            <a:endParaRPr lang="de-DE" sz="1200" b="0" dirty="0">
              <a:solidFill>
                <a:prstClr val="black"/>
              </a:solidFill>
              <a:latin typeface="Calibri"/>
              <a:ea typeface="+mn-ea"/>
            </a:endParaRPr>
          </a:p>
        </p:txBody>
      </p:sp>
      <p:sp>
        <p:nvSpPr>
          <p:cNvPr id="37" name="Textfeld 36"/>
          <p:cNvSpPr txBox="1"/>
          <p:nvPr/>
        </p:nvSpPr>
        <p:spPr>
          <a:xfrm>
            <a:off x="7444111" y="3646863"/>
            <a:ext cx="950607" cy="646331"/>
          </a:xfrm>
          <a:prstGeom prst="rect">
            <a:avLst/>
          </a:prstGeom>
          <a:noFill/>
        </p:spPr>
        <p:txBody>
          <a:bodyPr wrap="square" rtlCol="0">
            <a:spAutoFit/>
          </a:bodyPr>
          <a:lstStyle/>
          <a:p>
            <a:pPr algn="l" eaLnBrk="1" fontAlgn="auto" hangingPunct="1">
              <a:spcBef>
                <a:spcPts val="0"/>
              </a:spcBef>
              <a:spcAft>
                <a:spcPts val="0"/>
              </a:spcAft>
            </a:pPr>
            <a:r>
              <a:rPr lang="de-DE" sz="1200" b="0" dirty="0">
                <a:solidFill>
                  <a:prstClr val="black"/>
                </a:solidFill>
                <a:latin typeface="Calibri"/>
                <a:ea typeface="+mn-ea"/>
              </a:rPr>
              <a:t>1981 Personal Computer</a:t>
            </a:r>
          </a:p>
        </p:txBody>
      </p:sp>
      <p:cxnSp>
        <p:nvCxnSpPr>
          <p:cNvPr id="38" name="Gerade Verbindung mit Pfeil 37"/>
          <p:cNvCxnSpPr/>
          <p:nvPr/>
        </p:nvCxnSpPr>
        <p:spPr>
          <a:xfrm flipH="1">
            <a:off x="759088" y="3970028"/>
            <a:ext cx="4017107" cy="0"/>
          </a:xfrm>
          <a:prstGeom prst="straightConnector1">
            <a:avLst/>
          </a:prstGeom>
          <a:noFill/>
          <a:ln w="19050" cap="flat" cmpd="sng" algn="ctr">
            <a:solidFill>
              <a:sysClr val="windowText" lastClr="000000"/>
            </a:solidFill>
            <a:prstDash val="solid"/>
            <a:tailEnd type="arrow"/>
          </a:ln>
          <a:effectLst/>
        </p:spPr>
      </p:cxnSp>
      <p:sp>
        <p:nvSpPr>
          <p:cNvPr id="39" name="Textfeld 38"/>
          <p:cNvSpPr txBox="1"/>
          <p:nvPr/>
        </p:nvSpPr>
        <p:spPr>
          <a:xfrm>
            <a:off x="1001363" y="3693029"/>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err="1">
                <a:solidFill>
                  <a:prstClr val="black"/>
                </a:solidFill>
                <a:latin typeface="Calibri"/>
                <a:ea typeface="+mn-ea"/>
              </a:rPr>
              <a:t>Abacus</a:t>
            </a:r>
            <a:r>
              <a:rPr lang="de-DE" sz="1200" b="0" dirty="0">
                <a:solidFill>
                  <a:prstClr val="black"/>
                </a:solidFill>
                <a:latin typeface="Calibri"/>
                <a:ea typeface="+mn-ea"/>
              </a:rPr>
              <a:t>, </a:t>
            </a:r>
            <a:r>
              <a:rPr lang="de-DE" sz="1200" b="0" dirty="0" err="1">
                <a:solidFill>
                  <a:prstClr val="black"/>
                </a:solidFill>
                <a:latin typeface="Calibri"/>
                <a:ea typeface="+mn-ea"/>
              </a:rPr>
              <a:t>Calculating</a:t>
            </a:r>
            <a:r>
              <a:rPr lang="de-DE" sz="1200" b="0" dirty="0">
                <a:solidFill>
                  <a:prstClr val="black"/>
                </a:solidFill>
                <a:latin typeface="Calibri"/>
                <a:ea typeface="+mn-ea"/>
              </a:rPr>
              <a:t>-Table, Lists, </a:t>
            </a:r>
            <a:r>
              <a:rPr lang="de-DE" sz="1200" b="0" dirty="0" err="1">
                <a:solidFill>
                  <a:prstClr val="black"/>
                </a:solidFill>
                <a:latin typeface="Calibri"/>
                <a:ea typeface="+mn-ea"/>
              </a:rPr>
              <a:t>and</a:t>
            </a:r>
            <a:r>
              <a:rPr lang="de-DE" sz="1200" b="0" dirty="0">
                <a:solidFill>
                  <a:prstClr val="black"/>
                </a:solidFill>
                <a:latin typeface="Calibri"/>
                <a:ea typeface="+mn-ea"/>
              </a:rPr>
              <a:t> </a:t>
            </a:r>
            <a:r>
              <a:rPr lang="de-DE" sz="1200" b="0" dirty="0" err="1">
                <a:solidFill>
                  <a:prstClr val="black"/>
                </a:solidFill>
                <a:latin typeface="Calibri"/>
                <a:ea typeface="+mn-ea"/>
              </a:rPr>
              <a:t>Tables</a:t>
            </a:r>
            <a:endParaRPr lang="de-DE" sz="1200" b="0" dirty="0">
              <a:solidFill>
                <a:prstClr val="black"/>
              </a:solidFill>
              <a:latin typeface="Calibri"/>
              <a:ea typeface="+mn-ea"/>
            </a:endParaRPr>
          </a:p>
        </p:txBody>
      </p:sp>
      <p:sp>
        <p:nvSpPr>
          <p:cNvPr id="40" name="Textfeld 39"/>
          <p:cNvSpPr txBox="1"/>
          <p:nvPr/>
        </p:nvSpPr>
        <p:spPr>
          <a:xfrm>
            <a:off x="8297286" y="3739195"/>
            <a:ext cx="785186" cy="461665"/>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Calcula-tion</a:t>
            </a:r>
            <a:endParaRPr lang="de-DE" sz="1200" dirty="0">
              <a:solidFill>
                <a:prstClr val="black"/>
              </a:solidFill>
              <a:latin typeface="Calibri"/>
              <a:ea typeface="+mn-ea"/>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606" y="4266855"/>
            <a:ext cx="9144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008111"/>
            <a:ext cx="410592" cy="4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feld 42"/>
          <p:cNvSpPr txBox="1"/>
          <p:nvPr/>
        </p:nvSpPr>
        <p:spPr>
          <a:xfrm>
            <a:off x="7363087" y="4665785"/>
            <a:ext cx="576982"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1985 </a:t>
            </a:r>
            <a:br>
              <a:rPr lang="de-DE" sz="1200" b="0" dirty="0">
                <a:solidFill>
                  <a:prstClr val="black"/>
                </a:solidFill>
                <a:latin typeface="Calibri"/>
                <a:ea typeface="+mn-ea"/>
              </a:rPr>
            </a:br>
            <a:r>
              <a:rPr lang="de-DE" sz="1200" b="0" dirty="0">
                <a:solidFill>
                  <a:prstClr val="black"/>
                </a:solidFill>
                <a:latin typeface="Calibri"/>
                <a:ea typeface="+mn-ea"/>
              </a:rPr>
              <a:t>Data </a:t>
            </a:r>
            <a:br>
              <a:rPr lang="de-DE" sz="1200" b="0" dirty="0">
                <a:solidFill>
                  <a:prstClr val="black"/>
                </a:solidFill>
                <a:latin typeface="Calibri"/>
                <a:ea typeface="+mn-ea"/>
              </a:rPr>
            </a:br>
            <a:r>
              <a:rPr lang="de-DE" sz="1200" b="0" dirty="0">
                <a:solidFill>
                  <a:prstClr val="black"/>
                </a:solidFill>
                <a:latin typeface="Calibri"/>
                <a:ea typeface="+mn-ea"/>
              </a:rPr>
              <a:t>Bases</a:t>
            </a:r>
          </a:p>
        </p:txBody>
      </p:sp>
      <p:sp>
        <p:nvSpPr>
          <p:cNvPr id="44" name="Textfeld 43"/>
          <p:cNvSpPr txBox="1"/>
          <p:nvPr/>
        </p:nvSpPr>
        <p:spPr>
          <a:xfrm>
            <a:off x="7828382" y="4665785"/>
            <a:ext cx="563816"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2012</a:t>
            </a:r>
          </a:p>
          <a:p>
            <a:pPr eaLnBrk="1" fontAlgn="auto" hangingPunct="1">
              <a:spcBef>
                <a:spcPts val="0"/>
              </a:spcBef>
              <a:spcAft>
                <a:spcPts val="0"/>
              </a:spcAft>
            </a:pPr>
            <a:r>
              <a:rPr lang="de-DE" sz="1200" b="0" dirty="0">
                <a:solidFill>
                  <a:prstClr val="black"/>
                </a:solidFill>
                <a:latin typeface="Calibri"/>
                <a:ea typeface="+mn-ea"/>
              </a:rPr>
              <a:t>Big </a:t>
            </a:r>
            <a:br>
              <a:rPr lang="de-DE" sz="1200" b="0" dirty="0">
                <a:solidFill>
                  <a:prstClr val="black"/>
                </a:solidFill>
                <a:latin typeface="Calibri"/>
                <a:ea typeface="+mn-ea"/>
              </a:rPr>
            </a:br>
            <a:r>
              <a:rPr lang="de-DE" sz="1200" b="0" dirty="0">
                <a:solidFill>
                  <a:prstClr val="black"/>
                </a:solidFill>
                <a:latin typeface="Calibri"/>
                <a:ea typeface="+mn-ea"/>
              </a:rPr>
              <a:t>Data</a:t>
            </a:r>
          </a:p>
        </p:txBody>
      </p:sp>
      <p:cxnSp>
        <p:nvCxnSpPr>
          <p:cNvPr id="45" name="Gerade Verbindung mit Pfeil 44"/>
          <p:cNvCxnSpPr/>
          <p:nvPr/>
        </p:nvCxnSpPr>
        <p:spPr>
          <a:xfrm flipH="1">
            <a:off x="759088" y="4988950"/>
            <a:ext cx="6560187" cy="0"/>
          </a:xfrm>
          <a:prstGeom prst="straightConnector1">
            <a:avLst/>
          </a:prstGeom>
          <a:noFill/>
          <a:ln w="19050" cap="flat" cmpd="sng" algn="ctr">
            <a:solidFill>
              <a:sysClr val="windowText" lastClr="000000"/>
            </a:solidFill>
            <a:prstDash val="solid"/>
            <a:tailEnd type="arrow"/>
          </a:ln>
          <a:effectLst/>
        </p:spPr>
      </p:cxnSp>
      <p:sp>
        <p:nvSpPr>
          <p:cNvPr id="46" name="Textfeld 45"/>
          <p:cNvSpPr txBox="1"/>
          <p:nvPr/>
        </p:nvSpPr>
        <p:spPr>
          <a:xfrm>
            <a:off x="2446388" y="4711951"/>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Data on Paper</a:t>
            </a:r>
          </a:p>
        </p:txBody>
      </p:sp>
      <p:sp>
        <p:nvSpPr>
          <p:cNvPr id="47" name="Textfeld 46"/>
          <p:cNvSpPr txBox="1"/>
          <p:nvPr/>
        </p:nvSpPr>
        <p:spPr>
          <a:xfrm>
            <a:off x="8285327" y="4850450"/>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a:solidFill>
                  <a:prstClr val="black"/>
                </a:solidFill>
                <a:latin typeface="Calibri"/>
                <a:ea typeface="+mn-ea"/>
              </a:rPr>
              <a:t>Data</a:t>
            </a:r>
          </a:p>
        </p:txBody>
      </p:sp>
      <p:pic>
        <p:nvPicPr>
          <p:cNvPr id="122882" name="Picture 2" descr="D:\Dropbox\Lehre\Digital Analytics\Rechentafe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99" y="3989390"/>
            <a:ext cx="877358" cy="4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10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8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P spid="19" grpId="0"/>
      <p:bldP spid="24" grpId="0"/>
      <p:bldP spid="26" grpId="0"/>
      <p:bldP spid="28" grpId="0"/>
      <p:bldP spid="30" grpId="0"/>
      <p:bldP spid="32" grpId="0"/>
      <p:bldP spid="34" grpId="0"/>
      <p:bldP spid="35" grpId="0"/>
      <p:bldP spid="36" grpId="0"/>
      <p:bldP spid="37" grpId="0"/>
      <p:bldP spid="39" grpId="0"/>
      <p:bldP spid="40" grpId="0"/>
      <p:bldP spid="43" grpId="0"/>
      <p:bldP spid="44" grpId="0"/>
      <p:bldP spid="46" grpId="0"/>
      <p:bldP spid="4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a:t>
            </a:r>
          </a:p>
        </p:txBody>
      </p:sp>
      <p:sp>
        <p:nvSpPr>
          <p:cNvPr id="5" name="Text Box 2"/>
          <p:cNvSpPr txBox="1">
            <a:spLocks noChangeArrowheads="1"/>
          </p:cNvSpPr>
          <p:nvPr/>
        </p:nvSpPr>
        <p:spPr bwMode="auto">
          <a:xfrm>
            <a:off x="177799" y="1185989"/>
            <a:ext cx="8790032" cy="183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the latitude, longitude and other data with the objective to predict the target feature "</a:t>
            </a:r>
            <a:r>
              <a:rPr lang="en-US" altLang="de-DE" sz="1800" kern="0" dirty="0" err="1">
                <a:solidFill>
                  <a:srgbClr val="000000"/>
                </a:solidFill>
              </a:rPr>
              <a:t>Price_Of_House</a:t>
            </a:r>
            <a:r>
              <a:rPr lang="en-US" altLang="de-DE" sz="1800" kern="0" dirty="0">
                <a:solidFill>
                  <a:srgbClr val="000000"/>
                </a:solidFill>
              </a:rPr>
              <a:t>". Latitude and longitude are not of use in this context if they are alone. So, we will combine the latitude and the longitude to make one feature. </a:t>
            </a:r>
          </a:p>
          <a:p>
            <a:pPr marL="0" indent="0" algn="l" eaLnBrk="1" fontAlgn="auto" hangingPunct="1">
              <a:spcBef>
                <a:spcPts val="600"/>
              </a:spcBef>
              <a:spcAft>
                <a:spcPts val="0"/>
              </a:spcAft>
              <a:defRPr/>
            </a:pPr>
            <a:r>
              <a:rPr lang="en-US" altLang="de-DE" sz="1800" kern="0" dirty="0">
                <a:solidFill>
                  <a:srgbClr val="000000"/>
                </a:solidFill>
                <a:ea typeface="+mn-ea"/>
              </a:rPr>
              <a:t>In other cases, it might be appropriate to transform latitude and longitude into categories which reflect regions, for example</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298" y="3019441"/>
            <a:ext cx="5343845" cy="334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0819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(III)</a:t>
            </a:r>
          </a:p>
        </p:txBody>
      </p:sp>
      <p:sp>
        <p:nvSpPr>
          <p:cNvPr id="5" name="Text Box 2"/>
          <p:cNvSpPr txBox="1">
            <a:spLocks noChangeArrowheads="1"/>
          </p:cNvSpPr>
          <p:nvPr/>
        </p:nvSpPr>
        <p:spPr bwMode="auto">
          <a:xfrm>
            <a:off x="327171" y="1122018"/>
            <a:ext cx="8640660" cy="534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a feature "</a:t>
            </a:r>
            <a:r>
              <a:rPr lang="en-US" altLang="de-DE" sz="1800" kern="0" dirty="0" err="1">
                <a:solidFill>
                  <a:srgbClr val="000000"/>
                </a:solidFill>
              </a:rPr>
              <a:t>Marital_Status</a:t>
            </a:r>
            <a:r>
              <a:rPr lang="en-US" altLang="de-DE" sz="1800" kern="0" dirty="0">
                <a:solidFill>
                  <a:srgbClr val="000000"/>
                </a:solidFill>
              </a:rPr>
              <a:t>" and other data with the objective to classify customers into "Creditworthy" and "</a:t>
            </a:r>
            <a:r>
              <a:rPr lang="en-US" altLang="de-DE" sz="1800" kern="0" dirty="0" err="1">
                <a:solidFill>
                  <a:srgbClr val="000000"/>
                </a:solidFill>
              </a:rPr>
              <a:t>Not_Creditworthy</a:t>
            </a:r>
            <a:r>
              <a:rPr lang="en-US" altLang="de-DE" sz="1800" kern="0" dirty="0">
                <a:solidFill>
                  <a:srgbClr val="000000"/>
                </a:solidFill>
              </a:rPr>
              <a:t>". In the data set the martial status has many different values, for example </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alone</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with his parents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separately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 but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registered partnerships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living in marriage-like community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widowed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a:t>
            </a:r>
          </a:p>
          <a:p>
            <a:pPr marL="0" indent="0" algn="l" eaLnBrk="1" fontAlgn="auto" hangingPunct="1">
              <a:spcBef>
                <a:spcPts val="600"/>
              </a:spcBef>
              <a:spcAft>
                <a:spcPts val="0"/>
              </a:spcAft>
              <a:defRPr/>
            </a:pPr>
            <a:r>
              <a:rPr lang="en-US" altLang="de-DE" sz="1800" kern="0" dirty="0">
                <a:solidFill>
                  <a:srgbClr val="000000"/>
                </a:solidFill>
                <a:ea typeface="+mn-ea"/>
              </a:rPr>
              <a:t>To avoid a transformation into too many and maybe dominating dummy features, we can group the similar classes, e.g. in single, married, widowed.</a:t>
            </a:r>
          </a:p>
          <a:p>
            <a:pPr marL="0" indent="0" algn="l" eaLnBrk="1" fontAlgn="auto" hangingPunct="1">
              <a:spcBef>
                <a:spcPts val="600"/>
              </a:spcBef>
              <a:spcAft>
                <a:spcPts val="0"/>
              </a:spcAft>
              <a:defRPr/>
            </a:pPr>
            <a:r>
              <a:rPr lang="en-US" altLang="de-DE" sz="1800" kern="0" dirty="0">
                <a:solidFill>
                  <a:srgbClr val="000000"/>
                </a:solidFill>
                <a:ea typeface="+mn-ea"/>
              </a:rPr>
              <a:t>If there exist some remaining sparse classes which cannot be assigned in a meaningful way they can be joined into a single "other" class.</a:t>
            </a:r>
          </a:p>
        </p:txBody>
      </p:sp>
    </p:spTree>
    <p:extLst>
      <p:ext uri="{BB962C8B-B14F-4D97-AF65-F5344CB8AC3E}">
        <p14:creationId xmlns:p14="http://schemas.microsoft.com/office/powerpoint/2010/main" val="716771909"/>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83555"/>
            <a:ext cx="8280888" cy="521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The partitioning of the data in </a:t>
            </a:r>
            <a:r>
              <a:rPr lang="en-US" altLang="de-DE" sz="1800" dirty="0">
                <a:solidFill>
                  <a:srgbClr val="FF0000"/>
                </a:solidFill>
              </a:rPr>
              <a:t>Training and Test Data</a:t>
            </a:r>
            <a:r>
              <a:rPr lang="en-US" altLang="de-DE" sz="1800" dirty="0"/>
              <a:t> has the aim to proof if the analytical results can be generalized. The analysis (e.g. the development of a classifier) is carried out on the basis of training data. Subsequently, the results are applied to the test data. If the results are significantly worse than the training data, the model is not generalizable, which is called overfitting.</a:t>
            </a:r>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r>
              <a:rPr lang="en-US" altLang="de-DE" sz="1800" dirty="0"/>
              <a:t>The partitioning of the data in training and test data can be carried out in the following ways: </a:t>
            </a:r>
          </a:p>
          <a:p>
            <a:pPr lvl="1" algn="just">
              <a:spcBef>
                <a:spcPts val="600"/>
              </a:spcBef>
              <a:buFont typeface="Symbol" pitchFamily="18" charset="2"/>
              <a:buChar char="·"/>
            </a:pPr>
            <a:r>
              <a:rPr lang="en-US" altLang="de-DE" sz="1800" dirty="0"/>
              <a:t>By random/stratified/... sampling (problem with the repeatability)</a:t>
            </a:r>
          </a:p>
          <a:p>
            <a:pPr lvl="1" algn="just">
              <a:spcBef>
                <a:spcPts val="600"/>
              </a:spcBef>
              <a:buFont typeface="Symbol" pitchFamily="18" charset="2"/>
              <a:buChar char="·"/>
            </a:pPr>
            <a:r>
              <a:rPr lang="en-US" altLang="de-DE" sz="1800" dirty="0"/>
              <a:t>according to a list</a:t>
            </a:r>
          </a:p>
          <a:p>
            <a:pPr lvl="1" algn="just">
              <a:spcBef>
                <a:spcPts val="600"/>
              </a:spcBef>
              <a:buFont typeface="Symbol" pitchFamily="18" charset="2"/>
              <a:buChar char="·"/>
            </a:pPr>
            <a:r>
              <a:rPr lang="en-US" altLang="de-DE" sz="1800" dirty="0"/>
              <a:t>according to rules (e.g. the first/last 50 records or every twelfth)</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the Data</a:t>
            </a: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58" y="3037507"/>
            <a:ext cx="6017450" cy="1395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151</a:t>
            </a:fld>
            <a:endParaRPr lang="en-US" sz="800" dirty="0">
              <a:solidFill>
                <a:schemeClr val="bg1"/>
              </a:solidFill>
            </a:endParaRPr>
          </a:p>
        </p:txBody>
      </p:sp>
    </p:spTree>
    <p:extLst>
      <p:ext uri="{BB962C8B-B14F-4D97-AF65-F5344CB8AC3E}">
        <p14:creationId xmlns:p14="http://schemas.microsoft.com/office/powerpoint/2010/main" val="417793767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Applying Training and Test Data </a:t>
            </a:r>
          </a:p>
        </p:txBody>
      </p:sp>
      <p:graphicFrame>
        <p:nvGraphicFramePr>
          <p:cNvPr id="2" name="Objekt 1"/>
          <p:cNvGraphicFramePr>
            <a:graphicFrameLocks noGrp="1" noChangeAspect="1"/>
          </p:cNvGraphicFramePr>
          <p:nvPr>
            <p:extLst>
              <p:ext uri="{D42A27DB-BD31-4B8C-83A1-F6EECF244321}">
                <p14:modId xmlns:p14="http://schemas.microsoft.com/office/powerpoint/2010/main" val="3360767459"/>
              </p:ext>
            </p:extLst>
          </p:nvPr>
        </p:nvGraphicFramePr>
        <p:xfrm>
          <a:off x="1074385" y="1147157"/>
          <a:ext cx="7158122" cy="5336770"/>
        </p:xfrm>
        <a:graphic>
          <a:graphicData uri="http://schemas.openxmlformats.org/presentationml/2006/ole">
            <mc:AlternateContent xmlns:mc="http://schemas.openxmlformats.org/markup-compatibility/2006">
              <mc:Choice xmlns:v="urn:schemas-microsoft-com:vml" Requires="v">
                <p:oleObj name="Visio" r:id="rId2" imgW="8424875" imgH="6279741" progId="Visio.Drawing.6">
                  <p:embed/>
                </p:oleObj>
              </mc:Choice>
              <mc:Fallback>
                <p:oleObj name="Visio" r:id="rId2" imgW="8424875" imgH="6279741" progId="Visio.Drawing.6">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85" y="1147157"/>
                        <a:ext cx="7158122" cy="5336770"/>
                      </a:xfrm>
                      <a:prstGeom prst="rect">
                        <a:avLst/>
                      </a:prstGeom>
                      <a:noFill/>
                      <a:ln>
                        <a:noFill/>
                      </a:ln>
                      <a:effectLst/>
                    </p:spPr>
                  </p:pic>
                </p:oleObj>
              </mc:Fallback>
            </mc:AlternateContent>
          </a:graphicData>
        </a:graphic>
      </p:graphicFrame>
      <p:sp>
        <p:nvSpPr>
          <p:cNvPr id="5" name="Textfeld 4"/>
          <p:cNvSpPr txBox="1"/>
          <p:nvPr/>
        </p:nvSpPr>
        <p:spPr>
          <a:xfrm>
            <a:off x="3217025" y="6195249"/>
            <a:ext cx="5461462"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http://www.cs.kent.edu/~jin/BigData/Lecture10-ML-Classification.pptx</a:t>
            </a:r>
          </a:p>
        </p:txBody>
      </p:sp>
      <p:sp>
        <p:nvSpPr>
          <p:cNvPr id="6"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152</a:t>
            </a:fld>
            <a:endParaRPr lang="en-US" sz="800" dirty="0">
              <a:solidFill>
                <a:schemeClr val="bg1"/>
              </a:solidFill>
            </a:endParaRPr>
          </a:p>
        </p:txBody>
      </p:sp>
    </p:spTree>
    <p:extLst>
      <p:ext uri="{BB962C8B-B14F-4D97-AF65-F5344CB8AC3E}">
        <p14:creationId xmlns:p14="http://schemas.microsoft.com/office/powerpoint/2010/main" val="301905167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a:t>
            </a:r>
          </a:p>
        </p:txBody>
      </p:sp>
      <p:pic>
        <p:nvPicPr>
          <p:cNvPr id="1259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479" y="1865255"/>
            <a:ext cx="448627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68744" y="2052109"/>
            <a:ext cx="1817255" cy="1692771"/>
          </a:xfrm>
          <a:prstGeom prst="rect">
            <a:avLst/>
          </a:prstGeom>
          <a:noFill/>
        </p:spPr>
        <p:txBody>
          <a:bodyPr wrap="square" rtlCol="0">
            <a:spAutoFit/>
          </a:bodyPr>
          <a:lstStyle/>
          <a:p>
            <a:pPr algn="l"/>
            <a:r>
              <a:rPr lang="de-DE" dirty="0" err="1"/>
              <a:t>Partitions</a:t>
            </a:r>
            <a:r>
              <a:rPr lang="de-DE" dirty="0"/>
              <a:t> </a:t>
            </a:r>
            <a:r>
              <a:rPr lang="de-DE" dirty="0" err="1"/>
              <a:t>into</a:t>
            </a:r>
            <a:r>
              <a:rPr lang="de-DE" dirty="0"/>
              <a:t> </a:t>
            </a:r>
            <a:r>
              <a:rPr lang="de-DE" dirty="0" err="1"/>
              <a:t>training</a:t>
            </a:r>
            <a:r>
              <a:rPr lang="de-DE" dirty="0"/>
              <a:t> </a:t>
            </a:r>
            <a:r>
              <a:rPr lang="de-DE" dirty="0" err="1"/>
              <a:t>and</a:t>
            </a:r>
            <a:r>
              <a:rPr lang="de-DE" dirty="0"/>
              <a:t> </a:t>
            </a:r>
            <a:r>
              <a:rPr lang="de-DE" dirty="0" err="1"/>
              <a:t>test</a:t>
            </a:r>
            <a:r>
              <a:rPr lang="de-DE" dirty="0"/>
              <a:t> </a:t>
            </a:r>
            <a:r>
              <a:rPr lang="de-DE" dirty="0" err="1"/>
              <a:t>data</a:t>
            </a:r>
            <a:endParaRPr lang="de-DE" dirty="0"/>
          </a:p>
          <a:p>
            <a:pPr algn="l"/>
            <a:r>
              <a:rPr lang="de-DE" dirty="0" err="1"/>
              <a:t>Example</a:t>
            </a:r>
            <a:r>
              <a:rPr lang="de-DE" dirty="0"/>
              <a:t>:</a:t>
            </a:r>
            <a:br>
              <a:rPr lang="de-DE" dirty="0"/>
            </a:br>
            <a:r>
              <a:rPr lang="de-DE" dirty="0">
                <a:solidFill>
                  <a:srgbClr val="0070C0"/>
                </a:solidFill>
              </a:rPr>
              <a:t>Training = 60%</a:t>
            </a:r>
            <a:r>
              <a:rPr lang="de-DE" dirty="0"/>
              <a:t> </a:t>
            </a:r>
            <a:r>
              <a:rPr lang="de-DE" dirty="0">
                <a:solidFill>
                  <a:srgbClr val="FFC000"/>
                </a:solidFill>
              </a:rPr>
              <a:t>Test = 40%</a:t>
            </a:r>
          </a:p>
        </p:txBody>
      </p:sp>
      <p:sp>
        <p:nvSpPr>
          <p:cNvPr id="2" name="Pfeil nach rechts 1"/>
          <p:cNvSpPr/>
          <p:nvPr/>
        </p:nvSpPr>
        <p:spPr bwMode="auto">
          <a:xfrm flipH="1">
            <a:off x="7169724" y="2100474"/>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2" name="Pfeil nach rechts 31"/>
          <p:cNvSpPr/>
          <p:nvPr/>
        </p:nvSpPr>
        <p:spPr bwMode="auto">
          <a:xfrm flipH="1">
            <a:off x="7169724" y="2478200"/>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Pfeil nach rechts 32"/>
          <p:cNvSpPr/>
          <p:nvPr/>
        </p:nvSpPr>
        <p:spPr bwMode="auto">
          <a:xfrm flipH="1">
            <a:off x="7169724" y="342251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Pfeil nach rechts 33"/>
          <p:cNvSpPr/>
          <p:nvPr/>
        </p:nvSpPr>
        <p:spPr bwMode="auto">
          <a:xfrm flipH="1">
            <a:off x="7169724" y="380024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flipH="1">
            <a:off x="7169724" y="2667063"/>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Pfeil nach rechts 35"/>
          <p:cNvSpPr/>
          <p:nvPr/>
        </p:nvSpPr>
        <p:spPr bwMode="auto">
          <a:xfrm flipH="1">
            <a:off x="7169724" y="3233652"/>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Pfeil nach rechts 36"/>
          <p:cNvSpPr/>
          <p:nvPr/>
        </p:nvSpPr>
        <p:spPr bwMode="auto">
          <a:xfrm flipH="1">
            <a:off x="7169724" y="2855926"/>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Pfeil nach rechts 39"/>
          <p:cNvSpPr/>
          <p:nvPr/>
        </p:nvSpPr>
        <p:spPr bwMode="auto">
          <a:xfrm flipH="1">
            <a:off x="7169724" y="2289337"/>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Pfeil nach rechts 41"/>
          <p:cNvSpPr/>
          <p:nvPr/>
        </p:nvSpPr>
        <p:spPr bwMode="auto">
          <a:xfrm flipH="1">
            <a:off x="7169724" y="3044789"/>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4" name="Pfeil nach rechts 43"/>
          <p:cNvSpPr/>
          <p:nvPr/>
        </p:nvSpPr>
        <p:spPr bwMode="auto">
          <a:xfrm flipH="1">
            <a:off x="7169724" y="3611378"/>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66971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P spid="34" grpId="0" animBg="1"/>
      <p:bldP spid="35" grpId="0" animBg="1"/>
      <p:bldP spid="36" grpId="0" animBg="1"/>
      <p:bldP spid="37" grpId="0" animBg="1"/>
      <p:bldP spid="40" grpId="0" animBg="1"/>
      <p:bldP spid="42" grpId="0" animBg="1"/>
      <p:bldP spid="4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Exploratory Data Analysis</a:t>
            </a:r>
          </a:p>
        </p:txBody>
      </p:sp>
      <p:sp>
        <p:nvSpPr>
          <p:cNvPr id="2" name="Textfeld 1"/>
          <p:cNvSpPr txBox="1"/>
          <p:nvPr/>
        </p:nvSpPr>
        <p:spPr>
          <a:xfrm>
            <a:off x="615142" y="1271847"/>
            <a:ext cx="7897091" cy="5047536"/>
          </a:xfrm>
          <a:prstGeom prst="rect">
            <a:avLst/>
          </a:prstGeom>
          <a:noFill/>
        </p:spPr>
        <p:txBody>
          <a:bodyPr wrap="square" rtlCol="0">
            <a:spAutoFit/>
          </a:bodyPr>
          <a:lstStyle/>
          <a:p>
            <a:pPr algn="l"/>
            <a:r>
              <a:rPr lang="en-US" sz="1800" dirty="0"/>
              <a:t>In Exploratory Data Analysis (EDA), there is no hypothesis and there is no model. </a:t>
            </a:r>
          </a:p>
          <a:p>
            <a:pPr algn="l"/>
            <a:r>
              <a:rPr lang="en-US" sz="1800" dirty="0"/>
              <a:t>People are not very good at looking at a column of numbers or a whole data table and then determining important characteristics of the data. EDA techniques have been devised as an aid in this situation.</a:t>
            </a:r>
          </a:p>
          <a:p>
            <a:pPr algn="l"/>
            <a:r>
              <a:rPr lang="en-US" sz="1800" dirty="0"/>
              <a:t>Reasons for EDA:</a:t>
            </a:r>
          </a:p>
          <a:p>
            <a:pPr marL="357188" indent="-174625" algn="l">
              <a:spcBef>
                <a:spcPts val="600"/>
              </a:spcBef>
              <a:buSzPct val="130000"/>
              <a:buFont typeface="Arial" panose="020B0604020202020204" pitchFamily="34" charset="0"/>
              <a:buChar char="•"/>
            </a:pPr>
            <a:r>
              <a:rPr lang="en-US" sz="1800" dirty="0"/>
              <a:t>gain intuition about the data</a:t>
            </a:r>
          </a:p>
          <a:p>
            <a:pPr marL="357188" indent="-174625" algn="l">
              <a:spcBef>
                <a:spcPts val="600"/>
              </a:spcBef>
              <a:buSzPct val="130000"/>
              <a:buFont typeface="Arial" panose="020B0604020202020204" pitchFamily="34" charset="0"/>
              <a:buChar char="•"/>
            </a:pPr>
            <a:r>
              <a:rPr lang="en-US" sz="1800" dirty="0"/>
              <a:t>make comparisons between distributions</a:t>
            </a:r>
          </a:p>
          <a:p>
            <a:pPr marL="357188" indent="-174625" algn="l">
              <a:spcBef>
                <a:spcPts val="600"/>
              </a:spcBef>
              <a:buSzPct val="130000"/>
              <a:buFont typeface="Arial" panose="020B0604020202020204" pitchFamily="34" charset="0"/>
              <a:buChar char="•"/>
            </a:pPr>
            <a:r>
              <a:rPr lang="en-US" sz="1800" dirty="0"/>
              <a:t>sanity checking (making sure the data is on the scale </a:t>
            </a:r>
            <a:br>
              <a:rPr lang="en-US" sz="1800" dirty="0"/>
            </a:br>
            <a:r>
              <a:rPr lang="en-US" sz="1800" dirty="0"/>
              <a:t>you expect, in the format you thought it should be)</a:t>
            </a:r>
          </a:p>
          <a:p>
            <a:pPr marL="357188" indent="-174625" algn="l">
              <a:spcBef>
                <a:spcPts val="600"/>
              </a:spcBef>
              <a:buSzPct val="130000"/>
              <a:buFont typeface="Arial" panose="020B0604020202020204" pitchFamily="34" charset="0"/>
              <a:buChar char="•"/>
            </a:pPr>
            <a:r>
              <a:rPr lang="en-US" sz="1800" dirty="0"/>
              <a:t>find out where data is missing or if there are outliers</a:t>
            </a:r>
          </a:p>
          <a:p>
            <a:pPr marL="357188" indent="-174625" algn="l">
              <a:spcBef>
                <a:spcPts val="600"/>
              </a:spcBef>
              <a:buSzPct val="130000"/>
              <a:buFont typeface="Arial" panose="020B0604020202020204" pitchFamily="34" charset="0"/>
              <a:buChar char="•"/>
            </a:pPr>
            <a:r>
              <a:rPr lang="en-US" sz="1800" dirty="0"/>
              <a:t>summarize the data</a:t>
            </a:r>
          </a:p>
          <a:p>
            <a:pPr algn="l"/>
            <a:r>
              <a:rPr lang="en-US" sz="1800" dirty="0"/>
              <a:t>Exploratory data analysis is generally cross-classed in two ways. First, each method is either non-graphical or graphical. And second, each method is either univariate or multivariate.</a:t>
            </a:r>
          </a:p>
        </p:txBody>
      </p:sp>
    </p:spTree>
    <p:extLst>
      <p:ext uri="{BB962C8B-B14F-4D97-AF65-F5344CB8AC3E}">
        <p14:creationId xmlns:p14="http://schemas.microsoft.com/office/powerpoint/2010/main" val="407283747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Non-Graphical EDA</a:t>
            </a:r>
          </a:p>
        </p:txBody>
      </p:sp>
      <p:sp>
        <p:nvSpPr>
          <p:cNvPr id="2" name="Textfeld 1"/>
          <p:cNvSpPr txBox="1"/>
          <p:nvPr/>
        </p:nvSpPr>
        <p:spPr>
          <a:xfrm>
            <a:off x="315883" y="1197033"/>
            <a:ext cx="8628612" cy="3554819"/>
          </a:xfrm>
          <a:prstGeom prst="rect">
            <a:avLst/>
          </a:prstGeom>
          <a:noFill/>
        </p:spPr>
        <p:txBody>
          <a:bodyPr wrap="square" rtlCol="0">
            <a:spAutoFit/>
          </a:bodyPr>
          <a:lstStyle/>
          <a:p>
            <a:pPr algn="l"/>
            <a:r>
              <a:rPr lang="en-US" sz="1800" dirty="0"/>
              <a:t>Non-graphical exploratory data analysis is the first step when beginning to analyze the data. This preliminary data analysis step focuses on four points:</a:t>
            </a:r>
          </a:p>
          <a:p>
            <a:pPr marL="357188" indent="-174625" algn="l">
              <a:buSzPct val="130000"/>
              <a:buFont typeface="Arial" panose="020B0604020202020204" pitchFamily="34" charset="0"/>
              <a:buChar char="•"/>
            </a:pPr>
            <a:r>
              <a:rPr lang="en-US" sz="1800" dirty="0"/>
              <a:t>measures of central tendency, i.e. mean and median. The median, known as 50th percentile, is more resistant to outliers.</a:t>
            </a:r>
          </a:p>
          <a:p>
            <a:pPr marL="357188" indent="-174625" algn="l">
              <a:buSzPct val="130000"/>
              <a:buFont typeface="Arial" panose="020B0604020202020204" pitchFamily="34" charset="0"/>
              <a:buChar char="•"/>
            </a:pPr>
            <a:r>
              <a:rPr lang="en-US" sz="1800" dirty="0"/>
              <a:t>measures of spread, i.e. variance, standard deviation, and interquartile range</a:t>
            </a:r>
          </a:p>
          <a:p>
            <a:pPr marL="357188" indent="-174625" algn="l">
              <a:buSzPct val="130000"/>
              <a:buFont typeface="Arial" panose="020B0604020202020204" pitchFamily="34" charset="0"/>
              <a:buChar char="•"/>
            </a:pPr>
            <a:r>
              <a:rPr lang="en-US" sz="1800" dirty="0"/>
              <a:t>the shape of the distribution</a:t>
            </a:r>
          </a:p>
          <a:p>
            <a:pPr marL="357188" indent="-174625" algn="l">
              <a:buSzPct val="130000"/>
              <a:buFont typeface="Arial" panose="020B0604020202020204" pitchFamily="34" charset="0"/>
              <a:buChar char="•"/>
            </a:pPr>
            <a:r>
              <a:rPr lang="en-US" sz="1800" dirty="0"/>
              <a:t>the existence of outliers</a:t>
            </a:r>
          </a:p>
          <a:p>
            <a:pPr algn="l"/>
            <a:r>
              <a:rPr lang="en-US" sz="1800" dirty="0"/>
              <a:t>The characteristics of interest for a categorical variable are simply the range of values and the frequency of occurrence for each value.</a:t>
            </a: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19" y="4751851"/>
            <a:ext cx="6411090" cy="184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88387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Tests on Outliers</a:t>
            </a:r>
          </a:p>
        </p:txBody>
      </p:sp>
      <p:sp>
        <p:nvSpPr>
          <p:cNvPr id="4" name="Text Box 2"/>
          <p:cNvSpPr txBox="1">
            <a:spLocks noChangeArrowheads="1"/>
          </p:cNvSpPr>
          <p:nvPr/>
        </p:nvSpPr>
        <p:spPr bwMode="auto">
          <a:xfrm>
            <a:off x="253594" y="1377509"/>
            <a:ext cx="8690901" cy="41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are data objects, which are clearly different from the others. </a:t>
            </a:r>
          </a:p>
          <a:p>
            <a:pPr algn="l"/>
            <a:r>
              <a:rPr lang="en-US" altLang="de-DE" sz="1800" dirty="0"/>
              <a:t>Usually, the detection of outliers is an unsupervised process, because they are not known before analyses.</a:t>
            </a:r>
          </a:p>
          <a:p>
            <a:pPr algn="l"/>
            <a:r>
              <a:rPr lang="en-US" altLang="de-DE" sz="1800" dirty="0"/>
              <a:t>In the case of </a:t>
            </a:r>
            <a:r>
              <a:rPr lang="en-US" altLang="de-DE" sz="1800" dirty="0">
                <a:solidFill>
                  <a:srgbClr val="FF0000"/>
                </a:solidFill>
              </a:rPr>
              <a:t>numerical attributes</a:t>
            </a:r>
            <a:r>
              <a:rPr lang="en-US" altLang="de-DE" sz="1800" dirty="0"/>
              <a:t> the </a:t>
            </a:r>
            <a:r>
              <a:rPr lang="en-US" altLang="de-DE" sz="1800" dirty="0" err="1"/>
              <a:t>Interquartil</a:t>
            </a:r>
            <a:r>
              <a:rPr lang="en-US" altLang="de-DE" sz="1800" dirty="0"/>
              <a:t> Range can be used. Here, an outlier is defined if the attribute lies outside the interval </a:t>
            </a:r>
          </a:p>
          <a:p>
            <a:pPr algn="l"/>
            <a:endParaRPr lang="en-US" altLang="de-DE" sz="1800" dirty="0"/>
          </a:p>
          <a:p>
            <a:pPr algn="l"/>
            <a:r>
              <a:rPr lang="en-US" altLang="de-DE" sz="1800" dirty="0"/>
              <a:t>Usually, k has a value between 1.5 and 3. The bigger k, the more different  the values must be to be classified as outliers.</a:t>
            </a:r>
          </a:p>
          <a:p>
            <a:pPr algn="l"/>
            <a:endParaRPr lang="en-US" altLang="de-DE" sz="1800" dirty="0"/>
          </a:p>
          <a:p>
            <a:pPr algn="l">
              <a:spcBef>
                <a:spcPts val="2400"/>
              </a:spcBef>
            </a:pPr>
            <a:r>
              <a:rPr lang="en-US" altLang="de-DE" sz="1800" dirty="0"/>
              <a:t>Can be visualized by a </a:t>
            </a:r>
            <a:br>
              <a:rPr lang="en-US" altLang="de-DE" sz="1800" dirty="0"/>
            </a:br>
            <a:r>
              <a:rPr lang="en-US" altLang="de-DE" sz="1800" dirty="0"/>
              <a:t>Box-and-Whisker Plot:  </a:t>
            </a:r>
          </a:p>
        </p:txBody>
      </p:sp>
      <p:graphicFrame>
        <p:nvGraphicFramePr>
          <p:cNvPr id="6" name="Object 4"/>
          <p:cNvGraphicFramePr>
            <a:graphicFrameLocks noChangeAspect="1"/>
          </p:cNvGraphicFramePr>
          <p:nvPr>
            <p:extLst>
              <p:ext uri="{D42A27DB-BD31-4B8C-83A1-F6EECF244321}">
                <p14:modId xmlns:p14="http://schemas.microsoft.com/office/powerpoint/2010/main" val="1646021593"/>
              </p:ext>
            </p:extLst>
          </p:nvPr>
        </p:nvGraphicFramePr>
        <p:xfrm>
          <a:off x="1146175" y="3171825"/>
          <a:ext cx="5688013" cy="363538"/>
        </p:xfrm>
        <a:graphic>
          <a:graphicData uri="http://schemas.openxmlformats.org/presentationml/2006/ole">
            <mc:AlternateContent xmlns:mc="http://schemas.openxmlformats.org/markup-compatibility/2006">
              <mc:Choice xmlns:v="urn:schemas-microsoft-com:vml" Requires="v">
                <p:oleObj name="Formel" r:id="rId2" imgW="3174840" imgH="228600" progId="Equation.3">
                  <p:embed/>
                </p:oleObj>
              </mc:Choice>
              <mc:Fallback>
                <p:oleObj name="Formel" r:id="rId2" imgW="3174840" imgH="228600" progId="Equation.3">
                  <p:embed/>
                  <p:pic>
                    <p:nvPicPr>
                      <p:cNvPr id="0" name=""/>
                      <p:cNvPicPr>
                        <a:picLocks noChangeAspect="1" noChangeArrowheads="1"/>
                      </p:cNvPicPr>
                      <p:nvPr/>
                    </p:nvPicPr>
                    <p:blipFill>
                      <a:blip r:embed="rId3"/>
                      <a:srcRect/>
                      <a:stretch>
                        <a:fillRect/>
                      </a:stretch>
                    </p:blipFill>
                    <p:spPr bwMode="auto">
                      <a:xfrm>
                        <a:off x="1146175" y="3171825"/>
                        <a:ext cx="568801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490" y="4424314"/>
            <a:ext cx="5555046" cy="16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31430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Outliers</a:t>
            </a:r>
          </a:p>
        </p:txBody>
      </p:sp>
      <p:sp>
        <p:nvSpPr>
          <p:cNvPr id="4" name="Text Box 2"/>
          <p:cNvSpPr txBox="1">
            <a:spLocks noChangeArrowheads="1"/>
          </p:cNvSpPr>
          <p:nvPr/>
        </p:nvSpPr>
        <p:spPr bwMode="auto">
          <a:xfrm>
            <a:off x="253594" y="1098545"/>
            <a:ext cx="8690901" cy="330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have to be </a:t>
            </a:r>
            <a:r>
              <a:rPr lang="en-US" altLang="de-DE" sz="1800" dirty="0">
                <a:solidFill>
                  <a:srgbClr val="FF0000"/>
                </a:solidFill>
              </a:rPr>
              <a:t>eliminated</a:t>
            </a:r>
            <a:r>
              <a:rPr lang="en-US" altLang="de-DE" sz="1800" dirty="0"/>
              <a:t> if they</a:t>
            </a:r>
          </a:p>
          <a:p>
            <a:pPr lvl="1" algn="l">
              <a:spcBef>
                <a:spcPct val="30000"/>
              </a:spcBef>
              <a:buFontTx/>
              <a:buAutoNum type="arabicPeriod"/>
            </a:pPr>
            <a:r>
              <a:rPr lang="en-US" altLang="de-DE" sz="1800" dirty="0"/>
              <a:t>would bias the analysis, e.g. if 9 persons have an age between 20 and 30 and the 10th person is 80 years old.</a:t>
            </a:r>
          </a:p>
          <a:p>
            <a:pPr lvl="1" algn="l">
              <a:spcBef>
                <a:spcPct val="30000"/>
              </a:spcBef>
              <a:buFontTx/>
              <a:buAutoNum type="arabicPeriod"/>
            </a:pPr>
            <a:r>
              <a:rPr lang="en-US" altLang="de-DE" sz="1800" dirty="0"/>
              <a:t>are erogenous data, e.g. as a result of input errors or a defect sensor.</a:t>
            </a:r>
          </a:p>
          <a:p>
            <a:pPr algn="l"/>
            <a:r>
              <a:rPr lang="en-US" altLang="de-DE" sz="1800" dirty="0"/>
              <a:t>It is not always acceptable to drop an observation just because it is an outlier.  They can be legitimate observations and are sometimes interesting ones.  It’s important to investigate the nature of the outlier before deciding.</a:t>
            </a:r>
          </a:p>
          <a:p>
            <a:pPr algn="l"/>
            <a:r>
              <a:rPr lang="en-US" altLang="de-DE" sz="1800" dirty="0"/>
              <a:t>In those cases where you shouldn’t drop the outlier, one option is to try a transformation. </a:t>
            </a:r>
            <a:r>
              <a:rPr lang="en-US" altLang="de-DE" sz="1800" dirty="0">
                <a:solidFill>
                  <a:srgbClr val="FF0000"/>
                </a:solidFill>
              </a:rPr>
              <a:t>Log transformations </a:t>
            </a:r>
            <a:r>
              <a:rPr lang="en-US" altLang="de-DE" sz="1800" dirty="0"/>
              <a:t>pull in high numbers.  This can reduce the impact of a single point if the outlier is an independent variable.</a:t>
            </a:r>
          </a:p>
        </p:txBody>
      </p:sp>
      <p:pic>
        <p:nvPicPr>
          <p:cNvPr id="99330" name="Picture 2" descr="https://www.analyticsvidhya.com/wp-content/uploads/2015/02/Transformation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388" y="4452740"/>
            <a:ext cx="7098224" cy="209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98133"/>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Graphical EDA</a:t>
            </a:r>
          </a:p>
        </p:txBody>
      </p:sp>
      <p:sp>
        <p:nvSpPr>
          <p:cNvPr id="2" name="Textfeld 1"/>
          <p:cNvSpPr txBox="1"/>
          <p:nvPr/>
        </p:nvSpPr>
        <p:spPr>
          <a:xfrm>
            <a:off x="315883" y="1197033"/>
            <a:ext cx="8495607" cy="2723823"/>
          </a:xfrm>
          <a:prstGeom prst="rect">
            <a:avLst/>
          </a:prstGeom>
          <a:noFill/>
        </p:spPr>
        <p:txBody>
          <a:bodyPr wrap="square" rtlCol="0">
            <a:spAutoFit/>
          </a:bodyPr>
          <a:lstStyle/>
          <a:p>
            <a:pPr algn="l"/>
            <a:r>
              <a:rPr lang="en-US" sz="1800" dirty="0"/>
              <a:t>Non-graphical and graphical EDA methods complement each other, they have the same focus. While the non-graphical methods are quantitative and objective, they do not give a full picture of the data. The distribution of a variable tells us what values the variable takes and how often each value occurs.</a:t>
            </a:r>
          </a:p>
          <a:p>
            <a:pPr algn="l"/>
            <a:r>
              <a:rPr lang="en-US" sz="1800" dirty="0"/>
              <a:t>Types of displays:</a:t>
            </a:r>
          </a:p>
          <a:p>
            <a:pPr algn="l"/>
            <a:r>
              <a:rPr lang="en-US" sz="1800" dirty="0"/>
              <a:t>for numerical variables: Histograms, Boxplots, Quantile-normal plots, …</a:t>
            </a:r>
          </a:p>
          <a:p>
            <a:pPr algn="l"/>
            <a:r>
              <a:rPr lang="en-US" sz="1800" dirty="0"/>
              <a:t>for categorical variables: Pie charts, Bar graphs, …</a:t>
            </a: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009" y="4162077"/>
            <a:ext cx="2373710" cy="2147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3774" y="4162075"/>
            <a:ext cx="2529678" cy="214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766" y="4162075"/>
            <a:ext cx="2253274" cy="235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1015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Evolution of Analytics</a:t>
            </a:r>
          </a:p>
        </p:txBody>
      </p:sp>
      <p:pic>
        <p:nvPicPr>
          <p:cNvPr id="115714" name="Picture 2" descr="Bildergebnis für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571" y="1291067"/>
            <a:ext cx="8774640" cy="4784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217571" y="6184808"/>
            <a:ext cx="5625884" cy="276999"/>
          </a:xfrm>
          <a:prstGeom prst="rect">
            <a:avLst/>
          </a:prstGeom>
          <a:noFill/>
        </p:spPr>
        <p:txBody>
          <a:bodyPr wrap="square" rtlCol="0">
            <a:spAutoFit/>
          </a:bodyPr>
          <a:lstStyle/>
          <a:p>
            <a:pPr algn="l"/>
            <a:r>
              <a:rPr lang="de-DE" sz="1200" b="0" dirty="0"/>
              <a:t>Source: http://juxt.pro/blog/posts/machine-learning-with-clojure.html</a:t>
            </a:r>
          </a:p>
        </p:txBody>
      </p:sp>
    </p:spTree>
    <p:extLst>
      <p:ext uri="{BB962C8B-B14F-4D97-AF65-F5344CB8AC3E}">
        <p14:creationId xmlns:p14="http://schemas.microsoft.com/office/powerpoint/2010/main" val="610040983"/>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Non-Graphical EDA</a:t>
            </a:r>
          </a:p>
        </p:txBody>
      </p:sp>
      <p:sp>
        <p:nvSpPr>
          <p:cNvPr id="2" name="Textfeld 1"/>
          <p:cNvSpPr txBox="1"/>
          <p:nvPr/>
        </p:nvSpPr>
        <p:spPr>
          <a:xfrm>
            <a:off x="315883" y="1197033"/>
            <a:ext cx="8628612" cy="923330"/>
          </a:xfrm>
          <a:prstGeom prst="rect">
            <a:avLst/>
          </a:prstGeom>
          <a:noFill/>
        </p:spPr>
        <p:txBody>
          <a:bodyPr wrap="square" rtlCol="0">
            <a:spAutoFit/>
          </a:bodyPr>
          <a:lstStyle/>
          <a:p>
            <a:pPr algn="l"/>
            <a:r>
              <a:rPr lang="en-US" sz="1800" dirty="0"/>
              <a:t>Multivariate non-graphical EDA techniques generally show the relationship between two or more variables in the form of either cross-tabulation for categorical variables or correlation statistics for numerical variables.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295" y="2244350"/>
            <a:ext cx="5283200" cy="234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4" y="4427731"/>
            <a:ext cx="4527050" cy="217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291573"/>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Graphical EDA</a:t>
            </a:r>
          </a:p>
        </p:txBody>
      </p:sp>
      <p:sp>
        <p:nvSpPr>
          <p:cNvPr id="2" name="Textfeld 1"/>
          <p:cNvSpPr txBox="1"/>
          <p:nvPr/>
        </p:nvSpPr>
        <p:spPr>
          <a:xfrm>
            <a:off x="315883" y="1197033"/>
            <a:ext cx="8628612" cy="646331"/>
          </a:xfrm>
          <a:prstGeom prst="rect">
            <a:avLst/>
          </a:prstGeom>
          <a:noFill/>
        </p:spPr>
        <p:txBody>
          <a:bodyPr wrap="square" rtlCol="0">
            <a:spAutoFit/>
          </a:bodyPr>
          <a:lstStyle/>
          <a:p>
            <a:pPr algn="l"/>
            <a:r>
              <a:rPr lang="en-US" sz="1800" dirty="0"/>
              <a:t>Multivariate graphical EDA techniques are scatterplots for numerical variables, </a:t>
            </a:r>
            <a:r>
              <a:rPr lang="en-US" sz="1800" dirty="0" err="1"/>
              <a:t>Barcharts</a:t>
            </a:r>
            <a:r>
              <a:rPr lang="en-US" sz="1800" dirty="0"/>
              <a:t> for categorical variables, or Boxplots for mixed types.</a:t>
            </a: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229" y="3918561"/>
            <a:ext cx="2401341" cy="2473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275" y="3918561"/>
            <a:ext cx="2407226" cy="247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515" y="1843364"/>
            <a:ext cx="6641348" cy="198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16927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161</a:t>
            </a:fld>
            <a:endParaRPr lang="en-US" sz="800" dirty="0">
              <a:solidFill>
                <a:schemeClr val="bg1"/>
              </a:solidFill>
            </a:endParaRPr>
          </a:p>
        </p:txBody>
      </p:sp>
      <p:sp>
        <p:nvSpPr>
          <p:cNvPr id="83971" name="Rectangle 2"/>
          <p:cNvSpPr>
            <a:spLocks noChangeArrowheads="1"/>
          </p:cNvSpPr>
          <p:nvPr/>
        </p:nvSpPr>
        <p:spPr bwMode="auto">
          <a:xfrm>
            <a:off x="142875" y="539750"/>
            <a:ext cx="262373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Touring Diagram</a:t>
            </a:r>
          </a:p>
        </p:txBody>
      </p:sp>
      <p:pic>
        <p:nvPicPr>
          <p:cNvPr id="83972" name="Picture 5" descr="Tour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1090613"/>
            <a:ext cx="6016625"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2387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B676FB7A-3B51-4978-A014-69D0876ECE91}" type="slidenum">
              <a:rPr lang="de-DE" sz="800" smtClean="0">
                <a:solidFill>
                  <a:schemeClr val="bg1"/>
                </a:solidFill>
              </a:rPr>
              <a:pPr/>
              <a:t>162</a:t>
            </a:fld>
            <a:endParaRPr lang="de-DE" sz="800">
              <a:solidFill>
                <a:schemeClr val="bg1"/>
              </a:solidFill>
            </a:endParaRPr>
          </a:p>
        </p:txBody>
      </p:sp>
      <p:sp>
        <p:nvSpPr>
          <p:cNvPr id="95235" name="Rectangle 2"/>
          <p:cNvSpPr>
            <a:spLocks noChangeArrowheads="1"/>
          </p:cNvSpPr>
          <p:nvPr/>
        </p:nvSpPr>
        <p:spPr bwMode="auto">
          <a:xfrm>
            <a:off x="141288" y="557214"/>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solidFill>
                  <a:srgbClr val="C00000"/>
                </a:solidFill>
              </a:rPr>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Categories in Machine Learning</a:t>
            </a:r>
          </a:p>
        </p:txBody>
      </p:sp>
      <p:pic>
        <p:nvPicPr>
          <p:cNvPr id="25" name="Bild 1" descr="http://api.ning.com:80/files/oX3dxcXIhM7jRhPtJe78gL3ZFmxoNyzKU*AMWnYETctnED1COUEKiMBhgdzyvOysa53i-oL9bcqWUlO3fBP8TXtP4RkG*XQE/reinforcementstructure.jpg?width=6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582" y="1328419"/>
            <a:ext cx="7214566" cy="1722893"/>
          </a:xfrm>
          <a:prstGeom prst="rect">
            <a:avLst/>
          </a:prstGeom>
          <a:noFill/>
          <a:ln>
            <a:noFill/>
          </a:ln>
        </p:spPr>
      </p:pic>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68" y="3691556"/>
            <a:ext cx="3129584" cy="27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865" y="3691556"/>
            <a:ext cx="3458196" cy="238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feil nach oben und unten 3"/>
          <p:cNvSpPr/>
          <p:nvPr/>
        </p:nvSpPr>
        <p:spPr bwMode="auto">
          <a:xfrm>
            <a:off x="2017642"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Pfeil nach oben und unten 28"/>
          <p:cNvSpPr/>
          <p:nvPr/>
        </p:nvSpPr>
        <p:spPr bwMode="auto">
          <a:xfrm>
            <a:off x="4933120"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478919612"/>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164</a:t>
            </a:fld>
            <a:endParaRPr lang="en-US" sz="800" dirty="0">
              <a:solidFill>
                <a:schemeClr val="bg1"/>
              </a:solidFill>
            </a:endParaRPr>
          </a:p>
        </p:txBody>
      </p:sp>
      <p:sp>
        <p:nvSpPr>
          <p:cNvPr id="4" name="Text Box 27"/>
          <p:cNvSpPr txBox="1">
            <a:spLocks noChangeArrowheads="1"/>
          </p:cNvSpPr>
          <p:nvPr/>
        </p:nvSpPr>
        <p:spPr bwMode="auto">
          <a:xfrm>
            <a:off x="3500072" y="1985119"/>
            <a:ext cx="2081294" cy="111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Classification:</a:t>
            </a:r>
          </a:p>
          <a:p>
            <a:pPr>
              <a:spcBef>
                <a:spcPct val="0"/>
              </a:spcBef>
            </a:pPr>
            <a:r>
              <a:rPr lang="en-US" altLang="de-DE" sz="1600" dirty="0">
                <a:solidFill>
                  <a:srgbClr val="FF3300"/>
                </a:solidFill>
                <a:ea typeface="MS PGothic" pitchFamily="34" charset="-128"/>
              </a:rPr>
              <a:t>„To which segment does the new object belong to?"</a:t>
            </a:r>
          </a:p>
        </p:txBody>
      </p:sp>
      <p:grpSp>
        <p:nvGrpSpPr>
          <p:cNvPr id="12" name="Gruppieren 11"/>
          <p:cNvGrpSpPr/>
          <p:nvPr/>
        </p:nvGrpSpPr>
        <p:grpSpPr>
          <a:xfrm>
            <a:off x="384341" y="1359108"/>
            <a:ext cx="3421063" cy="2387600"/>
            <a:chOff x="4470400" y="4102100"/>
            <a:chExt cx="3421063" cy="2387600"/>
          </a:xfrm>
        </p:grpSpPr>
        <p:grpSp>
          <p:nvGrpSpPr>
            <p:cNvPr id="13" name="Group 35"/>
            <p:cNvGrpSpPr>
              <a:grpSpLocks/>
            </p:cNvGrpSpPr>
            <p:nvPr/>
          </p:nvGrpSpPr>
          <p:grpSpPr bwMode="auto">
            <a:xfrm>
              <a:off x="4470400" y="4102100"/>
              <a:ext cx="3051175" cy="2387600"/>
              <a:chOff x="131" y="1736"/>
              <a:chExt cx="2097" cy="1656"/>
            </a:xfrm>
          </p:grpSpPr>
          <p:pic>
            <p:nvPicPr>
              <p:cNvPr id="23"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37"/>
              <p:cNvGrpSpPr>
                <a:grpSpLocks/>
              </p:cNvGrpSpPr>
              <p:nvPr/>
            </p:nvGrpSpPr>
            <p:grpSpPr bwMode="auto">
              <a:xfrm>
                <a:off x="131" y="1736"/>
                <a:ext cx="2097" cy="1656"/>
                <a:chOff x="142" y="1368"/>
                <a:chExt cx="2272" cy="1656"/>
              </a:xfrm>
            </p:grpSpPr>
            <p:sp>
              <p:nvSpPr>
                <p:cNvPr id="25" name="Line 38"/>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6" name="Line 39"/>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Line 40"/>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4" name="Oval 41"/>
            <p:cNvSpPr>
              <a:spLocks noChangeArrowheads="1"/>
            </p:cNvSpPr>
            <p:nvPr/>
          </p:nvSpPr>
          <p:spPr bwMode="auto">
            <a:xfrm>
              <a:off x="5295900" y="4187825"/>
              <a:ext cx="1700213" cy="766763"/>
            </a:xfrm>
            <a:prstGeom prst="ellipse">
              <a:avLst/>
            </a:prstGeom>
            <a:noFill/>
            <a:ln w="28575" algn="ctr">
              <a:solidFill>
                <a:srgbClr val="66FFCC"/>
              </a:solidFill>
              <a:round/>
              <a:headEnd/>
              <a:tailEnd/>
            </a:ln>
            <a:effectLst/>
            <a:extLst>
              <a:ext uri="{909E8E84-426E-40DD-AFC4-6F175D3DCCD1}">
                <a14:hiddenFill xmlns:a14="http://schemas.microsoft.com/office/drawing/2010/main">
                  <a:solidFill>
                    <a:srgbClr val="66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5" name="Oval 42"/>
            <p:cNvSpPr>
              <a:spLocks noChangeArrowheads="1"/>
            </p:cNvSpPr>
            <p:nvPr/>
          </p:nvSpPr>
          <p:spPr bwMode="auto">
            <a:xfrm>
              <a:off x="4502150" y="4891088"/>
              <a:ext cx="719138" cy="784225"/>
            </a:xfrm>
            <a:prstGeom prst="ellipse">
              <a:avLst/>
            </a:prstGeom>
            <a:noFill/>
            <a:ln w="28575" algn="ctr">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6" name="Oval 43"/>
            <p:cNvSpPr>
              <a:spLocks noChangeArrowheads="1"/>
            </p:cNvSpPr>
            <p:nvPr/>
          </p:nvSpPr>
          <p:spPr bwMode="auto">
            <a:xfrm>
              <a:off x="5257800" y="4973638"/>
              <a:ext cx="906463" cy="592137"/>
            </a:xfrm>
            <a:prstGeom prst="ellipse">
              <a:avLst/>
            </a:prstGeom>
            <a:noFill/>
            <a:ln w="28575" algn="ctr">
              <a:solidFill>
                <a:srgbClr val="33CC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7" name="Oval 44"/>
            <p:cNvSpPr>
              <a:spLocks noChangeArrowheads="1"/>
            </p:cNvSpPr>
            <p:nvPr/>
          </p:nvSpPr>
          <p:spPr bwMode="auto">
            <a:xfrm>
              <a:off x="6367463" y="4992688"/>
              <a:ext cx="730250" cy="728662"/>
            </a:xfrm>
            <a:prstGeom prst="ellipse">
              <a:avLst/>
            </a:prstGeom>
            <a:noFill/>
            <a:ln w="28575" algn="ctr">
              <a:solidFill>
                <a:srgbClr val="FF3300"/>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8" name="Oval 45"/>
            <p:cNvSpPr>
              <a:spLocks noChangeArrowheads="1"/>
            </p:cNvSpPr>
            <p:nvPr/>
          </p:nvSpPr>
          <p:spPr bwMode="auto">
            <a:xfrm>
              <a:off x="5159375" y="5603875"/>
              <a:ext cx="1081088" cy="647700"/>
            </a:xfrm>
            <a:prstGeom prst="ellipse">
              <a:avLst/>
            </a:prstGeom>
            <a:noFill/>
            <a:ln w="28575" algn="ctr">
              <a:solidFill>
                <a:srgbClr val="800000"/>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9" name="Oval 46"/>
            <p:cNvSpPr>
              <a:spLocks noChangeArrowheads="1"/>
            </p:cNvSpPr>
            <p:nvPr/>
          </p:nvSpPr>
          <p:spPr bwMode="auto">
            <a:xfrm>
              <a:off x="6396038" y="5781675"/>
              <a:ext cx="1211262" cy="592138"/>
            </a:xfrm>
            <a:prstGeom prst="ellipse">
              <a:avLst/>
            </a:prstGeom>
            <a:noFill/>
            <a:ln w="28575" algn="ctr">
              <a:solidFill>
                <a:srgbClr val="0033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pic>
          <p:nvPicPr>
            <p:cNvPr id="20"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4718050"/>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48"/>
            <p:cNvSpPr>
              <a:spLocks noChangeShapeType="1"/>
            </p:cNvSpPr>
            <p:nvPr/>
          </p:nvSpPr>
          <p:spPr bwMode="auto">
            <a:xfrm>
              <a:off x="6664325" y="4748213"/>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22" name="Text Box 49"/>
            <p:cNvSpPr txBox="1">
              <a:spLocks noChangeArrowheads="1"/>
            </p:cNvSpPr>
            <p:nvPr/>
          </p:nvSpPr>
          <p:spPr bwMode="auto">
            <a:xfrm>
              <a:off x="7569200" y="4570413"/>
              <a:ext cx="322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a:solidFill>
                    <a:srgbClr val="FF3300"/>
                  </a:solidFill>
                  <a:ea typeface="MS PGothic" pitchFamily="34" charset="-128"/>
                </a:rPr>
                <a:t>?</a:t>
              </a:r>
            </a:p>
          </p:txBody>
        </p:sp>
      </p:grpSp>
      <p:sp>
        <p:nvSpPr>
          <p:cNvPr id="28" name="Text Box 4"/>
          <p:cNvSpPr txBox="1">
            <a:spLocks noChangeArrowheads="1"/>
          </p:cNvSpPr>
          <p:nvPr/>
        </p:nvSpPr>
        <p:spPr bwMode="auto">
          <a:xfrm>
            <a:off x="7413791" y="4650867"/>
            <a:ext cx="1605518"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r>
              <a:rPr lang="en-US" dirty="0"/>
              <a:t>Regression:</a:t>
            </a:r>
          </a:p>
          <a:p>
            <a:pPr algn="l">
              <a:spcBef>
                <a:spcPct val="0"/>
              </a:spcBef>
            </a:pPr>
            <a:r>
              <a:rPr lang="en-US" dirty="0">
                <a:solidFill>
                  <a:srgbClr val="FF3300"/>
                </a:solidFill>
              </a:rPr>
              <a:t>"What is the target </a:t>
            </a:r>
            <a:r>
              <a:rPr lang="en-US" i="1" u="sng" dirty="0">
                <a:solidFill>
                  <a:srgbClr val="FF3300"/>
                </a:solidFill>
              </a:rPr>
              <a:t>value</a:t>
            </a:r>
            <a:r>
              <a:rPr lang="en-US" dirty="0">
                <a:solidFill>
                  <a:srgbClr val="FF3300"/>
                </a:solidFill>
              </a:rPr>
              <a:t> of the object."</a:t>
            </a:r>
          </a:p>
        </p:txBody>
      </p:sp>
      <p:grpSp>
        <p:nvGrpSpPr>
          <p:cNvPr id="29" name="Group 30"/>
          <p:cNvGrpSpPr>
            <a:grpSpLocks/>
          </p:cNvGrpSpPr>
          <p:nvPr/>
        </p:nvGrpSpPr>
        <p:grpSpPr bwMode="auto">
          <a:xfrm>
            <a:off x="4172140" y="3957000"/>
            <a:ext cx="3051175" cy="2387600"/>
            <a:chOff x="131" y="1736"/>
            <a:chExt cx="2097" cy="1656"/>
          </a:xfrm>
        </p:grpSpPr>
        <p:pic>
          <p:nvPicPr>
            <p:cNvPr id="30"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2"/>
            <p:cNvGrpSpPr>
              <a:grpSpLocks/>
            </p:cNvGrpSpPr>
            <p:nvPr/>
          </p:nvGrpSpPr>
          <p:grpSpPr bwMode="auto">
            <a:xfrm>
              <a:off x="131" y="1736"/>
              <a:ext cx="2097" cy="1656"/>
              <a:chOff x="142" y="1368"/>
              <a:chExt cx="2272" cy="1656"/>
            </a:xfrm>
          </p:grpSpPr>
          <p:sp>
            <p:nvSpPr>
              <p:cNvPr id="32" name="Line 33"/>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3" name="Line 34"/>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Line 35"/>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pic>
        <p:nvPicPr>
          <p:cNvPr id="35"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657" y="4602567"/>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Line 48"/>
          <p:cNvSpPr>
            <a:spLocks noChangeShapeType="1"/>
          </p:cNvSpPr>
          <p:nvPr/>
        </p:nvSpPr>
        <p:spPr bwMode="auto">
          <a:xfrm>
            <a:off x="6352244" y="4632730"/>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37" name="Text Box 49"/>
          <p:cNvSpPr txBox="1">
            <a:spLocks noChangeArrowheads="1"/>
          </p:cNvSpPr>
          <p:nvPr/>
        </p:nvSpPr>
        <p:spPr bwMode="auto">
          <a:xfrm>
            <a:off x="7257119" y="4454930"/>
            <a:ext cx="32226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dirty="0">
                <a:solidFill>
                  <a:srgbClr val="FF3300"/>
                </a:solidFill>
                <a:ea typeface="MS PGothic" pitchFamily="34" charset="-128"/>
              </a:rPr>
              <a:t>?</a:t>
            </a:r>
          </a:p>
        </p:txBody>
      </p:sp>
      <p:sp>
        <p:nvSpPr>
          <p:cNvPr id="38"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Learning</a:t>
            </a:r>
          </a:p>
        </p:txBody>
      </p:sp>
    </p:spTree>
    <p:extLst>
      <p:ext uri="{BB962C8B-B14F-4D97-AF65-F5344CB8AC3E}">
        <p14:creationId xmlns:p14="http://schemas.microsoft.com/office/powerpoint/2010/main" val="309369929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165</a:t>
            </a:fld>
            <a:endParaRPr lang="en-US" sz="800"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766" y="2369785"/>
            <a:ext cx="4605069" cy="2829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28"/>
          <p:cNvGrpSpPr>
            <a:grpSpLocks/>
          </p:cNvGrpSpPr>
          <p:nvPr/>
        </p:nvGrpSpPr>
        <p:grpSpPr bwMode="auto">
          <a:xfrm>
            <a:off x="398271" y="1396965"/>
            <a:ext cx="3051175" cy="2387600"/>
            <a:chOff x="131" y="1736"/>
            <a:chExt cx="2097" cy="1656"/>
          </a:xfrm>
        </p:grpSpPr>
        <p:pic>
          <p:nvPicPr>
            <p:cNvPr id="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30"/>
            <p:cNvGrpSpPr>
              <a:grpSpLocks/>
            </p:cNvGrpSpPr>
            <p:nvPr/>
          </p:nvGrpSpPr>
          <p:grpSpPr bwMode="auto">
            <a:xfrm>
              <a:off x="131" y="1736"/>
              <a:ext cx="2097" cy="1656"/>
              <a:chOff x="142" y="1368"/>
              <a:chExt cx="2272" cy="1656"/>
            </a:xfrm>
          </p:grpSpPr>
          <p:sp>
            <p:nvSpPr>
              <p:cNvPr id="10" name="Line 31"/>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1" name="Line 32"/>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2" name="Line 33"/>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3" name="Text Box 34"/>
          <p:cNvSpPr txBox="1">
            <a:spLocks noChangeArrowheads="1"/>
          </p:cNvSpPr>
          <p:nvPr/>
        </p:nvSpPr>
        <p:spPr bwMode="auto">
          <a:xfrm>
            <a:off x="398271" y="3953634"/>
            <a:ext cx="2811462" cy="11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Segmentation (Clustering):</a:t>
            </a:r>
          </a:p>
          <a:p>
            <a:pPr>
              <a:spcBef>
                <a:spcPct val="0"/>
              </a:spcBef>
            </a:pPr>
            <a:r>
              <a:rPr lang="en-US" altLang="de-DE" sz="1600" dirty="0">
                <a:solidFill>
                  <a:srgbClr val="FF3300"/>
                </a:solidFill>
                <a:ea typeface="MS PGothic" pitchFamily="34" charset="-128"/>
              </a:rPr>
              <a:t>"In how many and which segments can the data be partitioned?"</a:t>
            </a:r>
          </a:p>
        </p:txBody>
      </p:sp>
      <p:sp>
        <p:nvSpPr>
          <p:cNvPr id="1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Unsupervised Learning</a:t>
            </a:r>
          </a:p>
        </p:txBody>
      </p:sp>
      <p:sp>
        <p:nvSpPr>
          <p:cNvPr id="16" name="Text Box 34"/>
          <p:cNvSpPr txBox="1">
            <a:spLocks noChangeArrowheads="1"/>
          </p:cNvSpPr>
          <p:nvPr/>
        </p:nvSpPr>
        <p:spPr bwMode="auto">
          <a:xfrm>
            <a:off x="5230735" y="5313801"/>
            <a:ext cx="2811462"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Association:</a:t>
            </a:r>
          </a:p>
          <a:p>
            <a:pPr>
              <a:spcBef>
                <a:spcPct val="0"/>
              </a:spcBef>
            </a:pPr>
            <a:r>
              <a:rPr lang="en-US" altLang="de-DE" sz="1600" dirty="0">
                <a:solidFill>
                  <a:srgbClr val="FF3300"/>
                </a:solidFill>
                <a:ea typeface="MS PGothic" pitchFamily="34" charset="-128"/>
              </a:rPr>
              <a:t>"Detect the strength and the direction of relationships in my data."</a:t>
            </a:r>
          </a:p>
        </p:txBody>
      </p:sp>
    </p:spTree>
    <p:extLst>
      <p:ext uri="{BB962C8B-B14F-4D97-AF65-F5344CB8AC3E}">
        <p14:creationId xmlns:p14="http://schemas.microsoft.com/office/powerpoint/2010/main" val="163462019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and Unsupervised Learning</a:t>
            </a:r>
          </a:p>
        </p:txBody>
      </p:sp>
      <p:sp>
        <p:nvSpPr>
          <p:cNvPr id="2" name="Textfeld 1"/>
          <p:cNvSpPr txBox="1"/>
          <p:nvPr/>
        </p:nvSpPr>
        <p:spPr>
          <a:xfrm>
            <a:off x="448887" y="1213658"/>
            <a:ext cx="7331826" cy="5232202"/>
          </a:xfrm>
          <a:prstGeom prst="rect">
            <a:avLst/>
          </a:prstGeom>
          <a:noFill/>
        </p:spPr>
        <p:txBody>
          <a:bodyPr wrap="square" rtlCol="0">
            <a:spAutoFit/>
          </a:bodyPr>
          <a:lstStyle/>
          <a:p>
            <a:pPr algn="l"/>
            <a:r>
              <a:rPr lang="en-US" sz="1800" dirty="0"/>
              <a:t>Supervised Learning:</a:t>
            </a:r>
          </a:p>
          <a:p>
            <a:pPr marL="468313" indent="-285750" algn="l">
              <a:spcBef>
                <a:spcPts val="600"/>
              </a:spcBef>
              <a:buSzPct val="130000"/>
              <a:buFont typeface="Arial" panose="020B0604020202020204" pitchFamily="34" charset="0"/>
              <a:buChar char="•"/>
            </a:pPr>
            <a:r>
              <a:rPr lang="en-US" sz="1800" dirty="0"/>
              <a:t>Goal: predict a </a:t>
            </a:r>
            <a:r>
              <a:rPr lang="en-US" sz="1800" dirty="0">
                <a:solidFill>
                  <a:srgbClr val="FF0000"/>
                </a:solidFill>
              </a:rPr>
              <a:t>target</a:t>
            </a:r>
            <a:r>
              <a:rPr lang="en-US" sz="1800" dirty="0"/>
              <a:t> or </a:t>
            </a:r>
            <a:r>
              <a:rPr lang="en-US" sz="1800" dirty="0">
                <a:solidFill>
                  <a:srgbClr val="FF0000"/>
                </a:solidFill>
              </a:rPr>
              <a:t>outcome</a:t>
            </a:r>
            <a:r>
              <a:rPr lang="en-US" sz="1800" dirty="0"/>
              <a:t> variable </a:t>
            </a:r>
          </a:p>
          <a:p>
            <a:pPr marL="468313" indent="-285750" algn="l">
              <a:spcBef>
                <a:spcPts val="600"/>
              </a:spcBef>
              <a:buSzPct val="130000"/>
              <a:buFont typeface="Arial" panose="020B0604020202020204" pitchFamily="34" charset="0"/>
              <a:buChar char="•"/>
            </a:pPr>
            <a:r>
              <a:rPr lang="en-US" sz="1800" dirty="0"/>
              <a:t>Training data where target value is known</a:t>
            </a:r>
          </a:p>
          <a:p>
            <a:pPr marL="468313" indent="-285750" algn="l">
              <a:spcBef>
                <a:spcPts val="600"/>
              </a:spcBef>
              <a:buSzPct val="130000"/>
              <a:buFont typeface="Arial" panose="020B0604020202020204" pitchFamily="34" charset="0"/>
              <a:buChar char="•"/>
            </a:pPr>
            <a:r>
              <a:rPr lang="en-US" sz="1800" dirty="0"/>
              <a:t>Score to test data where value is not known</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spcBef>
                <a:spcPts val="3000"/>
              </a:spcBef>
            </a:pPr>
            <a:r>
              <a:rPr lang="en-US" sz="1800" dirty="0"/>
              <a:t>Unsupervised Learning:</a:t>
            </a:r>
          </a:p>
          <a:p>
            <a:pPr marL="468313" indent="-285750" algn="l">
              <a:spcBef>
                <a:spcPts val="600"/>
              </a:spcBef>
              <a:buSzPct val="130000"/>
              <a:buFont typeface="Arial" panose="020B0604020202020204" pitchFamily="34" charset="0"/>
              <a:buChar char="•"/>
            </a:pPr>
            <a:r>
              <a:rPr lang="en-US" sz="1800" dirty="0"/>
              <a:t>Goal: detect patterns</a:t>
            </a:r>
          </a:p>
          <a:p>
            <a:pPr marL="468313" indent="-285750" algn="l">
              <a:spcBef>
                <a:spcPts val="600"/>
              </a:spcBef>
              <a:buSzPct val="130000"/>
              <a:buFont typeface="Arial" panose="020B0604020202020204" pitchFamily="34" charset="0"/>
              <a:buChar char="•"/>
            </a:pPr>
            <a:r>
              <a:rPr lang="en-US" sz="1800" dirty="0"/>
              <a:t>Grouping of cases based on similarities in input values</a:t>
            </a:r>
          </a:p>
          <a:p>
            <a:pPr marL="468313" indent="-285750" algn="l">
              <a:spcBef>
                <a:spcPts val="600"/>
              </a:spcBef>
              <a:buSzPct val="130000"/>
              <a:buFont typeface="Arial" panose="020B0604020202020204" pitchFamily="34" charset="0"/>
              <a:buChar char="•"/>
            </a:pPr>
            <a:r>
              <a:rPr lang="en-US" sz="1800" dirty="0"/>
              <a:t>There is no target (outcome) variable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6" y="2792699"/>
            <a:ext cx="3624350" cy="1766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76" y="2792699"/>
            <a:ext cx="4167620" cy="19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iger Pfeil 2"/>
          <p:cNvSpPr/>
          <p:nvPr/>
        </p:nvSpPr>
        <p:spPr bwMode="auto">
          <a:xfrm flipH="1" flipV="1">
            <a:off x="5104015" y="4621876"/>
            <a:ext cx="573578" cy="689956"/>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180-Grad-Pfeil 3"/>
          <p:cNvSpPr/>
          <p:nvPr/>
        </p:nvSpPr>
        <p:spPr bwMode="auto">
          <a:xfrm rot="16200000">
            <a:off x="-722232" y="2180095"/>
            <a:ext cx="2124000" cy="432000"/>
          </a:xfrm>
          <a:prstGeom prst="uturnArrow">
            <a:avLst>
              <a:gd name="adj1" fmla="val 28226"/>
              <a:gd name="adj2" fmla="val 25000"/>
              <a:gd name="adj3" fmla="val 25000"/>
              <a:gd name="adj4" fmla="val 43750"/>
              <a:gd name="adj5" fmla="val 75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95081549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Quiz</a:t>
            </a:r>
          </a:p>
        </p:txBody>
      </p:sp>
      <p:sp>
        <p:nvSpPr>
          <p:cNvPr id="2" name="Textfeld 1"/>
          <p:cNvSpPr txBox="1"/>
          <p:nvPr/>
        </p:nvSpPr>
        <p:spPr>
          <a:xfrm>
            <a:off x="407324" y="1160759"/>
            <a:ext cx="8013469" cy="5139869"/>
          </a:xfrm>
          <a:prstGeom prst="rect">
            <a:avLst/>
          </a:prstGeom>
          <a:noFill/>
        </p:spPr>
        <p:txBody>
          <a:bodyPr wrap="square" rtlCol="0">
            <a:spAutoFit/>
          </a:bodyPr>
          <a:lstStyle/>
          <a:p>
            <a:pPr algn="l">
              <a:spcBef>
                <a:spcPts val="1200"/>
              </a:spcBef>
            </a:pPr>
            <a:r>
              <a:rPr lang="en-US" dirty="0"/>
              <a:t>Online Shop for </a:t>
            </a:r>
            <a:r>
              <a:rPr lang="en-US"/>
              <a:t>Electronic products</a:t>
            </a:r>
            <a:r>
              <a:rPr lang="en-US" dirty="0"/>
              <a:t>:</a:t>
            </a:r>
          </a:p>
          <a:p>
            <a:pPr marL="357188" indent="-174625" algn="l">
              <a:spcBef>
                <a:spcPts val="1200"/>
              </a:spcBef>
              <a:buFont typeface="Arial" panose="020B0604020202020204" pitchFamily="34" charset="0"/>
              <a:buChar char="•"/>
            </a:pPr>
            <a:r>
              <a:rPr lang="en-US" dirty="0"/>
              <a:t>Management of Customer Termination </a:t>
            </a:r>
            <a:r>
              <a:rPr lang="en-US"/>
              <a:t>(Churn </a:t>
            </a:r>
            <a:r>
              <a:rPr lang="en-US" dirty="0"/>
              <a:t>Management)</a:t>
            </a:r>
          </a:p>
          <a:p>
            <a:pPr marL="357188" indent="-174625" algn="l">
              <a:spcBef>
                <a:spcPts val="1200"/>
              </a:spcBef>
              <a:buFont typeface="Arial" panose="020B0604020202020204" pitchFamily="34" charset="0"/>
              <a:buChar char="•"/>
            </a:pPr>
            <a:r>
              <a:rPr lang="en-US" dirty="0"/>
              <a:t>Returns Management</a:t>
            </a:r>
          </a:p>
          <a:p>
            <a:pPr marL="357188" indent="-174625" algn="l">
              <a:spcBef>
                <a:spcPts val="1200"/>
              </a:spcBef>
              <a:buFont typeface="Arial" panose="020B0604020202020204" pitchFamily="34" charset="0"/>
              <a:buChar char="•"/>
            </a:pPr>
            <a:r>
              <a:rPr lang="en-US" dirty="0"/>
              <a:t>Identify similar Regions for Advertising</a:t>
            </a:r>
          </a:p>
          <a:p>
            <a:pPr marL="357188" indent="-174625" algn="l">
              <a:spcBef>
                <a:spcPts val="1200"/>
              </a:spcBef>
              <a:buFont typeface="Arial" panose="020B0604020202020204" pitchFamily="34" charset="0"/>
              <a:buChar char="•"/>
            </a:pPr>
            <a:r>
              <a:rPr lang="en-US" dirty="0"/>
              <a:t>Sales Forecasts for Supply and Inventory Management</a:t>
            </a:r>
          </a:p>
          <a:p>
            <a:pPr marL="357188" indent="-174625" algn="l">
              <a:spcBef>
                <a:spcPts val="1200"/>
              </a:spcBef>
              <a:buFont typeface="Arial" panose="020B0604020202020204" pitchFamily="34" charset="0"/>
              <a:buChar char="•"/>
            </a:pPr>
            <a:r>
              <a:rPr lang="en-US" dirty="0"/>
              <a:t>Automatically assign new Products into existing Product Categories</a:t>
            </a:r>
          </a:p>
          <a:p>
            <a:pPr marL="357188" indent="-174625" algn="l">
              <a:spcBef>
                <a:spcPts val="1200"/>
              </a:spcBef>
              <a:buFont typeface="Arial" panose="020B0604020202020204" pitchFamily="34" charset="0"/>
              <a:buChar char="•"/>
            </a:pPr>
            <a:r>
              <a:rPr lang="en-US" dirty="0"/>
              <a:t>Grouping of similar Customers</a:t>
            </a:r>
          </a:p>
          <a:p>
            <a:pPr marL="357188" indent="-174625" algn="l">
              <a:spcBef>
                <a:spcPts val="1200"/>
              </a:spcBef>
              <a:buFont typeface="Arial" panose="020B0604020202020204" pitchFamily="34" charset="0"/>
              <a:buChar char="•"/>
            </a:pPr>
            <a:r>
              <a:rPr lang="en-US" dirty="0"/>
              <a:t>Voucher Management</a:t>
            </a:r>
          </a:p>
          <a:p>
            <a:pPr marL="357188" indent="-174625" algn="l">
              <a:spcBef>
                <a:spcPts val="1200"/>
              </a:spcBef>
              <a:buFont typeface="Arial" panose="020B0604020202020204" pitchFamily="34" charset="0"/>
              <a:buChar char="•"/>
            </a:pPr>
            <a:r>
              <a:rPr lang="en-US" dirty="0"/>
              <a:t>Analysis of frequently sold Product Combinations</a:t>
            </a:r>
          </a:p>
          <a:p>
            <a:pPr marL="357188" indent="-174625" algn="l">
              <a:spcBef>
                <a:spcPts val="1200"/>
              </a:spcBef>
              <a:buFont typeface="Arial" panose="020B0604020202020204" pitchFamily="34" charset="0"/>
              <a:buChar char="•"/>
            </a:pPr>
            <a:r>
              <a:rPr lang="en-US" dirty="0"/>
              <a:t>Fraud Detection</a:t>
            </a:r>
          </a:p>
          <a:p>
            <a:pPr marL="357188" indent="-174625" algn="l">
              <a:spcBef>
                <a:spcPts val="1200"/>
              </a:spcBef>
              <a:buFont typeface="Arial" panose="020B0604020202020204" pitchFamily="34" charset="0"/>
              <a:buChar char="•"/>
            </a:pPr>
            <a:r>
              <a:rPr lang="en-US" dirty="0"/>
              <a:t>Structuring the Competitors</a:t>
            </a:r>
          </a:p>
          <a:p>
            <a:pPr marL="357188" indent="-174625" algn="l">
              <a:spcBef>
                <a:spcPts val="1200"/>
              </a:spcBef>
              <a:buFont typeface="Arial" panose="020B0604020202020204" pitchFamily="34" charset="0"/>
              <a:buChar char="•"/>
            </a:pPr>
            <a:r>
              <a:rPr lang="en-US" dirty="0"/>
              <a:t>Analysis of Sales Sequences</a:t>
            </a:r>
          </a:p>
          <a:p>
            <a:pPr marL="357188" indent="-174625" algn="l">
              <a:spcBef>
                <a:spcPts val="1200"/>
              </a:spcBef>
              <a:buFont typeface="Arial" panose="020B0604020202020204" pitchFamily="34" charset="0"/>
              <a:buChar char="•"/>
            </a:pPr>
            <a:r>
              <a:rPr lang="en-US" dirty="0"/>
              <a:t>...</a:t>
            </a:r>
          </a:p>
        </p:txBody>
      </p:sp>
      <p:sp>
        <p:nvSpPr>
          <p:cNvPr id="3" name="Rechteck 2"/>
          <p:cNvSpPr/>
          <p:nvPr/>
        </p:nvSpPr>
        <p:spPr bwMode="auto">
          <a:xfrm>
            <a:off x="6824750" y="157941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182620" y="195903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62946" y="235250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7633855" y="314498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6364778" y="274874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3990109" y="353063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3143827" y="3959629"/>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5882640" y="4344785"/>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676699" y="474656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3887584" y="5164976"/>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3887585" y="556675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05073352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sp>
        <p:nvSpPr>
          <p:cNvPr id="2" name="Textfeld 1"/>
          <p:cNvSpPr txBox="1"/>
          <p:nvPr/>
        </p:nvSpPr>
        <p:spPr>
          <a:xfrm>
            <a:off x="177800" y="1130531"/>
            <a:ext cx="8741755" cy="5355312"/>
          </a:xfrm>
          <a:prstGeom prst="rect">
            <a:avLst/>
          </a:prstGeom>
          <a:noFill/>
        </p:spPr>
        <p:txBody>
          <a:bodyPr wrap="square" rtlCol="0">
            <a:spAutoFit/>
          </a:bodyPr>
          <a:lstStyle/>
          <a:p>
            <a:pPr algn="just"/>
            <a:r>
              <a:rPr lang="en-US" sz="1800" dirty="0"/>
              <a:t>The solution to many of the problems in our lives cannot be automated. This is not because current computers are </a:t>
            </a:r>
            <a:r>
              <a:rPr lang="en-US" sz="1800"/>
              <a:t>too slow, </a:t>
            </a:r>
            <a:r>
              <a:rPr lang="en-US" sz="1800" dirty="0"/>
              <a:t>but simply because it is too difficult for humans to determine what the program should do.</a:t>
            </a:r>
          </a:p>
          <a:p>
            <a:pPr algn="just"/>
            <a:r>
              <a:rPr lang="en-US" sz="1800" dirty="0"/>
              <a:t>Supervised learning is a general method for training an </a:t>
            </a:r>
            <a:r>
              <a:rPr lang="en-US" sz="1800" dirty="0" err="1"/>
              <a:t>approximator</a:t>
            </a:r>
            <a:r>
              <a:rPr lang="en-US" sz="1800" dirty="0"/>
              <a:t>. However, supervised learning requires sample input-output pairs from the domain to be learned. </a:t>
            </a:r>
          </a:p>
          <a:p>
            <a:pPr algn="just"/>
            <a:r>
              <a:rPr lang="en-US" sz="1800" dirty="0"/>
              <a:t>For example, we might not know the best way to program a computer to recognize an infrared picture of a tank, but we do have a large collection of infrared pictures, and we do know whether each picture contains a tank or not. Supervised learning could look at all the examples with answers, and learn how to recognize tanks in general.</a:t>
            </a:r>
          </a:p>
          <a:p>
            <a:pPr algn="just"/>
            <a:r>
              <a:rPr lang="en-US" sz="1800" dirty="0"/>
              <a:t>Unfortunately, there are many situations where we don’t know the correct answers that supervised learning requires. For example, in a self-driving car, the question would be the set of all sensor readings at a given time, and the answer would be how the controls should react during the next millisecond. </a:t>
            </a:r>
          </a:p>
          <a:p>
            <a:pPr algn="just"/>
            <a:r>
              <a:rPr lang="en-US" sz="1800" dirty="0"/>
              <a:t>For these cases there exist a different approach known as reinforcement learning.</a:t>
            </a:r>
          </a:p>
        </p:txBody>
      </p:sp>
    </p:spTree>
    <p:extLst>
      <p:ext uri="{BB962C8B-B14F-4D97-AF65-F5344CB8AC3E}">
        <p14:creationId xmlns:p14="http://schemas.microsoft.com/office/powerpoint/2010/main" val="24108510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88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720889"/>
            <a:ext cx="8653992" cy="3948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bwMode="auto">
          <a:xfrm>
            <a:off x="1496291" y="4297680"/>
            <a:ext cx="1554480" cy="665018"/>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1620983" y="4339240"/>
            <a:ext cx="1288472" cy="584775"/>
          </a:xfrm>
          <a:prstGeom prst="rect">
            <a:avLst/>
          </a:prstGeom>
          <a:noFill/>
        </p:spPr>
        <p:txBody>
          <a:bodyPr wrap="square" rtlCol="0">
            <a:spAutoFit/>
          </a:bodyPr>
          <a:lstStyle/>
          <a:p>
            <a:r>
              <a:rPr lang="de-DE" dirty="0" err="1">
                <a:latin typeface="Calibri" panose="020F0502020204030204" pitchFamily="34" charset="0"/>
              </a:rPr>
              <a:t>Descriptive</a:t>
            </a:r>
            <a:br>
              <a:rPr lang="de-DE" dirty="0">
                <a:latin typeface="Calibri" panose="020F0502020204030204" pitchFamily="34" charset="0"/>
              </a:rPr>
            </a:br>
            <a:r>
              <a:rPr lang="de-DE" dirty="0">
                <a:latin typeface="Calibri" panose="020F0502020204030204" pitchFamily="34" charset="0"/>
              </a:rPr>
              <a:t>Analytics</a:t>
            </a:r>
          </a:p>
        </p:txBody>
      </p:sp>
      <p:sp>
        <p:nvSpPr>
          <p:cNvPr id="8" name="Rechteck 7"/>
          <p:cNvSpPr/>
          <p:nvPr/>
        </p:nvSpPr>
        <p:spPr bwMode="auto">
          <a:xfrm>
            <a:off x="2425931" y="3120038"/>
            <a:ext cx="1554480" cy="8280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2425931" y="3114772"/>
            <a:ext cx="1554480" cy="830997"/>
          </a:xfrm>
          <a:prstGeom prst="rect">
            <a:avLst/>
          </a:prstGeom>
          <a:noFill/>
        </p:spPr>
        <p:txBody>
          <a:bodyPr wrap="square" rtlCol="0">
            <a:spAutoFit/>
          </a:bodyPr>
          <a:lstStyle/>
          <a:p>
            <a:r>
              <a:rPr lang="de-DE" dirty="0" err="1">
                <a:latin typeface="Calibri" panose="020F0502020204030204" pitchFamily="34" charset="0"/>
              </a:rPr>
              <a:t>Predictive</a:t>
            </a:r>
            <a:r>
              <a:rPr lang="de-DE" dirty="0">
                <a:latin typeface="Calibri" panose="020F0502020204030204" pitchFamily="34" charset="0"/>
              </a:rPr>
              <a:t> /</a:t>
            </a:r>
            <a:br>
              <a:rPr lang="de-DE" dirty="0">
                <a:latin typeface="Calibri" panose="020F0502020204030204" pitchFamily="34" charset="0"/>
              </a:rPr>
            </a:br>
            <a:r>
              <a:rPr lang="de-DE" dirty="0" err="1">
                <a:latin typeface="Calibri" panose="020F0502020204030204" pitchFamily="34" charset="0"/>
              </a:rPr>
              <a:t>Prescriptive</a:t>
            </a:r>
            <a:br>
              <a:rPr lang="de-DE" dirty="0">
                <a:latin typeface="Calibri" panose="020F0502020204030204" pitchFamily="34" charset="0"/>
              </a:rPr>
            </a:br>
            <a:r>
              <a:rPr lang="de-DE" dirty="0">
                <a:latin typeface="Calibri" panose="020F0502020204030204" pitchFamily="34" charset="0"/>
              </a:rPr>
              <a:t>Analytics</a:t>
            </a:r>
          </a:p>
        </p:txBody>
      </p:sp>
    </p:spTree>
    <p:extLst>
      <p:ext uri="{BB962C8B-B14F-4D97-AF65-F5344CB8AC3E}">
        <p14:creationId xmlns:p14="http://schemas.microsoft.com/office/powerpoint/2010/main" val="2622815154"/>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pic>
        <p:nvPicPr>
          <p:cNvPr id="9" name="Bild 3" descr="http://api.ning.com:80/files/oX3dxcXIhM63wblu1*Mm9JDXVyojP2*WLaw-h8l*BIfsjrpfHLwT-b5NKuMPhZmk6N1HN5ik6HI-thI66-Q*xkmTpwu5abd9/RLdiagram.jpg?width=4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60552" y="1539704"/>
            <a:ext cx="5352498" cy="3612199"/>
          </a:xfrm>
          <a:prstGeom prst="rect">
            <a:avLst/>
          </a:prstGeom>
          <a:noFill/>
          <a:ln>
            <a:noFill/>
          </a:ln>
        </p:spPr>
      </p:pic>
      <p:sp>
        <p:nvSpPr>
          <p:cNvPr id="2" name="Textfeld 1"/>
          <p:cNvSpPr txBox="1"/>
          <p:nvPr/>
        </p:nvSpPr>
        <p:spPr>
          <a:xfrm>
            <a:off x="432262" y="5469774"/>
            <a:ext cx="8071658" cy="646331"/>
          </a:xfrm>
          <a:prstGeom prst="rect">
            <a:avLst/>
          </a:prstGeom>
          <a:noFill/>
        </p:spPr>
        <p:txBody>
          <a:bodyPr wrap="square" rtlCol="0">
            <a:spAutoFit/>
          </a:bodyPr>
          <a:lstStyle/>
          <a:p>
            <a:pPr algn="just"/>
            <a:r>
              <a:rPr lang="de-DE" sz="1800" dirty="0"/>
              <a:t>The </a:t>
            </a:r>
            <a:r>
              <a:rPr lang="de-DE" sz="1800" dirty="0" err="1"/>
              <a:t>agent</a:t>
            </a:r>
            <a:r>
              <a:rPr lang="de-DE" sz="1800" dirty="0"/>
              <a:t> </a:t>
            </a:r>
            <a:r>
              <a:rPr lang="de-DE" sz="1800" dirty="0" err="1"/>
              <a:t>learns</a:t>
            </a:r>
            <a:r>
              <a:rPr lang="de-DE" sz="1800" dirty="0"/>
              <a:t> </a:t>
            </a:r>
            <a:r>
              <a:rPr lang="de-DE" sz="1800" dirty="0" err="1"/>
              <a:t>how</a:t>
            </a:r>
            <a:r>
              <a:rPr lang="de-DE" sz="1800" dirty="0"/>
              <a:t> </a:t>
            </a:r>
            <a:r>
              <a:rPr lang="de-DE" sz="1800" dirty="0" err="1"/>
              <a:t>to</a:t>
            </a:r>
            <a:r>
              <a:rPr lang="de-DE" sz="1800" dirty="0"/>
              <a:t> </a:t>
            </a:r>
            <a:r>
              <a:rPr lang="en-US" sz="1800" dirty="0"/>
              <a:t>achieve a given goal by trial-and-error interactions with its environment by maximizing a reward.</a:t>
            </a:r>
          </a:p>
        </p:txBody>
      </p:sp>
    </p:spTree>
    <p:extLst>
      <p:ext uri="{BB962C8B-B14F-4D97-AF65-F5344CB8AC3E}">
        <p14:creationId xmlns:p14="http://schemas.microsoft.com/office/powerpoint/2010/main" val="17434305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AlphaGo</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170</a:t>
            </a:fld>
            <a:endParaRPr lang="de-DE" altLang="de-DE"/>
          </a:p>
        </p:txBody>
      </p:sp>
      <p:grpSp>
        <p:nvGrpSpPr>
          <p:cNvPr id="2" name="Gruppieren 1"/>
          <p:cNvGrpSpPr/>
          <p:nvPr/>
        </p:nvGrpSpPr>
        <p:grpSpPr>
          <a:xfrm>
            <a:off x="3477733" y="3378238"/>
            <a:ext cx="5235923" cy="3313471"/>
            <a:chOff x="344488" y="1383925"/>
            <a:chExt cx="8352390" cy="5108315"/>
          </a:xfrm>
        </p:grpSpPr>
        <p:pic>
          <p:nvPicPr>
            <p:cNvPr id="6153" name="Picture 9" descr="Ä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1383925"/>
              <a:ext cx="7140058" cy="35664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239" y="3965170"/>
              <a:ext cx="4555639" cy="25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Rechteck 2"/>
          <p:cNvSpPr/>
          <p:nvPr/>
        </p:nvSpPr>
        <p:spPr>
          <a:xfrm>
            <a:off x="383458" y="1228398"/>
            <a:ext cx="8524568" cy="5355312"/>
          </a:xfrm>
          <a:prstGeom prst="rect">
            <a:avLst/>
          </a:prstGeom>
        </p:spPr>
        <p:txBody>
          <a:bodyPr wrap="square">
            <a:spAutoFit/>
          </a:bodyPr>
          <a:lstStyle/>
          <a:p>
            <a:pPr algn="l"/>
            <a:r>
              <a:rPr lang="en-US" sz="1800" dirty="0"/>
              <a:t>Go is one of the hardest games in the world for AI because of the huge number of different game scenarios and moves. The number of potential legal board positions is greater than the number of atoms in the universe.</a:t>
            </a:r>
            <a:endParaRPr lang="de-DE" sz="1800" dirty="0"/>
          </a:p>
          <a:p>
            <a:pPr algn="l"/>
            <a:r>
              <a:rPr lang="en-US" sz="1800" dirty="0"/>
              <a:t>The core of </a:t>
            </a:r>
            <a:r>
              <a:rPr lang="en-US" sz="1800" dirty="0" err="1"/>
              <a:t>AlphaGo</a:t>
            </a:r>
            <a:r>
              <a:rPr lang="en-US" sz="1800" dirty="0"/>
              <a:t> is a deep neural network. It was initially trained to learn playing by using a database of around 30 million recorded historical moves. After the training, the system was cloned and it was trained further playing large numbers of games against other instances of itself, using reinforcement learning to </a:t>
            </a:r>
            <a:br>
              <a:rPr lang="en-US" sz="1800" dirty="0"/>
            </a:br>
            <a:r>
              <a:rPr lang="en-US" sz="1800" dirty="0"/>
              <a:t>improve its play. During </a:t>
            </a:r>
            <a:br>
              <a:rPr lang="en-US" sz="1800" dirty="0"/>
            </a:br>
            <a:r>
              <a:rPr lang="en-US" sz="1800" dirty="0"/>
              <a:t>this training </a:t>
            </a:r>
            <a:r>
              <a:rPr lang="en-US" sz="1800" dirty="0" err="1"/>
              <a:t>AlphaGo</a:t>
            </a:r>
            <a:r>
              <a:rPr lang="en-US" sz="1800" dirty="0"/>
              <a:t> </a:t>
            </a:r>
            <a:br>
              <a:rPr lang="en-US" sz="1800" dirty="0"/>
            </a:br>
            <a:r>
              <a:rPr lang="en-US" sz="1800" dirty="0"/>
              <a:t>learned new strategies </a:t>
            </a:r>
            <a:br>
              <a:rPr lang="en-US" sz="1800" dirty="0"/>
            </a:br>
            <a:r>
              <a:rPr lang="en-US" sz="1800" dirty="0"/>
              <a:t>which were never played </a:t>
            </a:r>
            <a:br>
              <a:rPr lang="en-US" sz="1800" dirty="0"/>
            </a:br>
            <a:r>
              <a:rPr lang="en-US" sz="1800" dirty="0"/>
              <a:t>by humans.</a:t>
            </a:r>
          </a:p>
          <a:p>
            <a:pPr algn="l"/>
            <a:r>
              <a:rPr lang="en-US" sz="1800" dirty="0"/>
              <a:t>A newer version named </a:t>
            </a:r>
            <a:br>
              <a:rPr lang="en-US" sz="1800" dirty="0"/>
            </a:br>
            <a:r>
              <a:rPr lang="en-US" sz="1800" dirty="0" err="1"/>
              <a:t>AlphaGo</a:t>
            </a:r>
            <a:r>
              <a:rPr lang="en-US" sz="1800" dirty="0"/>
              <a:t> Zero skips the </a:t>
            </a:r>
            <a:br>
              <a:rPr lang="en-US" sz="1800" dirty="0"/>
            </a:br>
            <a:r>
              <a:rPr lang="en-US" sz="1800" dirty="0"/>
              <a:t>step of being trained and learns to play </a:t>
            </a:r>
            <a:r>
              <a:rPr lang="en-US" sz="1800"/>
              <a:t>simply </a:t>
            </a:r>
            <a:br>
              <a:rPr lang="en-US" sz="1800"/>
            </a:br>
            <a:r>
              <a:rPr lang="en-US" sz="1800"/>
              <a:t>by </a:t>
            </a:r>
            <a:r>
              <a:rPr lang="en-US" sz="1800" dirty="0"/>
              <a:t>playing games against itself, starting </a:t>
            </a:r>
            <a:r>
              <a:rPr lang="en-US" sz="1800"/>
              <a:t>from </a:t>
            </a:r>
            <a:br>
              <a:rPr lang="en-US" sz="1800"/>
            </a:br>
            <a:r>
              <a:rPr lang="en-US" sz="1800"/>
              <a:t>completely </a:t>
            </a:r>
            <a:r>
              <a:rPr lang="en-US" sz="1800" dirty="0"/>
              <a:t>random play.</a:t>
            </a:r>
            <a:endParaRPr lang="de-DE" sz="1800" dirty="0"/>
          </a:p>
        </p:txBody>
      </p:sp>
    </p:spTree>
    <p:extLst>
      <p:ext uri="{BB962C8B-B14F-4D97-AF65-F5344CB8AC3E}">
        <p14:creationId xmlns:p14="http://schemas.microsoft.com/office/powerpoint/2010/main" val="282971195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Libratus</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171</a:t>
            </a:fld>
            <a:endParaRPr lang="de-DE" altLang="de-DE"/>
          </a:p>
        </p:txBody>
      </p:sp>
      <p:sp>
        <p:nvSpPr>
          <p:cNvPr id="2" name="Textfeld 1"/>
          <p:cNvSpPr txBox="1"/>
          <p:nvPr/>
        </p:nvSpPr>
        <p:spPr>
          <a:xfrm>
            <a:off x="589935" y="1347019"/>
            <a:ext cx="8106943" cy="3416320"/>
          </a:xfrm>
          <a:prstGeom prst="rect">
            <a:avLst/>
          </a:prstGeom>
          <a:noFill/>
        </p:spPr>
        <p:txBody>
          <a:bodyPr wrap="square" rtlCol="0">
            <a:spAutoFit/>
          </a:bodyPr>
          <a:lstStyle/>
          <a:p>
            <a:pPr algn="l"/>
            <a:r>
              <a:rPr lang="en-US" sz="1800" dirty="0"/>
              <a:t>An artificial intelligence called </a:t>
            </a:r>
            <a:r>
              <a:rPr lang="en-US" sz="1800" dirty="0" err="1"/>
              <a:t>Libratus</a:t>
            </a:r>
            <a:r>
              <a:rPr lang="en-US" sz="1800" dirty="0"/>
              <a:t> has beaten four of the world’s best poker players in a grueling 20-day tournament in January 2017.</a:t>
            </a:r>
          </a:p>
          <a:p>
            <a:pPr algn="l"/>
            <a:r>
              <a:rPr lang="en-US" sz="1800" dirty="0"/>
              <a:t>Poker is more difficult because it’s a game with imperfect information. With chess and Go, each player can see the entire board, but with poker, players don’t get to see each other’s hands. Furthermore, the AI is required to bluff and correctly interpret misleading information in order to win.</a:t>
            </a:r>
          </a:p>
          <a:p>
            <a:pPr algn="l"/>
            <a:r>
              <a:rPr lang="en-US" sz="1800" dirty="0"/>
              <a:t>“We didn’t tell </a:t>
            </a:r>
            <a:r>
              <a:rPr lang="en-US" sz="1800" dirty="0" err="1"/>
              <a:t>Libratus</a:t>
            </a:r>
            <a:r>
              <a:rPr lang="en-US" sz="1800" dirty="0"/>
              <a:t> how to play poker. We gave it the rules of poker and said ‘learn on your own’.” The AI started playing randomly but over the course of playing trillions of hands was able to refine its approach and arrive at a winning strategy.</a:t>
            </a:r>
            <a:endParaRPr lang="de-DE" sz="1800" dirty="0"/>
          </a:p>
        </p:txBody>
      </p:sp>
      <p:pic>
        <p:nvPicPr>
          <p:cNvPr id="117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922" y="4570474"/>
            <a:ext cx="4060723" cy="2010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288536"/>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Types of Artificial Intelligence</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172</a:t>
            </a:fld>
            <a:endParaRPr lang="de-DE" altLang="de-DE"/>
          </a:p>
        </p:txBody>
      </p:sp>
      <p:sp>
        <p:nvSpPr>
          <p:cNvPr id="2" name="Textfeld 1"/>
          <p:cNvSpPr txBox="1"/>
          <p:nvPr/>
        </p:nvSpPr>
        <p:spPr>
          <a:xfrm>
            <a:off x="522202" y="1804218"/>
            <a:ext cx="8174676" cy="3416320"/>
          </a:xfrm>
          <a:prstGeom prst="rect">
            <a:avLst/>
          </a:prstGeom>
          <a:noFill/>
        </p:spPr>
        <p:txBody>
          <a:bodyPr wrap="square" rtlCol="0">
            <a:spAutoFit/>
          </a:bodyPr>
          <a:lstStyle/>
          <a:p>
            <a:pPr algn="l"/>
            <a:r>
              <a:rPr lang="en-US" sz="1800">
                <a:solidFill>
                  <a:srgbClr val="FF0000"/>
                </a:solidFill>
              </a:rPr>
              <a:t>Discriminative AI</a:t>
            </a:r>
            <a:r>
              <a:rPr lang="en-US" sz="1800"/>
              <a:t> is designed to differentiate and classify input, but not to create new content. Examples include image or speech recognition, credit scoring or stock price prediction.</a:t>
            </a:r>
          </a:p>
          <a:p>
            <a:pPr algn="l"/>
            <a:r>
              <a:rPr lang="en-US" sz="1800">
                <a:solidFill>
                  <a:srgbClr val="FF0000"/>
                </a:solidFill>
              </a:rPr>
              <a:t>Generative AI</a:t>
            </a:r>
            <a:r>
              <a:rPr lang="en-US" sz="1800"/>
              <a:t> is able to generate new content based on existing information and user specifications. This includes texts, images, videos, program code, etc. The generated content can often hardly be distinguished from human-generated content. As things stand at present, however, they are pure recombinations of learned knowledge.</a:t>
            </a:r>
          </a:p>
          <a:p>
            <a:pPr algn="l"/>
            <a:r>
              <a:rPr lang="en-US" sz="1800"/>
              <a:t>Well-known examples of generative AI are language models for generating text, such as GPT-3 or GPT-4, and the chatbot ChatGPT based on them, or image generators such as Stable Diffusion and DALL-E.</a:t>
            </a:r>
            <a:endParaRPr lang="de-DE" sz="1800" dirty="0"/>
          </a:p>
        </p:txBody>
      </p:sp>
    </p:spTree>
    <p:extLst>
      <p:ext uri="{BB962C8B-B14F-4D97-AF65-F5344CB8AC3E}">
        <p14:creationId xmlns:p14="http://schemas.microsoft.com/office/powerpoint/2010/main" val="1274489721"/>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173</a:t>
            </a:fld>
            <a:endParaRPr lang="de-DE" altLang="de-DE"/>
          </a:p>
        </p:txBody>
      </p:sp>
      <p:sp>
        <p:nvSpPr>
          <p:cNvPr id="2" name="Textfeld 1"/>
          <p:cNvSpPr txBox="1"/>
          <p:nvPr/>
        </p:nvSpPr>
        <p:spPr>
          <a:xfrm>
            <a:off x="513735" y="1922752"/>
            <a:ext cx="8106943" cy="3139321"/>
          </a:xfrm>
          <a:prstGeom prst="rect">
            <a:avLst/>
          </a:prstGeom>
          <a:noFill/>
        </p:spPr>
        <p:txBody>
          <a:bodyPr wrap="square" rtlCol="0">
            <a:spAutoFit/>
          </a:bodyPr>
          <a:lstStyle/>
          <a:p>
            <a:pPr algn="l"/>
            <a:r>
              <a:rPr lang="en-US" sz="1800"/>
              <a:t>ChatGPT is a generative AI that produces human-like text and communicates with humans.</a:t>
            </a:r>
          </a:p>
          <a:p>
            <a:pPr algn="l"/>
            <a:r>
              <a:rPr lang="en-US" sz="1800"/>
              <a:t>The "GPT" in ChatGPT comes from the language model of the same name, which was extended for ChatGPT with various components for communication and quality assurance. </a:t>
            </a:r>
          </a:p>
          <a:p>
            <a:pPr algn="l"/>
            <a:r>
              <a:rPr lang="en-US" sz="1800"/>
              <a:t>GPT is based on a huge neural network that essentially represents the language model. While the first GPT-3 has 175 billion parameters, the newer GPT-4 already has 1 trillion parameters. Compared to GPT-3, GPT-4 is therefore more intelligent, can deal with more extensive questions and conversations and makes fewer factual errors.</a:t>
            </a:r>
            <a:endParaRPr lang="de-DE" sz="1800" dirty="0"/>
          </a:p>
        </p:txBody>
      </p:sp>
    </p:spTree>
    <p:extLst>
      <p:ext uri="{BB962C8B-B14F-4D97-AF65-F5344CB8AC3E}">
        <p14:creationId xmlns:p14="http://schemas.microsoft.com/office/powerpoint/2010/main" val="266795599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Approach</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174</a:t>
            </a:fld>
            <a:endParaRPr lang="de-DE" altLang="de-DE"/>
          </a:p>
        </p:txBody>
      </p:sp>
      <p:sp>
        <p:nvSpPr>
          <p:cNvPr id="5" name="Textfeld 4"/>
          <p:cNvSpPr txBox="1"/>
          <p:nvPr/>
        </p:nvSpPr>
        <p:spPr>
          <a:xfrm>
            <a:off x="312115" y="1150831"/>
            <a:ext cx="8519767" cy="646331"/>
          </a:xfrm>
          <a:prstGeom prst="rect">
            <a:avLst/>
          </a:prstGeom>
          <a:noFill/>
        </p:spPr>
        <p:txBody>
          <a:bodyPr wrap="square" rtlCol="0">
            <a:spAutoFit/>
          </a:bodyPr>
          <a:lstStyle/>
          <a:p>
            <a:pPr algn="l"/>
            <a:r>
              <a:rPr lang="en-US" sz="1800"/>
              <a:t>ChatGPT generates its response word by word via a sequence of probabilities, with each new word depending on the previous ones. </a:t>
            </a:r>
            <a:endParaRPr lang="de-DE" sz="1800" dirty="0"/>
          </a:p>
        </p:txBody>
      </p:sp>
      <p:pic>
        <p:nvPicPr>
          <p:cNvPr id="6" name="Grafik 5"/>
          <p:cNvPicPr/>
          <p:nvPr/>
        </p:nvPicPr>
        <p:blipFill>
          <a:blip r:embed="rId3"/>
          <a:stretch>
            <a:fillRect/>
          </a:stretch>
        </p:blipFill>
        <p:spPr>
          <a:xfrm>
            <a:off x="252966" y="2037448"/>
            <a:ext cx="4064633" cy="1768321"/>
          </a:xfrm>
          <a:prstGeom prst="rect">
            <a:avLst/>
          </a:prstGeom>
        </p:spPr>
      </p:pic>
      <p:pic>
        <p:nvPicPr>
          <p:cNvPr id="7" name="Grafik 6"/>
          <p:cNvPicPr/>
          <p:nvPr/>
        </p:nvPicPr>
        <p:blipFill>
          <a:blip r:embed="rId4"/>
          <a:stretch>
            <a:fillRect/>
          </a:stretch>
        </p:blipFill>
        <p:spPr>
          <a:xfrm>
            <a:off x="5040269" y="1925975"/>
            <a:ext cx="3900531" cy="1991266"/>
          </a:xfrm>
          <a:prstGeom prst="rect">
            <a:avLst/>
          </a:prstGeom>
        </p:spPr>
      </p:pic>
      <p:sp>
        <p:nvSpPr>
          <p:cNvPr id="8" name="Pfeil nach rechts 7"/>
          <p:cNvSpPr/>
          <p:nvPr/>
        </p:nvSpPr>
        <p:spPr bwMode="auto">
          <a:xfrm>
            <a:off x="4501953" y="2801026"/>
            <a:ext cx="331840" cy="241165"/>
          </a:xfrm>
          <a:prstGeom prst="rightArrow">
            <a:avLst/>
          </a:prstGeom>
          <a:solidFill>
            <a:schemeClr val="accent1"/>
          </a:solidFill>
          <a:ln w="254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defTabSz="685800">
              <a:spcBef>
                <a:spcPct val="0"/>
              </a:spcBef>
            </a:pPr>
            <a:endParaRPr lang="de-DE" sz="1050" b="0">
              <a:latin typeface="Arial" pitchFamily="34" charset="0"/>
              <a:ea typeface="ＭＳ Ｐゴシック" pitchFamily="34" charset="-128"/>
            </a:endParaRPr>
          </a:p>
        </p:txBody>
      </p:sp>
      <p:sp>
        <p:nvSpPr>
          <p:cNvPr id="9" name="Textfeld 8"/>
          <p:cNvSpPr txBox="1"/>
          <p:nvPr/>
        </p:nvSpPr>
        <p:spPr>
          <a:xfrm>
            <a:off x="312116" y="4046055"/>
            <a:ext cx="8628684" cy="646331"/>
          </a:xfrm>
          <a:prstGeom prst="rect">
            <a:avLst/>
          </a:prstGeom>
          <a:noFill/>
        </p:spPr>
        <p:txBody>
          <a:bodyPr wrap="square" rtlCol="0">
            <a:spAutoFit/>
          </a:bodyPr>
          <a:lstStyle/>
          <a:p>
            <a:pPr algn="l"/>
            <a:r>
              <a:rPr lang="en-US" sz="1800"/>
              <a:t>The most probable word is not always selected; instead, randomization takes place. This means that different variants can be created for the same task. </a:t>
            </a:r>
            <a:endParaRPr lang="de-DE" sz="1800" dirty="0"/>
          </a:p>
        </p:txBody>
      </p:sp>
      <p:pic>
        <p:nvPicPr>
          <p:cNvPr id="10" name="Grafik 9"/>
          <p:cNvPicPr>
            <a:picLocks noChangeAspect="1"/>
          </p:cNvPicPr>
          <p:nvPr/>
        </p:nvPicPr>
        <p:blipFill>
          <a:blip r:embed="rId5"/>
          <a:stretch>
            <a:fillRect/>
          </a:stretch>
        </p:blipFill>
        <p:spPr>
          <a:xfrm>
            <a:off x="2155378" y="4778905"/>
            <a:ext cx="5558352" cy="1632214"/>
          </a:xfrm>
          <a:prstGeom prst="rect">
            <a:avLst/>
          </a:prstGeom>
        </p:spPr>
      </p:pic>
    </p:spTree>
    <p:extLst>
      <p:ext uri="{BB962C8B-B14F-4D97-AF65-F5344CB8AC3E}">
        <p14:creationId xmlns:p14="http://schemas.microsoft.com/office/powerpoint/2010/main" val="172653734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175</a:t>
            </a:fld>
            <a:endParaRPr lang="de-DE" altLang="de-DE"/>
          </a:p>
        </p:txBody>
      </p:sp>
      <p:pic>
        <p:nvPicPr>
          <p:cNvPr id="12" name="Grafik 11"/>
          <p:cNvPicPr>
            <a:picLocks noChangeAspect="1"/>
          </p:cNvPicPr>
          <p:nvPr/>
        </p:nvPicPr>
        <p:blipFill>
          <a:blip r:embed="rId3"/>
          <a:stretch>
            <a:fillRect/>
          </a:stretch>
        </p:blipFill>
        <p:spPr>
          <a:xfrm>
            <a:off x="1168400" y="1049487"/>
            <a:ext cx="6731000" cy="5448151"/>
          </a:xfrm>
          <a:prstGeom prst="rect">
            <a:avLst/>
          </a:prstGeom>
        </p:spPr>
      </p:pic>
    </p:spTree>
    <p:extLst>
      <p:ext uri="{BB962C8B-B14F-4D97-AF65-F5344CB8AC3E}">
        <p14:creationId xmlns:p14="http://schemas.microsoft.com/office/powerpoint/2010/main" val="259674384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176</a:t>
            </a:fld>
            <a:endParaRPr lang="de-DE" altLang="de-DE"/>
          </a:p>
        </p:txBody>
      </p:sp>
      <p:pic>
        <p:nvPicPr>
          <p:cNvPr id="13" name="Grafik 12"/>
          <p:cNvPicPr>
            <a:picLocks noChangeAspect="1"/>
          </p:cNvPicPr>
          <p:nvPr/>
        </p:nvPicPr>
        <p:blipFill>
          <a:blip r:embed="rId3"/>
          <a:stretch>
            <a:fillRect/>
          </a:stretch>
        </p:blipFill>
        <p:spPr>
          <a:xfrm>
            <a:off x="414867" y="1482773"/>
            <a:ext cx="8376708" cy="4542299"/>
          </a:xfrm>
          <a:prstGeom prst="rect">
            <a:avLst/>
          </a:prstGeom>
        </p:spPr>
      </p:pic>
    </p:spTree>
    <p:extLst>
      <p:ext uri="{BB962C8B-B14F-4D97-AF65-F5344CB8AC3E}">
        <p14:creationId xmlns:p14="http://schemas.microsoft.com/office/powerpoint/2010/main" val="63264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Evaluation Component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177</a:t>
            </a:fld>
            <a:endParaRPr lang="de-DE" altLang="de-DE"/>
          </a:p>
        </p:txBody>
      </p:sp>
      <p:pic>
        <p:nvPicPr>
          <p:cNvPr id="473090" name="Picture 2" descr="https://miro.medium.com/v2/resize:fit:1200/1*FjQWCjzk60s_xdEC_LGS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 y="1279049"/>
            <a:ext cx="9084733" cy="502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1407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178</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241476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a:t>
            </a:r>
          </a:p>
        </p:txBody>
      </p:sp>
      <p:sp>
        <p:nvSpPr>
          <p:cNvPr id="2" name="Textfeld 1"/>
          <p:cNvSpPr txBox="1"/>
          <p:nvPr/>
        </p:nvSpPr>
        <p:spPr>
          <a:xfrm>
            <a:off x="385895" y="1812022"/>
            <a:ext cx="2466364" cy="2246769"/>
          </a:xfrm>
          <a:prstGeom prst="rect">
            <a:avLst/>
          </a:prstGeom>
          <a:noFill/>
        </p:spPr>
        <p:txBody>
          <a:bodyPr wrap="square" rtlCol="0">
            <a:spAutoFit/>
          </a:bodyPr>
          <a:lstStyle/>
          <a:p>
            <a:r>
              <a:rPr lang="de-DE" sz="2000" dirty="0" err="1"/>
              <a:t>Descriptive</a:t>
            </a:r>
            <a:endParaRPr lang="de-DE" sz="2000" dirty="0"/>
          </a:p>
          <a:p>
            <a:r>
              <a:rPr lang="de-DE" sz="2000" b="0" dirty="0" err="1"/>
              <a:t>What</a:t>
            </a:r>
            <a:r>
              <a:rPr lang="de-DE" sz="2000" b="0" dirty="0"/>
              <a:t> happend in </a:t>
            </a:r>
            <a:r>
              <a:rPr lang="de-DE" sz="2000" b="0" dirty="0" err="1"/>
              <a:t>the</a:t>
            </a:r>
            <a:r>
              <a:rPr lang="de-DE" sz="2000" b="0" dirty="0"/>
              <a:t> </a:t>
            </a:r>
            <a:r>
              <a:rPr lang="de-DE" sz="2000" b="0" dirty="0" err="1"/>
              <a:t>past</a:t>
            </a:r>
            <a:r>
              <a:rPr lang="de-DE" sz="2000" b="0" dirty="0"/>
              <a:t>?</a:t>
            </a:r>
          </a:p>
          <a:p>
            <a:r>
              <a:rPr lang="de-DE" sz="2000" b="0" dirty="0" err="1"/>
              <a:t>Example</a:t>
            </a:r>
            <a:r>
              <a:rPr lang="de-DE" sz="2000" b="0" dirty="0"/>
              <a:t>: Report </a:t>
            </a:r>
            <a:r>
              <a:rPr lang="de-DE" sz="2000" b="0" dirty="0" err="1"/>
              <a:t>the</a:t>
            </a:r>
            <a:r>
              <a:rPr lang="de-DE" sz="2000" b="0" dirty="0"/>
              <a:t> </a:t>
            </a:r>
            <a:r>
              <a:rPr lang="de-DE" sz="2000" b="0" dirty="0" err="1"/>
              <a:t>profits</a:t>
            </a:r>
            <a:r>
              <a:rPr lang="de-DE" sz="2000" b="0" dirty="0"/>
              <a:t> </a:t>
            </a:r>
            <a:r>
              <a:rPr lang="de-DE" sz="2000" b="0" dirty="0" err="1"/>
              <a:t>of</a:t>
            </a:r>
            <a:r>
              <a:rPr lang="de-DE" sz="2000" b="0" dirty="0"/>
              <a:t> </a:t>
            </a:r>
            <a:r>
              <a:rPr lang="de-DE" sz="2000" b="0" dirty="0" err="1"/>
              <a:t>the</a:t>
            </a:r>
            <a:r>
              <a:rPr lang="de-DE" sz="2000" b="0" dirty="0"/>
              <a:t> last </a:t>
            </a:r>
            <a:r>
              <a:rPr lang="de-DE" sz="2000" b="0" dirty="0" err="1"/>
              <a:t>years</a:t>
            </a:r>
            <a:endParaRPr lang="de-DE" sz="2000" b="0" dirty="0"/>
          </a:p>
        </p:txBody>
      </p:sp>
      <p:sp>
        <p:nvSpPr>
          <p:cNvPr id="7" name="Textfeld 6"/>
          <p:cNvSpPr txBox="1"/>
          <p:nvPr/>
        </p:nvSpPr>
        <p:spPr>
          <a:xfrm>
            <a:off x="3197604" y="1812022"/>
            <a:ext cx="2466364" cy="3477875"/>
          </a:xfrm>
          <a:prstGeom prst="rect">
            <a:avLst/>
          </a:prstGeom>
          <a:noFill/>
        </p:spPr>
        <p:txBody>
          <a:bodyPr wrap="square" rtlCol="0">
            <a:spAutoFit/>
          </a:bodyPr>
          <a:lstStyle/>
          <a:p>
            <a:r>
              <a:rPr lang="de-DE" sz="2000" dirty="0" err="1"/>
              <a:t>Predictive</a:t>
            </a:r>
            <a:endParaRPr lang="de-DE" sz="2000" dirty="0"/>
          </a:p>
          <a:p>
            <a:r>
              <a:rPr lang="de-DE" sz="2000" b="0" dirty="0"/>
              <a:t>Find </a:t>
            </a:r>
            <a:r>
              <a:rPr lang="de-DE" sz="2000" b="0" dirty="0" err="1"/>
              <a:t>patterns</a:t>
            </a:r>
            <a:r>
              <a:rPr lang="de-DE" sz="2000" b="0" dirty="0"/>
              <a:t> </a:t>
            </a:r>
            <a:r>
              <a:rPr lang="de-DE" sz="2000" b="0" dirty="0" err="1"/>
              <a:t>and</a:t>
            </a:r>
            <a:r>
              <a:rPr lang="de-DE" sz="2000" b="0" dirty="0"/>
              <a:t> </a:t>
            </a:r>
            <a:r>
              <a:rPr lang="de-DE" sz="2000" b="0" dirty="0" err="1"/>
              <a:t>relationships</a:t>
            </a:r>
            <a:r>
              <a:rPr lang="de-DE" sz="2000" b="0" dirty="0"/>
              <a:t> in </a:t>
            </a:r>
            <a:r>
              <a:rPr lang="de-DE" sz="2000" b="0" dirty="0" err="1"/>
              <a:t>data</a:t>
            </a:r>
            <a:r>
              <a:rPr lang="de-DE" sz="2000" b="0" dirty="0"/>
              <a:t> </a:t>
            </a:r>
            <a:r>
              <a:rPr lang="de-DE" sz="2000" b="0" dirty="0" err="1"/>
              <a:t>and</a:t>
            </a:r>
            <a:r>
              <a:rPr lang="de-DE" sz="2000" b="0" dirty="0"/>
              <a:t> </a:t>
            </a:r>
            <a:r>
              <a:rPr lang="de-DE" sz="2000" b="0" dirty="0" err="1"/>
              <a:t>use</a:t>
            </a:r>
            <a:r>
              <a:rPr lang="de-DE" sz="2000" b="0" dirty="0"/>
              <a:t> </a:t>
            </a:r>
            <a:r>
              <a:rPr lang="de-DE" sz="2000" b="0" dirty="0" err="1"/>
              <a:t>them</a:t>
            </a:r>
            <a:r>
              <a:rPr lang="de-DE" sz="2000" b="0" dirty="0"/>
              <a:t> </a:t>
            </a:r>
            <a:r>
              <a:rPr lang="de-DE" sz="2000" b="0" dirty="0" err="1"/>
              <a:t>for</a:t>
            </a:r>
            <a:r>
              <a:rPr lang="de-DE" sz="2000" b="0" dirty="0"/>
              <a:t> </a:t>
            </a:r>
            <a:r>
              <a:rPr lang="de-DE" sz="2000" b="0" dirty="0" err="1"/>
              <a:t>prediction</a:t>
            </a:r>
            <a:r>
              <a:rPr lang="de-DE" sz="2000" b="0" dirty="0"/>
              <a:t>.</a:t>
            </a:r>
          </a:p>
          <a:p>
            <a:r>
              <a:rPr lang="de-DE" sz="2000" b="0" dirty="0" err="1"/>
              <a:t>Example</a:t>
            </a:r>
            <a:r>
              <a:rPr lang="de-DE" sz="2000" b="0" dirty="0"/>
              <a:t>: Find </a:t>
            </a:r>
            <a:r>
              <a:rPr lang="de-DE" sz="2000" b="0" dirty="0" err="1"/>
              <a:t>the</a:t>
            </a:r>
            <a:r>
              <a:rPr lang="de-DE" sz="2000" b="0" dirty="0"/>
              <a:t> </a:t>
            </a:r>
            <a:r>
              <a:rPr lang="de-DE" sz="2000" b="0" dirty="0" err="1"/>
              <a:t>functional</a:t>
            </a:r>
            <a:r>
              <a:rPr lang="de-DE" sz="2000" b="0" dirty="0"/>
              <a:t> </a:t>
            </a:r>
            <a:r>
              <a:rPr lang="de-DE" sz="2000" b="0" dirty="0" err="1"/>
              <a:t>relationship</a:t>
            </a:r>
            <a:r>
              <a:rPr lang="de-DE" sz="2000" b="0" dirty="0"/>
              <a:t> </a:t>
            </a:r>
            <a:r>
              <a:rPr lang="de-DE" sz="2000" b="0" dirty="0" err="1"/>
              <a:t>between</a:t>
            </a:r>
            <a:r>
              <a:rPr lang="de-DE" sz="2000" b="0" dirty="0"/>
              <a:t> </a:t>
            </a:r>
            <a:r>
              <a:rPr lang="de-DE" sz="2000" b="0" dirty="0" err="1"/>
              <a:t>price</a:t>
            </a:r>
            <a:r>
              <a:rPr lang="de-DE" sz="2000" b="0" dirty="0"/>
              <a:t> </a:t>
            </a:r>
            <a:r>
              <a:rPr lang="de-DE" sz="2000" b="0" dirty="0" err="1"/>
              <a:t>and</a:t>
            </a:r>
            <a:r>
              <a:rPr lang="de-DE" sz="2000" b="0" dirty="0"/>
              <a:t> </a:t>
            </a:r>
            <a:r>
              <a:rPr lang="de-DE" sz="2000" b="0" dirty="0" err="1"/>
              <a:t>demand</a:t>
            </a:r>
            <a:endParaRPr lang="de-DE" sz="2000" b="0" dirty="0"/>
          </a:p>
        </p:txBody>
      </p:sp>
      <p:sp>
        <p:nvSpPr>
          <p:cNvPr id="8" name="Textfeld 7"/>
          <p:cNvSpPr txBox="1"/>
          <p:nvPr/>
        </p:nvSpPr>
        <p:spPr>
          <a:xfrm>
            <a:off x="6009314" y="1812022"/>
            <a:ext cx="2466364" cy="2246769"/>
          </a:xfrm>
          <a:prstGeom prst="rect">
            <a:avLst/>
          </a:prstGeom>
          <a:noFill/>
        </p:spPr>
        <p:txBody>
          <a:bodyPr wrap="square" rtlCol="0">
            <a:spAutoFit/>
          </a:bodyPr>
          <a:lstStyle/>
          <a:p>
            <a:r>
              <a:rPr lang="de-DE" sz="2000" dirty="0" err="1"/>
              <a:t>Prescriptive</a:t>
            </a:r>
            <a:endParaRPr lang="de-DE" sz="2000" dirty="0"/>
          </a:p>
          <a:p>
            <a:r>
              <a:rPr lang="de-DE" sz="2000" b="0" dirty="0" err="1"/>
              <a:t>Use</a:t>
            </a:r>
            <a:r>
              <a:rPr lang="de-DE" sz="2000" b="0" dirty="0"/>
              <a:t> </a:t>
            </a:r>
            <a:r>
              <a:rPr lang="de-DE" sz="2000" b="0" dirty="0" err="1"/>
              <a:t>the</a:t>
            </a:r>
            <a:r>
              <a:rPr lang="de-DE" sz="2000" b="0" dirty="0"/>
              <a:t> </a:t>
            </a:r>
            <a:r>
              <a:rPr lang="de-DE" sz="2000" b="0" dirty="0" err="1"/>
              <a:t>predictions</a:t>
            </a:r>
            <a:r>
              <a:rPr lang="de-DE" sz="2000" b="0" dirty="0"/>
              <a:t> </a:t>
            </a:r>
            <a:r>
              <a:rPr lang="de-DE" sz="2000" b="0" dirty="0" err="1"/>
              <a:t>to</a:t>
            </a:r>
            <a:r>
              <a:rPr lang="de-DE" sz="2000" b="0" dirty="0"/>
              <a:t> </a:t>
            </a:r>
            <a:r>
              <a:rPr lang="de-DE" sz="2000" b="0" dirty="0" err="1"/>
              <a:t>make</a:t>
            </a:r>
            <a:r>
              <a:rPr lang="de-DE" sz="2000" b="0" dirty="0"/>
              <a:t> </a:t>
            </a:r>
            <a:r>
              <a:rPr lang="de-DE" sz="2000" b="0" dirty="0" err="1"/>
              <a:t>decisions</a:t>
            </a:r>
            <a:r>
              <a:rPr lang="de-DE" sz="2000" b="0" dirty="0"/>
              <a:t>.</a:t>
            </a:r>
          </a:p>
          <a:p>
            <a:r>
              <a:rPr lang="de-DE" sz="2000" b="0" dirty="0" err="1"/>
              <a:t>Example</a:t>
            </a:r>
            <a:r>
              <a:rPr lang="de-DE" sz="2000" b="0" dirty="0"/>
              <a:t>: Set </a:t>
            </a:r>
            <a:r>
              <a:rPr lang="de-DE" sz="2000" b="0" dirty="0" err="1"/>
              <a:t>the</a:t>
            </a:r>
            <a:r>
              <a:rPr lang="de-DE" sz="2000" b="0" dirty="0"/>
              <a:t> </a:t>
            </a:r>
            <a:r>
              <a:rPr lang="de-DE" sz="2000" b="0" dirty="0" err="1"/>
              <a:t>best</a:t>
            </a:r>
            <a:r>
              <a:rPr lang="de-DE" sz="2000" b="0" dirty="0"/>
              <a:t> </a:t>
            </a:r>
            <a:r>
              <a:rPr lang="de-DE" sz="2000" b="0" dirty="0" err="1"/>
              <a:t>price</a:t>
            </a:r>
            <a:r>
              <a:rPr lang="de-DE" sz="2000" b="0" dirty="0"/>
              <a:t> </a:t>
            </a:r>
            <a:r>
              <a:rPr lang="de-DE" sz="2000" b="0" dirty="0" err="1"/>
              <a:t>to</a:t>
            </a:r>
            <a:r>
              <a:rPr lang="de-DE" sz="2000" b="0" dirty="0"/>
              <a:t> </a:t>
            </a:r>
            <a:r>
              <a:rPr lang="de-DE" sz="2000" b="0" dirty="0" err="1"/>
              <a:t>optimize</a:t>
            </a:r>
            <a:r>
              <a:rPr lang="de-DE" sz="2000" b="0" dirty="0"/>
              <a:t> </a:t>
            </a:r>
            <a:r>
              <a:rPr lang="de-DE" sz="2000" b="0" dirty="0" err="1"/>
              <a:t>the</a:t>
            </a:r>
            <a:r>
              <a:rPr lang="de-DE" sz="2000" b="0" dirty="0"/>
              <a:t> </a:t>
            </a:r>
            <a:r>
              <a:rPr lang="de-DE" sz="2000" b="0" dirty="0" err="1"/>
              <a:t>profit</a:t>
            </a:r>
            <a:r>
              <a:rPr lang="de-DE" sz="2000" b="0" dirty="0"/>
              <a:t>.</a:t>
            </a:r>
          </a:p>
        </p:txBody>
      </p:sp>
    </p:spTree>
    <p:extLst>
      <p:ext uri="{BB962C8B-B14F-4D97-AF65-F5344CB8AC3E}">
        <p14:creationId xmlns:p14="http://schemas.microsoft.com/office/powerpoint/2010/main" val="471945378"/>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535225"/>
            <a:ext cx="8562110" cy="4108817"/>
          </a:xfrm>
          <a:prstGeom prst="rect">
            <a:avLst/>
          </a:prstGeom>
        </p:spPr>
        <p:txBody>
          <a:bodyPr wrap="square">
            <a:spAutoFit/>
          </a:bodyPr>
          <a:lstStyle/>
          <a:p>
            <a:pPr algn="l"/>
            <a:r>
              <a:rPr lang="en-US" sz="1800" dirty="0"/>
              <a:t>Credit-Scoring is a typical example for a classification problem. A bank wants to determine the creditworthiness of a customer.</a:t>
            </a:r>
          </a:p>
          <a:p>
            <a:pPr algn="l"/>
            <a:r>
              <a:rPr lang="en-US" sz="1800" dirty="0"/>
              <a:t>Assume you have the age, income, and a </a:t>
            </a:r>
            <a:br>
              <a:rPr lang="en-US" sz="1800" dirty="0"/>
            </a:br>
            <a:r>
              <a:rPr lang="en-US" sz="1800" dirty="0"/>
              <a:t>creditworthiness category of "yes" or </a:t>
            </a:r>
            <a:br>
              <a:rPr lang="en-US" sz="1800" dirty="0"/>
            </a:br>
            <a:r>
              <a:rPr lang="en-US" sz="1800" dirty="0"/>
              <a:t>"no" for a bunch of people and you want </a:t>
            </a:r>
            <a:br>
              <a:rPr lang="en-US" sz="1800" dirty="0"/>
            </a:br>
            <a:r>
              <a:rPr lang="en-US" sz="1800" dirty="0"/>
              <a:t>to use the age and income to predict the </a:t>
            </a:r>
            <a:br>
              <a:rPr lang="en-US" sz="1800" dirty="0"/>
            </a:br>
            <a:r>
              <a:rPr lang="en-US" sz="1800" dirty="0"/>
              <a:t>creditworthiness for a new person.</a:t>
            </a:r>
          </a:p>
          <a:p>
            <a:pPr algn="l"/>
            <a:r>
              <a:rPr lang="en-US" sz="1800" dirty="0"/>
              <a:t>You can plot people as points on the </a:t>
            </a:r>
            <a:br>
              <a:rPr lang="en-US" sz="1800" dirty="0"/>
            </a:br>
            <a:r>
              <a:rPr lang="en-US" sz="1800" dirty="0"/>
              <a:t>plane and label people with an empty </a:t>
            </a:r>
            <a:br>
              <a:rPr lang="en-US" sz="1800" dirty="0"/>
            </a:br>
            <a:r>
              <a:rPr lang="en-US" sz="1800" dirty="0"/>
              <a:t>circle if they have low credit ratings.</a:t>
            </a:r>
          </a:p>
          <a:p>
            <a:pPr algn="l"/>
            <a:r>
              <a:rPr lang="en-US" sz="1800" dirty="0"/>
              <a:t>What if a new guy comes in who is 49</a:t>
            </a:r>
            <a:br>
              <a:rPr lang="en-US" sz="1800" dirty="0"/>
            </a:br>
            <a:r>
              <a:rPr lang="en-US" sz="1800" dirty="0"/>
              <a:t>years old and who makes 53,000 Euro? </a:t>
            </a:r>
            <a:br>
              <a:rPr lang="en-US" sz="1800" dirty="0"/>
            </a:br>
            <a:r>
              <a:rPr lang="en-US" sz="1800" dirty="0"/>
              <a:t>What is his likely credit rating label?</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64" y="2261579"/>
            <a:ext cx="3873160" cy="361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lipse 2"/>
          <p:cNvSpPr/>
          <p:nvPr/>
        </p:nvSpPr>
        <p:spPr bwMode="auto">
          <a:xfrm>
            <a:off x="7103119" y="3692100"/>
            <a:ext cx="66750" cy="70275"/>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04894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180</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solidFill>
                  <a:srgbClr val="C00000"/>
                </a:solidFill>
              </a:rPr>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81509614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a:t>
            </a:r>
            <a:endParaRPr lang="en-US" sz="2400" dirty="0"/>
          </a:p>
        </p:txBody>
      </p:sp>
      <p:sp>
        <p:nvSpPr>
          <p:cNvPr id="2" name="Rechteck 1"/>
          <p:cNvSpPr/>
          <p:nvPr/>
        </p:nvSpPr>
        <p:spPr>
          <a:xfrm>
            <a:off x="332509" y="1272363"/>
            <a:ext cx="8520546" cy="5186035"/>
          </a:xfrm>
          <a:prstGeom prst="rect">
            <a:avLst/>
          </a:prstGeom>
        </p:spPr>
        <p:txBody>
          <a:bodyPr wrap="square">
            <a:spAutoFit/>
          </a:bodyPr>
          <a:lstStyle/>
          <a:p>
            <a:pPr algn="l"/>
            <a:r>
              <a:rPr lang="en-US" sz="1800" dirty="0"/>
              <a:t>k-Nearest Neighbors (k-NN) is an algorithm that can be used when you have a bunch of objects that have been classified or labeled in some way, and other similar objects that have not gotten classified or labeled yet, and you want a way to automatically label them.</a:t>
            </a:r>
          </a:p>
          <a:p>
            <a:pPr algn="l"/>
            <a:r>
              <a:rPr lang="en-US" sz="1800" dirty="0"/>
              <a:t>The intuition behind k-NN is to consider the most similar other items defined in terms of their attributes, look at their labels, and give the unassigned item the majority vote. If there’s a tie, you randomly select among the labels that have tied for first.</a:t>
            </a:r>
          </a:p>
          <a:p>
            <a:pPr lvl="0" algn="just"/>
            <a:r>
              <a:rPr lang="en-US" sz="1800" dirty="0">
                <a:solidFill>
                  <a:srgbClr val="1A1A1A"/>
                </a:solidFill>
              </a:rPr>
              <a:t>Procedure of k-NN:</a:t>
            </a:r>
          </a:p>
          <a:p>
            <a:pPr marL="449263" lvl="1" indent="-266700" algn="just">
              <a:spcBef>
                <a:spcPts val="600"/>
              </a:spcBef>
              <a:buFontTx/>
              <a:buAutoNum type="arabicPeriod"/>
            </a:pPr>
            <a:r>
              <a:rPr lang="en-US" sz="1800" dirty="0">
                <a:solidFill>
                  <a:srgbClr val="1A1A1A"/>
                </a:solidFill>
              </a:rPr>
              <a:t>Determine parameter k (= number of nearest neighbors)</a:t>
            </a:r>
          </a:p>
          <a:p>
            <a:pPr marL="449263" lvl="1" indent="-266700" algn="just">
              <a:spcBef>
                <a:spcPts val="600"/>
              </a:spcBef>
              <a:buFontTx/>
              <a:buAutoNum type="arabicPeriod"/>
            </a:pPr>
            <a:r>
              <a:rPr lang="en-US" sz="1800" dirty="0">
                <a:solidFill>
                  <a:srgbClr val="1A1A1A"/>
                </a:solidFill>
              </a:rPr>
              <a:t>Calculate the distances between the new object and all known labeled  objects.</a:t>
            </a:r>
          </a:p>
          <a:p>
            <a:pPr marL="449263" lvl="1" indent="-266700" algn="just">
              <a:spcBef>
                <a:spcPts val="600"/>
              </a:spcBef>
              <a:buFontTx/>
              <a:buAutoNum type="arabicPeriod"/>
            </a:pPr>
            <a:r>
              <a:rPr lang="en-US" sz="1800" dirty="0">
                <a:solidFill>
                  <a:srgbClr val="1A1A1A"/>
                </a:solidFill>
              </a:rPr>
              <a:t>Choose the k objects from all known labeled objects having the smallest distance to the new object as nearest neighbors.</a:t>
            </a:r>
          </a:p>
          <a:p>
            <a:pPr marL="449263" lvl="1" indent="-266700" algn="just">
              <a:spcBef>
                <a:spcPts val="600"/>
              </a:spcBef>
              <a:buFontTx/>
              <a:buAutoNum type="arabicPeriod"/>
            </a:pPr>
            <a:r>
              <a:rPr lang="en-US" sz="1800" dirty="0">
                <a:solidFill>
                  <a:srgbClr val="1A1A1A"/>
                </a:solidFill>
              </a:rPr>
              <a:t>Count the frequencies of the classes of the nearest neighbors.</a:t>
            </a:r>
          </a:p>
          <a:p>
            <a:pPr marL="182563" lvl="1" indent="274638" algn="just">
              <a:spcBef>
                <a:spcPts val="600"/>
              </a:spcBef>
              <a:buFontTx/>
              <a:buAutoNum type="arabicPeriod"/>
            </a:pPr>
            <a:r>
              <a:rPr lang="en-US" sz="1800" dirty="0">
                <a:solidFill>
                  <a:srgbClr val="1A1A1A"/>
                </a:solidFill>
              </a:rPr>
              <a:t>Assign the new object to the most frequent class.</a:t>
            </a:r>
            <a:endParaRPr lang="en-US" sz="1800" dirty="0"/>
          </a:p>
        </p:txBody>
      </p:sp>
    </p:spTree>
    <p:extLst>
      <p:ext uri="{BB962C8B-B14F-4D97-AF65-F5344CB8AC3E}">
        <p14:creationId xmlns:p14="http://schemas.microsoft.com/office/powerpoint/2010/main" val="2258583279"/>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a:solidFill>
                  <a:srgbClr val="000000"/>
                </a:solidFill>
                <a:latin typeface="Arial" pitchFamily="34" charset="0"/>
              </a:rPr>
              <a:t>Measuring Similarity</a:t>
            </a:r>
            <a:endParaRPr lang="en-US" sz="2400" dirty="0"/>
          </a:p>
        </p:txBody>
      </p:sp>
      <p:sp>
        <p:nvSpPr>
          <p:cNvPr id="10" name="Textfeld 9"/>
          <p:cNvSpPr txBox="1"/>
          <p:nvPr/>
        </p:nvSpPr>
        <p:spPr>
          <a:xfrm>
            <a:off x="322103" y="1635275"/>
            <a:ext cx="8469472" cy="410881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purpose of a measure of similarity is to compare two vectors of data, and compute a single number which evaluates their similarity. </a:t>
            </a:r>
          </a:p>
          <a:p>
            <a:pPr algn="l"/>
            <a:r>
              <a:rPr lang="en-US" sz="1800" dirty="0">
                <a:solidFill>
                  <a:srgbClr val="000000"/>
                </a:solidFill>
                <a:latin typeface="Arial" pitchFamily="34" charset="0"/>
                <a:ea typeface="+mn-ea"/>
              </a:rPr>
              <a:t>Usually the similarity s(</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 of two objects x and y is measured using the inverse of some distance measure d(</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a:t>
            </a: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Euclidean distance is most often used for numerical data vectors:</a:t>
            </a:r>
          </a:p>
          <a:p>
            <a:pPr algn="l"/>
            <a:endParaRPr lang="en-US" sz="1800" dirty="0">
              <a:solidFill>
                <a:srgbClr val="000000"/>
              </a:solidFill>
              <a:latin typeface="Arial" pitchFamily="34" charset="0"/>
              <a:ea typeface="+mn-ea"/>
            </a:endParaRP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with n as size of the vectors.</a:t>
            </a:r>
          </a:p>
          <a:p>
            <a:pPr marL="628650" indent="-628650" algn="l"/>
            <a:r>
              <a:rPr lang="en-US" sz="1800">
                <a:solidFill>
                  <a:srgbClr val="000000"/>
                </a:solidFill>
                <a:latin typeface="Arial" pitchFamily="34" charset="0"/>
                <a:ea typeface="+mn-ea"/>
              </a:rPr>
              <a:t>Note: </a:t>
            </a:r>
            <a:r>
              <a:rPr lang="en-US" sz="1800" b="0">
                <a:solidFill>
                  <a:srgbClr val="000000"/>
                </a:solidFill>
                <a:latin typeface="Arial" pitchFamily="34" charset="0"/>
                <a:ea typeface="+mn-ea"/>
              </a:rPr>
              <a:t>The </a:t>
            </a:r>
            <a:r>
              <a:rPr lang="en-US" sz="1800" b="0" dirty="0">
                <a:solidFill>
                  <a:srgbClr val="000000"/>
                </a:solidFill>
                <a:latin typeface="Arial" pitchFamily="34" charset="0"/>
                <a:ea typeface="+mn-ea"/>
              </a:rPr>
              <a:t>variables must be scaled to avoid unwanted weighting resulting from different level of measurement. </a:t>
            </a:r>
          </a:p>
        </p:txBody>
      </p:sp>
      <p:graphicFrame>
        <p:nvGraphicFramePr>
          <p:cNvPr id="11" name="Objekt 10"/>
          <p:cNvGraphicFramePr>
            <a:graphicFrameLocks noChangeAspect="1"/>
          </p:cNvGraphicFramePr>
          <p:nvPr/>
        </p:nvGraphicFramePr>
        <p:xfrm>
          <a:off x="907130" y="3803804"/>
          <a:ext cx="2636837" cy="655638"/>
        </p:xfrm>
        <a:graphic>
          <a:graphicData uri="http://schemas.openxmlformats.org/presentationml/2006/ole">
            <mc:AlternateContent xmlns:mc="http://schemas.openxmlformats.org/markup-compatibility/2006">
              <mc:Choice xmlns:v="urn:schemas-microsoft-com:vml" Requires="v">
                <p:oleObj name="Formel" r:id="rId2" imgW="1993680" imgH="482400" progId="Equation.3">
                  <p:embed/>
                </p:oleObj>
              </mc:Choice>
              <mc:Fallback>
                <p:oleObj name="Formel" r:id="rId2" imgW="1993680" imgH="482400" progId="Equation.3">
                  <p:embed/>
                  <p:pic>
                    <p:nvPicPr>
                      <p:cNvPr id="11" name="Objekt 10"/>
                      <p:cNvPicPr>
                        <a:picLocks noChangeAspect="1" noChangeArrowheads="1"/>
                      </p:cNvPicPr>
                      <p:nvPr/>
                    </p:nvPicPr>
                    <p:blipFill>
                      <a:blip r:embed="rId3"/>
                      <a:srcRect/>
                      <a:stretch>
                        <a:fillRect/>
                      </a:stretch>
                    </p:blipFill>
                    <p:spPr bwMode="auto">
                      <a:xfrm>
                        <a:off x="907130" y="3803804"/>
                        <a:ext cx="263683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kt 11"/>
          <p:cNvGraphicFramePr>
            <a:graphicFrameLocks noChangeAspect="1"/>
          </p:cNvGraphicFramePr>
          <p:nvPr/>
        </p:nvGraphicFramePr>
        <p:xfrm>
          <a:off x="907130" y="3023046"/>
          <a:ext cx="1565031" cy="276958"/>
        </p:xfrm>
        <a:graphic>
          <a:graphicData uri="http://schemas.openxmlformats.org/presentationml/2006/ole">
            <mc:AlternateContent xmlns:mc="http://schemas.openxmlformats.org/markup-compatibility/2006">
              <mc:Choice xmlns:v="urn:schemas-microsoft-com:vml" Requires="v">
                <p:oleObj name="Formel" r:id="rId4" imgW="1180800" imgH="203040" progId="Equation.3">
                  <p:embed/>
                </p:oleObj>
              </mc:Choice>
              <mc:Fallback>
                <p:oleObj name="Formel" r:id="rId4" imgW="1180800" imgH="203040" progId="Equation.3">
                  <p:embed/>
                  <p:pic>
                    <p:nvPicPr>
                      <p:cNvPr id="12" name="Objekt 11"/>
                      <p:cNvPicPr>
                        <a:picLocks noChangeAspect="1" noChangeArrowheads="1"/>
                      </p:cNvPicPr>
                      <p:nvPr/>
                    </p:nvPicPr>
                    <p:blipFill>
                      <a:blip r:embed="rId5"/>
                      <a:srcRect/>
                      <a:stretch>
                        <a:fillRect/>
                      </a:stretch>
                    </p:blipFill>
                    <p:spPr bwMode="auto">
                      <a:xfrm>
                        <a:off x="907130" y="3023046"/>
                        <a:ext cx="1565031" cy="2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9117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err="1">
                <a:solidFill>
                  <a:srgbClr val="000000"/>
                </a:solidFill>
                <a:latin typeface="Arial" pitchFamily="34" charset="0"/>
              </a:rPr>
              <a:t>Unnormalized</a:t>
            </a:r>
            <a:r>
              <a:rPr lang="en-US" altLang="de-DE" sz="2400" kern="0" dirty="0">
                <a:solidFill>
                  <a:srgbClr val="000000"/>
                </a:solidFill>
                <a:latin typeface="Arial" pitchFamily="34" charset="0"/>
              </a:rPr>
              <a:t> vs. Normalized</a:t>
            </a:r>
            <a:endParaRPr lang="en-US" sz="2400" dirty="0"/>
          </a:p>
        </p:txBody>
      </p:sp>
      <p:graphicFrame>
        <p:nvGraphicFramePr>
          <p:cNvPr id="2" name="Objekt 1"/>
          <p:cNvGraphicFramePr>
            <a:graphicFrameLocks noChangeAspect="1"/>
          </p:cNvGraphicFramePr>
          <p:nvPr>
            <p:extLst>
              <p:ext uri="{D42A27DB-BD31-4B8C-83A1-F6EECF244321}">
                <p14:modId xmlns:p14="http://schemas.microsoft.com/office/powerpoint/2010/main" val="642693764"/>
              </p:ext>
            </p:extLst>
          </p:nvPr>
        </p:nvGraphicFramePr>
        <p:xfrm>
          <a:off x="939800" y="1497730"/>
          <a:ext cx="7694613" cy="1595438"/>
        </p:xfrm>
        <a:graphic>
          <a:graphicData uri="http://schemas.openxmlformats.org/presentationml/2006/ole">
            <mc:AlternateContent xmlns:mc="http://schemas.openxmlformats.org/markup-compatibility/2006">
              <mc:Choice xmlns:v="urn:schemas-microsoft-com:vml" Requires="v">
                <p:oleObj name="Document" r:id="rId2" imgW="5904151" imgH="1227460" progId="Word.Document.8">
                  <p:embed/>
                </p:oleObj>
              </mc:Choice>
              <mc:Fallback>
                <p:oleObj name="Document" r:id="rId2" imgW="5904151" imgH="1227460" progId="Word.Document.8">
                  <p:embed/>
                  <p:pic>
                    <p:nvPicPr>
                      <p:cNvPr id="0" name=""/>
                      <p:cNvPicPr>
                        <a:picLocks noChangeAspect="1" noChangeArrowheads="1"/>
                      </p:cNvPicPr>
                      <p:nvPr/>
                    </p:nvPicPr>
                    <p:blipFill>
                      <a:blip r:embed="rId3"/>
                      <a:srcRect/>
                      <a:stretch>
                        <a:fillRect/>
                      </a:stretch>
                    </p:blipFill>
                    <p:spPr bwMode="auto">
                      <a:xfrm>
                        <a:off x="939800" y="1497730"/>
                        <a:ext cx="7694613" cy="159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kt 3"/>
          <p:cNvGraphicFramePr>
            <a:graphicFrameLocks noChangeAspect="1"/>
          </p:cNvGraphicFramePr>
          <p:nvPr>
            <p:extLst>
              <p:ext uri="{D42A27DB-BD31-4B8C-83A1-F6EECF244321}">
                <p14:modId xmlns:p14="http://schemas.microsoft.com/office/powerpoint/2010/main" val="2156898053"/>
              </p:ext>
            </p:extLst>
          </p:nvPr>
        </p:nvGraphicFramePr>
        <p:xfrm>
          <a:off x="1119188" y="3118568"/>
          <a:ext cx="6899275" cy="401637"/>
        </p:xfrm>
        <a:graphic>
          <a:graphicData uri="http://schemas.openxmlformats.org/presentationml/2006/ole">
            <mc:AlternateContent xmlns:mc="http://schemas.openxmlformats.org/markup-compatibility/2006">
              <mc:Choice xmlns:v="urn:schemas-microsoft-com:vml" Requires="v">
                <p:oleObj name="Formel" r:id="rId4" imgW="4800600" imgH="279360" progId="Equation.3">
                  <p:embed/>
                </p:oleObj>
              </mc:Choice>
              <mc:Fallback>
                <p:oleObj name="Formel" r:id="rId4" imgW="4800600" imgH="279360" progId="Equation.3">
                  <p:embed/>
                  <p:pic>
                    <p:nvPicPr>
                      <p:cNvPr id="0" name=""/>
                      <p:cNvPicPr>
                        <a:picLocks noChangeAspect="1" noChangeArrowheads="1"/>
                      </p:cNvPicPr>
                      <p:nvPr/>
                    </p:nvPicPr>
                    <p:blipFill>
                      <a:blip r:embed="rId5"/>
                      <a:srcRect/>
                      <a:stretch>
                        <a:fillRect/>
                      </a:stretch>
                    </p:blipFill>
                    <p:spPr bwMode="auto">
                      <a:xfrm>
                        <a:off x="1119188" y="3118568"/>
                        <a:ext cx="689927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1"/>
          <p:cNvSpPr>
            <a:spLocks noChangeShapeType="1"/>
          </p:cNvSpPr>
          <p:nvPr/>
        </p:nvSpPr>
        <p:spPr bwMode="auto">
          <a:xfrm flipH="1" flipV="1">
            <a:off x="933450" y="149576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graphicFrame>
        <p:nvGraphicFramePr>
          <p:cNvPr id="14" name="Object 3"/>
          <p:cNvGraphicFramePr>
            <a:graphicFrameLocks noChangeAspect="1"/>
          </p:cNvGraphicFramePr>
          <p:nvPr>
            <p:extLst>
              <p:ext uri="{D42A27DB-BD31-4B8C-83A1-F6EECF244321}">
                <p14:modId xmlns:p14="http://schemas.microsoft.com/office/powerpoint/2010/main" val="527958603"/>
              </p:ext>
            </p:extLst>
          </p:nvPr>
        </p:nvGraphicFramePr>
        <p:xfrm>
          <a:off x="1119188" y="5826534"/>
          <a:ext cx="7245350" cy="401638"/>
        </p:xfrm>
        <a:graphic>
          <a:graphicData uri="http://schemas.openxmlformats.org/presentationml/2006/ole">
            <mc:AlternateContent xmlns:mc="http://schemas.openxmlformats.org/markup-compatibility/2006">
              <mc:Choice xmlns:v="urn:schemas-microsoft-com:vml" Requires="v">
                <p:oleObj name="Formel" r:id="rId6" imgW="5041800" imgH="279360" progId="Equation.3">
                  <p:embed/>
                </p:oleObj>
              </mc:Choice>
              <mc:Fallback>
                <p:oleObj name="Formel" r:id="rId6" imgW="5041800" imgH="279360" progId="Equation.3">
                  <p:embed/>
                  <p:pic>
                    <p:nvPicPr>
                      <p:cNvPr id="0" name=""/>
                      <p:cNvPicPr>
                        <a:picLocks noChangeAspect="1" noChangeArrowheads="1"/>
                      </p:cNvPicPr>
                      <p:nvPr/>
                    </p:nvPicPr>
                    <p:blipFill>
                      <a:blip r:embed="rId7"/>
                      <a:srcRect/>
                      <a:stretch>
                        <a:fillRect/>
                      </a:stretch>
                    </p:blipFill>
                    <p:spPr bwMode="auto">
                      <a:xfrm>
                        <a:off x="1119188" y="5826534"/>
                        <a:ext cx="72453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009704991"/>
              </p:ext>
            </p:extLst>
          </p:nvPr>
        </p:nvGraphicFramePr>
        <p:xfrm>
          <a:off x="931863" y="4270238"/>
          <a:ext cx="7642225" cy="1587500"/>
        </p:xfrm>
        <a:graphic>
          <a:graphicData uri="http://schemas.openxmlformats.org/presentationml/2006/ole">
            <mc:AlternateContent xmlns:mc="http://schemas.openxmlformats.org/markup-compatibility/2006">
              <mc:Choice xmlns:v="urn:schemas-microsoft-com:vml" Requires="v">
                <p:oleObj name="Document" r:id="rId8" imgW="5904151" imgH="1227460" progId="Word.Document.8">
                  <p:embed/>
                </p:oleObj>
              </mc:Choice>
              <mc:Fallback>
                <p:oleObj name="Document" r:id="rId8" imgW="5904151" imgH="1227460" progId="Word.Document.8">
                  <p:embed/>
                  <p:pic>
                    <p:nvPicPr>
                      <p:cNvPr id="0" name=""/>
                      <p:cNvPicPr>
                        <a:picLocks noChangeAspect="1" noChangeArrowheads="1"/>
                      </p:cNvPicPr>
                      <p:nvPr/>
                    </p:nvPicPr>
                    <p:blipFill>
                      <a:blip r:embed="rId9"/>
                      <a:srcRect/>
                      <a:stretch>
                        <a:fillRect/>
                      </a:stretch>
                    </p:blipFill>
                    <p:spPr bwMode="auto">
                      <a:xfrm>
                        <a:off x="931863" y="4270238"/>
                        <a:ext cx="7642225"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6"/>
          <p:cNvSpPr>
            <a:spLocks noChangeShapeType="1"/>
          </p:cNvSpPr>
          <p:nvPr/>
        </p:nvSpPr>
        <p:spPr bwMode="auto">
          <a:xfrm flipH="1" flipV="1">
            <a:off x="933450" y="427983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 name="Textfeld 4"/>
          <p:cNvSpPr txBox="1"/>
          <p:nvPr/>
        </p:nvSpPr>
        <p:spPr>
          <a:xfrm>
            <a:off x="465513" y="1039085"/>
            <a:ext cx="4156363" cy="400110"/>
          </a:xfrm>
          <a:prstGeom prst="rect">
            <a:avLst/>
          </a:prstGeom>
          <a:noFill/>
        </p:spPr>
        <p:txBody>
          <a:bodyPr wrap="square" rtlCol="0">
            <a:spAutoFit/>
          </a:bodyPr>
          <a:lstStyle/>
          <a:p>
            <a:pPr algn="l"/>
            <a:r>
              <a:rPr lang="en-US" altLang="de-DE" sz="2000" kern="0" dirty="0" err="1">
                <a:solidFill>
                  <a:srgbClr val="000000"/>
                </a:solidFill>
                <a:latin typeface="Arial" pitchFamily="34" charset="0"/>
              </a:rPr>
              <a:t>Unnormalized</a:t>
            </a:r>
            <a:r>
              <a:rPr lang="en-US" altLang="de-DE" sz="2000" kern="0" dirty="0">
                <a:solidFill>
                  <a:srgbClr val="000000"/>
                </a:solidFill>
                <a:latin typeface="Arial" pitchFamily="34" charset="0"/>
              </a:rPr>
              <a:t>:</a:t>
            </a:r>
            <a:endParaRPr lang="en-US" sz="2000" dirty="0"/>
          </a:p>
        </p:txBody>
      </p:sp>
      <p:sp>
        <p:nvSpPr>
          <p:cNvPr id="17" name="Textfeld 16"/>
          <p:cNvSpPr txBox="1"/>
          <p:nvPr/>
        </p:nvSpPr>
        <p:spPr>
          <a:xfrm>
            <a:off x="473825" y="3799369"/>
            <a:ext cx="4156363" cy="400110"/>
          </a:xfrm>
          <a:prstGeom prst="rect">
            <a:avLst/>
          </a:prstGeom>
          <a:noFill/>
        </p:spPr>
        <p:txBody>
          <a:bodyPr wrap="square" rtlCol="0">
            <a:spAutoFit/>
          </a:bodyPr>
          <a:lstStyle/>
          <a:p>
            <a:pPr algn="l"/>
            <a:r>
              <a:rPr lang="en-US" altLang="de-DE" sz="2000" kern="0" dirty="0">
                <a:solidFill>
                  <a:srgbClr val="000000"/>
                </a:solidFill>
                <a:latin typeface="Arial" pitchFamily="34" charset="0"/>
              </a:rPr>
              <a:t>Normalized:</a:t>
            </a:r>
            <a:endParaRPr lang="en-US" sz="2000" dirty="0"/>
          </a:p>
        </p:txBody>
      </p:sp>
    </p:spTree>
    <p:extLst>
      <p:ext uri="{BB962C8B-B14F-4D97-AF65-F5344CB8AC3E}">
        <p14:creationId xmlns:p14="http://schemas.microsoft.com/office/powerpoint/2010/main" val="2827782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307975" y="1250950"/>
            <a:ext cx="8550275" cy="452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Data:</a:t>
            </a: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New Customer:</a:t>
            </a:r>
          </a:p>
          <a:p>
            <a:pPr algn="just"/>
            <a:endParaRPr lang="en-US" sz="1800" dirty="0"/>
          </a:p>
        </p:txBody>
      </p:sp>
      <p:sp>
        <p:nvSpPr>
          <p:cNvPr id="136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9EBEA601-45B2-4CD9-A213-693774F997B0}" type="slidenum">
              <a:rPr lang="en-US" sz="800" smtClean="0">
                <a:solidFill>
                  <a:schemeClr val="bg1"/>
                </a:solidFill>
              </a:rPr>
              <a:pPr/>
              <a:t>184</a:t>
            </a:fld>
            <a:endParaRPr lang="en-US" sz="800" dirty="0">
              <a:solidFill>
                <a:schemeClr val="bg1"/>
              </a:solidFill>
            </a:endParaRPr>
          </a:p>
        </p:txBody>
      </p:sp>
      <p:sp>
        <p:nvSpPr>
          <p:cNvPr id="136195" name="Rectangle 2"/>
          <p:cNvSpPr>
            <a:spLocks noChangeArrowheads="1"/>
          </p:cNvSpPr>
          <p:nvPr/>
        </p:nvSpPr>
        <p:spPr bwMode="auto">
          <a:xfrm>
            <a:off x="117475" y="541338"/>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a:t>
            </a:r>
          </a:p>
        </p:txBody>
      </p:sp>
      <p:graphicFrame>
        <p:nvGraphicFramePr>
          <p:cNvPr id="136198" name="Object 35"/>
          <p:cNvGraphicFramePr>
            <a:graphicFrameLocks noChangeAspect="1"/>
          </p:cNvGraphicFramePr>
          <p:nvPr/>
        </p:nvGraphicFramePr>
        <p:xfrm>
          <a:off x="985838" y="5414963"/>
          <a:ext cx="6675437" cy="261937"/>
        </p:xfrm>
        <a:graphic>
          <a:graphicData uri="http://schemas.openxmlformats.org/presentationml/2006/ole">
            <mc:AlternateContent xmlns:mc="http://schemas.openxmlformats.org/markup-compatibility/2006">
              <mc:Choice xmlns:v="urn:schemas-microsoft-com:vml" Requires="v">
                <p:oleObj name="Arbeitsblatt" r:id="rId2" imgW="4329821" imgH="169087" progId="Excel.Sheet.8">
                  <p:embed/>
                </p:oleObj>
              </mc:Choice>
              <mc:Fallback>
                <p:oleObj name="Arbeitsblatt" r:id="rId2" imgW="4329821" imgH="169087"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8" y="5414963"/>
                        <a:ext cx="6675437"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Tabelle 6"/>
          <p:cNvGraphicFramePr>
            <a:graphicFrameLocks noGrp="1"/>
          </p:cNvGraphicFramePr>
          <p:nvPr>
            <p:extLst>
              <p:ext uri="{D42A27DB-BD31-4B8C-83A1-F6EECF244321}">
                <p14:modId xmlns:p14="http://schemas.microsoft.com/office/powerpoint/2010/main" val="4120590285"/>
              </p:ext>
            </p:extLst>
          </p:nvPr>
        </p:nvGraphicFramePr>
        <p:xfrm>
          <a:off x="1031186" y="1597467"/>
          <a:ext cx="6392079" cy="3281172"/>
        </p:xfrm>
        <a:graphic>
          <a:graphicData uri="http://schemas.openxmlformats.org/drawingml/2006/table">
            <a:tbl>
              <a:tblPr/>
              <a:tblGrid>
                <a:gridCol w="1097051">
                  <a:extLst>
                    <a:ext uri="{9D8B030D-6E8A-4147-A177-3AD203B41FA5}">
                      <a16:colId xmlns:a16="http://schemas.microsoft.com/office/drawing/2014/main" val="20000"/>
                    </a:ext>
                  </a:extLst>
                </a:gridCol>
                <a:gridCol w="1097051">
                  <a:extLst>
                    <a:ext uri="{9D8B030D-6E8A-4147-A177-3AD203B41FA5}">
                      <a16:colId xmlns:a16="http://schemas.microsoft.com/office/drawing/2014/main" val="20001"/>
                    </a:ext>
                  </a:extLst>
                </a:gridCol>
                <a:gridCol w="1517589">
                  <a:extLst>
                    <a:ext uri="{9D8B030D-6E8A-4147-A177-3AD203B41FA5}">
                      <a16:colId xmlns:a16="http://schemas.microsoft.com/office/drawing/2014/main" val="20002"/>
                    </a:ext>
                  </a:extLst>
                </a:gridCol>
                <a:gridCol w="1522160">
                  <a:extLst>
                    <a:ext uri="{9D8B030D-6E8A-4147-A177-3AD203B41FA5}">
                      <a16:colId xmlns:a16="http://schemas.microsoft.com/office/drawing/2014/main" val="20003"/>
                    </a:ext>
                  </a:extLst>
                </a:gridCol>
                <a:gridCol w="1158228">
                  <a:extLst>
                    <a:ext uri="{9D8B030D-6E8A-4147-A177-3AD203B41FA5}">
                      <a16:colId xmlns:a16="http://schemas.microsoft.com/office/drawing/2014/main" val="20004"/>
                    </a:ext>
                  </a:extLst>
                </a:gridCol>
              </a:tblGrid>
              <a:tr h="277760">
                <a:tc rowSpan="2">
                  <a:txBody>
                    <a:bodyPr/>
                    <a:lstStyle/>
                    <a:p>
                      <a:pPr algn="ctr" rtl="0" fontAlgn="b"/>
                      <a:r>
                        <a:rPr lang="de-DE" sz="1600" b="0" i="0" u="none" strike="noStrike" dirty="0">
                          <a:solidFill>
                            <a:srgbClr val="000000"/>
                          </a:solidFill>
                          <a:effectLst/>
                          <a:latin typeface="Arial"/>
                        </a:rPr>
                        <a:t>Customer</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b"/>
                      <a:r>
                        <a:rPr lang="de-DE" sz="1600" b="0" i="0" u="none" strike="noStrike" dirty="0">
                          <a:solidFill>
                            <a:srgbClr val="000000"/>
                          </a:solidFill>
                          <a:effectLst/>
                          <a:latin typeface="Arial"/>
                        </a:rPr>
                        <a:t>Age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rtl="0"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7760">
                <a:tc vMerge="1">
                  <a:txBody>
                    <a:bodyPr/>
                    <a:lstStyle/>
                    <a:p>
                      <a:endParaRPr lang="de-DE"/>
                    </a:p>
                  </a:txBody>
                  <a:tcPr/>
                </a:tc>
                <a:tc vMerge="1">
                  <a:txBody>
                    <a:bodyPr/>
                    <a:lstStyle/>
                    <a:p>
                      <a:endParaRPr lang="de-DE"/>
                    </a:p>
                  </a:txBody>
                  <a:tcPr/>
                </a:tc>
                <a:tc>
                  <a:txBody>
                    <a:bodyPr/>
                    <a:lstStyle/>
                    <a:p>
                      <a:pPr algn="ctr" rtl="0" fontAlgn="b"/>
                      <a:r>
                        <a:rPr lang="de-DE" sz="1600" b="0" i="0" u="none" strike="noStrike" dirty="0">
                          <a:solidFill>
                            <a:srgbClr val="000000"/>
                          </a:solidFill>
                          <a:effectLst/>
                          <a:latin typeface="Arial"/>
                        </a:rPr>
                        <a:t>Income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de-DE"/>
                    </a:p>
                  </a:txBody>
                  <a:tcPr/>
                </a:tc>
                <a:extLst>
                  <a:ext uri="{0D108BD9-81ED-4DB2-BD59-A6C34878D82A}">
                    <a16:rowId xmlns:a16="http://schemas.microsoft.com/office/drawing/2014/main" val="10001"/>
                  </a:ext>
                </a:extLst>
              </a:tr>
              <a:tr h="138880">
                <a:tc>
                  <a:txBody>
                    <a:bodyPr/>
                    <a:lstStyle/>
                    <a:p>
                      <a:pPr algn="ctr" fontAlgn="b"/>
                      <a:r>
                        <a:rPr lang="de-DE" sz="1600" b="0" i="0" u="none" strike="noStrike" dirty="0">
                          <a:effectLst/>
                          <a:latin typeface="Arial"/>
                        </a:rPr>
                        <a:t>A</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24</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8880">
                <a:tc>
                  <a:txBody>
                    <a:bodyPr/>
                    <a:lstStyle/>
                    <a:p>
                      <a:pPr algn="ctr" fontAlgn="b"/>
                      <a:r>
                        <a:rPr lang="de-DE" sz="1600" b="0" i="0" u="none" strike="noStrike" dirty="0">
                          <a:effectLst/>
                          <a:latin typeface="Arial"/>
                        </a:rPr>
                        <a:t>B</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26</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492179"/>
                  </a:ext>
                </a:extLst>
              </a:tr>
              <a:tr h="277760">
                <a:tc>
                  <a:txBody>
                    <a:bodyPr/>
                    <a:lstStyle/>
                    <a:p>
                      <a:pPr algn="ctr" fontAlgn="b"/>
                      <a:r>
                        <a:rPr lang="de-DE" sz="1600" b="0" i="0" u="none" strike="noStrike">
                          <a:effectLst/>
                          <a:latin typeface="Arial"/>
                        </a:rPr>
                        <a:t>C</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7760">
                <a:tc>
                  <a:txBody>
                    <a:bodyPr/>
                    <a:lstStyle/>
                    <a:p>
                      <a:pPr algn="ctr" fontAlgn="b"/>
                      <a:r>
                        <a:rPr lang="de-DE" sz="1600" b="0" i="0" u="none" strike="noStrike">
                          <a:effectLst/>
                          <a:latin typeface="Arial"/>
                        </a:rPr>
                        <a:t>D</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4200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7760">
                <a:tc>
                  <a:txBody>
                    <a:bodyPr/>
                    <a:lstStyle/>
                    <a:p>
                      <a:pPr algn="ctr" fontAlgn="b"/>
                      <a:r>
                        <a:rPr lang="de-DE" sz="1600" b="0" i="0" u="none" strike="noStrike">
                          <a:effectLst/>
                          <a:latin typeface="Arial"/>
                        </a:rPr>
                        <a:t>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35</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7760">
                <a:tc>
                  <a:txBody>
                    <a:bodyPr/>
                    <a:lstStyle/>
                    <a:p>
                      <a:pPr algn="ctr" fontAlgn="b"/>
                      <a:r>
                        <a:rPr lang="de-DE" sz="1600" b="0" i="0" u="none" strike="noStrike">
                          <a:effectLst/>
                          <a:latin typeface="Arial"/>
                        </a:rPr>
                        <a:t>F</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7760">
                <a:tc>
                  <a:txBody>
                    <a:bodyPr/>
                    <a:lstStyle/>
                    <a:p>
                      <a:pPr algn="ctr" fontAlgn="b"/>
                      <a:r>
                        <a:rPr lang="de-DE" sz="1600" b="0" i="0" u="none" strike="noStrike">
                          <a:effectLst/>
                          <a:latin typeface="Arial"/>
                        </a:rPr>
                        <a:t>G</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41</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1600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7760">
                <a:tc>
                  <a:txBody>
                    <a:bodyPr/>
                    <a:lstStyle/>
                    <a:p>
                      <a:pPr algn="ctr" fontAlgn="b"/>
                      <a:r>
                        <a:rPr lang="de-DE" sz="1600" b="0" i="0" u="none" strike="noStrike">
                          <a:effectLst/>
                          <a:latin typeface="Arial"/>
                        </a:rPr>
                        <a:t>H</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2500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7760">
                <a:tc>
                  <a:txBody>
                    <a:bodyPr/>
                    <a:lstStyle/>
                    <a:p>
                      <a:pPr algn="ctr" fontAlgn="b"/>
                      <a:r>
                        <a:rPr lang="de-DE" sz="1600" b="0" i="0" u="none" strike="noStrike">
                          <a:effectLst/>
                          <a:latin typeface="Arial"/>
                        </a:rPr>
                        <a:t>I</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7760">
                <a:tc>
                  <a:txBody>
                    <a:bodyPr/>
                    <a:lstStyle/>
                    <a:p>
                      <a:pPr algn="ctr" fontAlgn="b"/>
                      <a:r>
                        <a:rPr lang="de-DE" sz="1600" b="0" i="0" u="none" strike="noStrike">
                          <a:effectLst/>
                          <a:latin typeface="Arial"/>
                        </a:rPr>
                        <a:t>J</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2100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2678078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91C3E04-315F-4784-B2C4-1BADDB2A9D30}" type="slidenum">
              <a:rPr lang="en-US" sz="800" smtClean="0">
                <a:solidFill>
                  <a:schemeClr val="bg1"/>
                </a:solidFill>
              </a:rPr>
              <a:pPr/>
              <a:t>185</a:t>
            </a:fld>
            <a:endParaRPr lang="en-US" sz="800" dirty="0">
              <a:solidFill>
                <a:schemeClr val="bg1"/>
              </a:solidFill>
            </a:endParaRPr>
          </a:p>
        </p:txBody>
      </p:sp>
      <p:sp>
        <p:nvSpPr>
          <p:cNvPr id="137219" name="Rectangle 2"/>
          <p:cNvSpPr>
            <a:spLocks noChangeArrowheads="1"/>
          </p:cNvSpPr>
          <p:nvPr/>
        </p:nvSpPr>
        <p:spPr bwMode="auto">
          <a:xfrm>
            <a:off x="117475" y="541338"/>
            <a:ext cx="191238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a:t>
            </a:r>
          </a:p>
        </p:txBody>
      </p:sp>
      <p:sp>
        <p:nvSpPr>
          <p:cNvPr id="137220" name="Text Box 3"/>
          <p:cNvSpPr txBox="1">
            <a:spLocks noChangeArrowheads="1"/>
          </p:cNvSpPr>
          <p:nvPr/>
        </p:nvSpPr>
        <p:spPr bwMode="auto">
          <a:xfrm>
            <a:off x="307975" y="1366800"/>
            <a:ext cx="8550275" cy="203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1.	k = 5 is chosen</a:t>
            </a:r>
          </a:p>
          <a:p>
            <a:pPr algn="just"/>
            <a:r>
              <a:rPr lang="en-US" sz="1800" dirty="0"/>
              <a:t>2.	Calculate the distances </a:t>
            </a:r>
            <a:r>
              <a:rPr lang="en-US" sz="1800" b="0" dirty="0"/>
              <a:t>(Normalization and then Euclidian Distance)</a:t>
            </a:r>
            <a:r>
              <a:rPr lang="en-US" sz="1800" dirty="0"/>
              <a:t> </a:t>
            </a:r>
          </a:p>
          <a:p>
            <a:pPr algn="just"/>
            <a:endParaRPr lang="en-US" sz="1800" dirty="0"/>
          </a:p>
          <a:p>
            <a:pPr algn="just"/>
            <a:endParaRPr lang="en-US" sz="1800" dirty="0"/>
          </a:p>
          <a:p>
            <a:pPr algn="just"/>
            <a:endParaRPr lang="en-US" sz="1800" dirty="0"/>
          </a:p>
        </p:txBody>
      </p:sp>
      <p:graphicFrame>
        <p:nvGraphicFramePr>
          <p:cNvPr id="2" name="Tabelle 1"/>
          <p:cNvGraphicFramePr>
            <a:graphicFrameLocks noGrp="1"/>
          </p:cNvGraphicFramePr>
          <p:nvPr>
            <p:extLst>
              <p:ext uri="{D42A27DB-BD31-4B8C-83A1-F6EECF244321}">
                <p14:modId xmlns:p14="http://schemas.microsoft.com/office/powerpoint/2010/main" val="3867785352"/>
              </p:ext>
            </p:extLst>
          </p:nvPr>
        </p:nvGraphicFramePr>
        <p:xfrm>
          <a:off x="703392" y="2181649"/>
          <a:ext cx="6403990" cy="3911570"/>
        </p:xfrm>
        <a:graphic>
          <a:graphicData uri="http://schemas.openxmlformats.org/drawingml/2006/table">
            <a:tbl>
              <a:tblPr/>
              <a:tblGrid>
                <a:gridCol w="1132052">
                  <a:extLst>
                    <a:ext uri="{9D8B030D-6E8A-4147-A177-3AD203B41FA5}">
                      <a16:colId xmlns:a16="http://schemas.microsoft.com/office/drawing/2014/main" val="20000"/>
                    </a:ext>
                  </a:extLst>
                </a:gridCol>
                <a:gridCol w="1000417">
                  <a:extLst>
                    <a:ext uri="{9D8B030D-6E8A-4147-A177-3AD203B41FA5}">
                      <a16:colId xmlns:a16="http://schemas.microsoft.com/office/drawing/2014/main" val="20001"/>
                    </a:ext>
                  </a:extLst>
                </a:gridCol>
                <a:gridCol w="1026744">
                  <a:extLst>
                    <a:ext uri="{9D8B030D-6E8A-4147-A177-3AD203B41FA5}">
                      <a16:colId xmlns:a16="http://schemas.microsoft.com/office/drawing/2014/main" val="20002"/>
                    </a:ext>
                  </a:extLst>
                </a:gridCol>
                <a:gridCol w="898401">
                  <a:extLst>
                    <a:ext uri="{9D8B030D-6E8A-4147-A177-3AD203B41FA5}">
                      <a16:colId xmlns:a16="http://schemas.microsoft.com/office/drawing/2014/main" val="20003"/>
                    </a:ext>
                  </a:extLst>
                </a:gridCol>
                <a:gridCol w="1253813">
                  <a:extLst>
                    <a:ext uri="{9D8B030D-6E8A-4147-A177-3AD203B41FA5}">
                      <a16:colId xmlns:a16="http://schemas.microsoft.com/office/drawing/2014/main" val="20004"/>
                    </a:ext>
                  </a:extLst>
                </a:gridCol>
                <a:gridCol w="1092563">
                  <a:extLst>
                    <a:ext uri="{9D8B030D-6E8A-4147-A177-3AD203B41FA5}">
                      <a16:colId xmlns:a16="http://schemas.microsoft.com/office/drawing/2014/main" val="20005"/>
                    </a:ext>
                  </a:extLst>
                </a:gridCol>
              </a:tblGrid>
              <a:tr h="601780">
                <a:tc>
                  <a:txBody>
                    <a:bodyPr/>
                    <a:lstStyle/>
                    <a:p>
                      <a:pPr algn="ctr" fontAlgn="b"/>
                      <a:r>
                        <a:rPr lang="de-DE" sz="1600" b="0" i="0" u="none" strike="noStrike" dirty="0">
                          <a:solidFill>
                            <a:srgbClr val="000000"/>
                          </a:solidFill>
                          <a:effectLst/>
                          <a:latin typeface="Arial"/>
                        </a:rPr>
                        <a:t>Customer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br>
                        <a:rPr lang="de-DE" sz="1600" b="0" i="0" u="none" strike="noStrike" dirty="0">
                          <a:solidFill>
                            <a:srgbClr val="000000"/>
                          </a:solidFill>
                          <a:effectLst/>
                          <a:latin typeface="Arial"/>
                        </a:rPr>
                      </a:br>
                      <a:r>
                        <a:rPr lang="de-DE" sz="1600" b="0" i="0" u="none" strike="noStrike" dirty="0">
                          <a:solidFill>
                            <a:srgbClr val="000000"/>
                          </a:solidFill>
                          <a:effectLst/>
                          <a:latin typeface="Arial"/>
                        </a:rPr>
                        <a:t>Income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br>
                        <a:rPr lang="de-DE" sz="1600" b="0" i="0" u="none" strike="noStrike" dirty="0">
                          <a:solidFill>
                            <a:srgbClr val="000000"/>
                          </a:solidFill>
                          <a:effectLst/>
                          <a:latin typeface="Arial"/>
                        </a:rPr>
                      </a:br>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Distance</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890">
                <a:tc>
                  <a:txBody>
                    <a:bodyPr/>
                    <a:lstStyle/>
                    <a:p>
                      <a:pPr algn="ctr" fontAlgn="b"/>
                      <a:r>
                        <a:rPr lang="de-DE" sz="1600" b="0" i="0" u="none" strike="noStrike">
                          <a:solidFill>
                            <a:srgbClr val="000000"/>
                          </a:solidFill>
                          <a:effectLst/>
                          <a:latin typeface="Arial"/>
                        </a:rPr>
                        <a:t>A</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0.0303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0890">
                <a:tc>
                  <a:txBody>
                    <a:bodyPr/>
                    <a:lstStyle/>
                    <a:p>
                      <a:pPr algn="ctr" fontAlgn="b"/>
                      <a:r>
                        <a:rPr lang="de-DE" sz="1600" b="0" i="0" u="none" strike="noStrike">
                          <a:solidFill>
                            <a:srgbClr val="000000"/>
                          </a:solidFill>
                          <a:effectLst/>
                          <a:latin typeface="Arial"/>
                        </a:rPr>
                        <a:t>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890">
                <a:tc>
                  <a:txBody>
                    <a:bodyPr/>
                    <a:lstStyle/>
                    <a:p>
                      <a:pPr algn="ctr" fontAlgn="b"/>
                      <a:r>
                        <a:rPr lang="de-DE" sz="1600" b="0" i="0" u="none" strike="noStrike">
                          <a:solidFill>
                            <a:srgbClr val="000000"/>
                          </a:solidFill>
                          <a:effectLst/>
                          <a:latin typeface="Arial"/>
                        </a:rPr>
                        <a:t>C</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0890">
                <a:tc>
                  <a:txBody>
                    <a:bodyPr/>
                    <a:lstStyle/>
                    <a:p>
                      <a:pPr algn="ctr" fontAlgn="b"/>
                      <a:r>
                        <a:rPr lang="de-DE" sz="1600" b="0" i="0" u="none" strike="noStrike">
                          <a:solidFill>
                            <a:srgbClr val="000000"/>
                          </a:solidFill>
                          <a:effectLst/>
                          <a:latin typeface="Arial"/>
                        </a:rPr>
                        <a:t>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0.7576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0.8922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0890">
                <a:tc>
                  <a:txBody>
                    <a:bodyPr/>
                    <a:lstStyle/>
                    <a:p>
                      <a:pPr algn="ctr" fontAlgn="b"/>
                      <a:r>
                        <a:rPr lang="de-DE" sz="1600" b="0" i="0" u="none" strike="noStrike">
                          <a:solidFill>
                            <a:srgbClr val="000000"/>
                          </a:solidFill>
                          <a:effectLst/>
                          <a:latin typeface="Arial"/>
                        </a:rPr>
                        <a:t>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0.1818</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0.2010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0890">
                <a:tc>
                  <a:txBody>
                    <a:bodyPr/>
                    <a:lstStyle/>
                    <a:p>
                      <a:pPr algn="ctr" fontAlgn="b"/>
                      <a:r>
                        <a:rPr lang="de-DE" sz="1600" b="0" i="0" u="none" strike="noStrike">
                          <a:solidFill>
                            <a:srgbClr val="000000"/>
                          </a:solidFill>
                          <a:effectLst/>
                          <a:latin typeface="Arial"/>
                        </a:rPr>
                        <a:t>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0.3939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0.4482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0890">
                <a:tc>
                  <a:txBody>
                    <a:bodyPr/>
                    <a:lstStyle/>
                    <a:p>
                      <a:pPr algn="ctr" fontAlgn="b"/>
                      <a:r>
                        <a:rPr lang="de-DE" sz="1600" b="0" i="0" u="none" strike="noStrike">
                          <a:solidFill>
                            <a:srgbClr val="000000"/>
                          </a:solidFill>
                          <a:effectLst/>
                          <a:latin typeface="Arial"/>
                        </a:rPr>
                        <a:t>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0.2121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890">
                <a:tc>
                  <a:txBody>
                    <a:bodyPr/>
                    <a:lstStyle/>
                    <a:p>
                      <a:pPr algn="ctr" fontAlgn="b"/>
                      <a:r>
                        <a:rPr lang="de-DE" sz="1600" b="0" i="0" u="none" strike="noStrike">
                          <a:solidFill>
                            <a:srgbClr val="000000"/>
                          </a:solidFill>
                          <a:effectLst/>
                          <a:latin typeface="Arial"/>
                        </a:rPr>
                        <a:t>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0.8167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0890">
                <a:tc>
                  <a:txBody>
                    <a:bodyPr/>
                    <a:lstStyle/>
                    <a:p>
                      <a:pPr algn="ctr" fontAlgn="b"/>
                      <a:r>
                        <a:rPr lang="de-DE" sz="1600" b="0" i="0" u="none" strike="noStrike">
                          <a:solidFill>
                            <a:srgbClr val="000000"/>
                          </a:solidFill>
                          <a:effectLst/>
                          <a:latin typeface="Arial"/>
                        </a:rPr>
                        <a:t>I</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0.9091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0.9855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0890">
                <a:tc>
                  <a:txBody>
                    <a:bodyPr/>
                    <a:lstStyle/>
                    <a:p>
                      <a:pPr algn="ctr" fontAlgn="b"/>
                      <a:r>
                        <a:rPr lang="de-DE" sz="1600" b="0" i="0" u="none" strike="noStrike">
                          <a:solidFill>
                            <a:srgbClr val="000000"/>
                          </a:solidFill>
                          <a:effectLst/>
                          <a:latin typeface="Arial"/>
                        </a:rPr>
                        <a:t>J</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0.1212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0.8096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00890">
                <a:tc>
                  <a:txBody>
                    <a:bodyPr/>
                    <a:lstStyle/>
                    <a:p>
                      <a:pPr algn="ctr" fontAlgn="b"/>
                      <a:r>
                        <a:rPr lang="de-DE" sz="1600" b="0" i="0" u="none" strike="noStrike">
                          <a:solidFill>
                            <a:srgbClr val="000000"/>
                          </a:solidFill>
                          <a:effectLst/>
                          <a:latin typeface="Arial"/>
                        </a:rPr>
                        <a:t>X</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0.3636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2589730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1F1C1F0E-CDA8-48C4-B4B7-E7163D981BF9}" type="slidenum">
              <a:rPr lang="en-US" sz="800" smtClean="0">
                <a:solidFill>
                  <a:schemeClr val="bg1"/>
                </a:solidFill>
              </a:rPr>
              <a:pPr/>
              <a:t>186</a:t>
            </a:fld>
            <a:endParaRPr lang="en-US" sz="800" dirty="0">
              <a:solidFill>
                <a:schemeClr val="bg1"/>
              </a:solidFill>
            </a:endParaRPr>
          </a:p>
        </p:txBody>
      </p:sp>
      <p:sp>
        <p:nvSpPr>
          <p:cNvPr id="138243" name="Rectangle 2"/>
          <p:cNvSpPr>
            <a:spLocks noChangeArrowheads="1"/>
          </p:cNvSpPr>
          <p:nvPr/>
        </p:nvSpPr>
        <p:spPr bwMode="auto">
          <a:xfrm>
            <a:off x="117475" y="541338"/>
            <a:ext cx="199734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(III)</a:t>
            </a:r>
          </a:p>
        </p:txBody>
      </p:sp>
      <p:sp>
        <p:nvSpPr>
          <p:cNvPr id="138244" name="Text Box 3"/>
          <p:cNvSpPr txBox="1">
            <a:spLocks noChangeArrowheads="1"/>
          </p:cNvSpPr>
          <p:nvPr/>
        </p:nvSpPr>
        <p:spPr bwMode="auto">
          <a:xfrm>
            <a:off x="363538" y="1546225"/>
            <a:ext cx="8550275" cy="46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3.	Choose the k </a:t>
            </a:r>
            <a:r>
              <a:rPr lang="en-US" sz="1800" dirty="0">
                <a:solidFill>
                  <a:srgbClr val="1A1A1A"/>
                </a:solidFill>
              </a:rPr>
              <a:t>nearest neighbors</a:t>
            </a:r>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spcBef>
                <a:spcPts val="2400"/>
              </a:spcBef>
            </a:pPr>
            <a:r>
              <a:rPr lang="en-US" sz="1800" dirty="0"/>
              <a:t>4.	Count the numbers of class members </a:t>
            </a:r>
          </a:p>
          <a:p>
            <a:pPr algn="just"/>
            <a:r>
              <a:rPr lang="en-US" sz="1800" dirty="0"/>
              <a:t>	</a:t>
            </a:r>
            <a:r>
              <a:rPr lang="en-US" sz="1800" dirty="0">
                <a:solidFill>
                  <a:srgbClr val="FF3300"/>
                </a:solidFill>
              </a:rPr>
              <a:t>3 x yes</a:t>
            </a:r>
            <a:r>
              <a:rPr lang="en-US" sz="1800" dirty="0"/>
              <a:t>; 2 x no</a:t>
            </a:r>
          </a:p>
          <a:p>
            <a:pPr algn="just"/>
            <a:r>
              <a:rPr lang="en-US" sz="1800" dirty="0"/>
              <a:t>5.	Assign object to most frequent class</a:t>
            </a:r>
          </a:p>
          <a:p>
            <a:pPr algn="just"/>
            <a:r>
              <a:rPr lang="en-US" sz="1800" dirty="0"/>
              <a:t>	</a:t>
            </a:r>
            <a:r>
              <a:rPr lang="en-US" sz="1800" dirty="0">
                <a:solidFill>
                  <a:srgbClr val="FF3300"/>
                </a:solidFill>
              </a:rPr>
              <a:t>Customer is creditworthy!</a:t>
            </a:r>
          </a:p>
        </p:txBody>
      </p:sp>
      <p:graphicFrame>
        <p:nvGraphicFramePr>
          <p:cNvPr id="3" name="Tabelle 2"/>
          <p:cNvGraphicFramePr>
            <a:graphicFrameLocks noGrp="1"/>
          </p:cNvGraphicFramePr>
          <p:nvPr>
            <p:extLst>
              <p:ext uri="{D42A27DB-BD31-4B8C-83A1-F6EECF244321}">
                <p14:modId xmlns:p14="http://schemas.microsoft.com/office/powerpoint/2010/main" val="4095973655"/>
              </p:ext>
            </p:extLst>
          </p:nvPr>
        </p:nvGraphicFramePr>
        <p:xfrm>
          <a:off x="886143" y="1948904"/>
          <a:ext cx="6254490" cy="2481779"/>
        </p:xfrm>
        <a:graphic>
          <a:graphicData uri="http://schemas.openxmlformats.org/drawingml/2006/table">
            <a:tbl>
              <a:tblPr/>
              <a:tblGrid>
                <a:gridCol w="1105623">
                  <a:extLst>
                    <a:ext uri="{9D8B030D-6E8A-4147-A177-3AD203B41FA5}">
                      <a16:colId xmlns:a16="http://schemas.microsoft.com/office/drawing/2014/main" val="20000"/>
                    </a:ext>
                  </a:extLst>
                </a:gridCol>
                <a:gridCol w="977064">
                  <a:extLst>
                    <a:ext uri="{9D8B030D-6E8A-4147-A177-3AD203B41FA5}">
                      <a16:colId xmlns:a16="http://schemas.microsoft.com/office/drawing/2014/main" val="20001"/>
                    </a:ext>
                  </a:extLst>
                </a:gridCol>
                <a:gridCol w="1002775">
                  <a:extLst>
                    <a:ext uri="{9D8B030D-6E8A-4147-A177-3AD203B41FA5}">
                      <a16:colId xmlns:a16="http://schemas.microsoft.com/office/drawing/2014/main" val="20002"/>
                    </a:ext>
                  </a:extLst>
                </a:gridCol>
                <a:gridCol w="877429">
                  <a:extLst>
                    <a:ext uri="{9D8B030D-6E8A-4147-A177-3AD203B41FA5}">
                      <a16:colId xmlns:a16="http://schemas.microsoft.com/office/drawing/2014/main" val="20003"/>
                    </a:ext>
                  </a:extLst>
                </a:gridCol>
                <a:gridCol w="1224543">
                  <a:extLst>
                    <a:ext uri="{9D8B030D-6E8A-4147-A177-3AD203B41FA5}">
                      <a16:colId xmlns:a16="http://schemas.microsoft.com/office/drawing/2014/main" val="20004"/>
                    </a:ext>
                  </a:extLst>
                </a:gridCol>
                <a:gridCol w="1067056">
                  <a:extLst>
                    <a:ext uri="{9D8B030D-6E8A-4147-A177-3AD203B41FA5}">
                      <a16:colId xmlns:a16="http://schemas.microsoft.com/office/drawing/2014/main" val="20005"/>
                    </a:ext>
                  </a:extLst>
                </a:gridCol>
              </a:tblGrid>
              <a:tr h="620447">
                <a:tc>
                  <a:txBody>
                    <a:bodyPr/>
                    <a:lstStyle/>
                    <a:p>
                      <a:pPr algn="ctr" fontAlgn="b"/>
                      <a:r>
                        <a:rPr lang="de-DE" sz="1600" b="0" i="0" u="none" strike="noStrike" dirty="0">
                          <a:solidFill>
                            <a:srgbClr val="000000"/>
                          </a:solidFill>
                          <a:effectLst/>
                          <a:latin typeface="Arial"/>
                        </a:rPr>
                        <a:t>Customer</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Income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Costs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Creditworthy</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Distance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0222">
                <a:tc>
                  <a:txBody>
                    <a:bodyPr/>
                    <a:lstStyle/>
                    <a:p>
                      <a:pPr algn="ctr" fontAlgn="b"/>
                      <a:r>
                        <a:rPr lang="de-DE" sz="1600" b="0" i="0" u="none" strike="noStrike">
                          <a:solidFill>
                            <a:srgbClr val="000000"/>
                          </a:solidFill>
                          <a:effectLst/>
                          <a:latin typeface="Arial"/>
                        </a:rPr>
                        <a:t>A</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0.0303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0222">
                <a:tc>
                  <a:txBody>
                    <a:bodyPr/>
                    <a:lstStyle/>
                    <a:p>
                      <a:pPr algn="ctr" fontAlgn="b"/>
                      <a:r>
                        <a:rPr lang="de-DE" sz="1600" b="0" i="0" u="none" strike="noStrike">
                          <a:solidFill>
                            <a:srgbClr val="000000"/>
                          </a:solidFill>
                          <a:effectLst/>
                          <a:latin typeface="Arial"/>
                        </a:rPr>
                        <a:t>C</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0222">
                <a:tc>
                  <a:txBody>
                    <a:bodyPr/>
                    <a:lstStyle/>
                    <a:p>
                      <a:pPr algn="ctr" fontAlgn="b"/>
                      <a:r>
                        <a:rPr lang="de-DE" sz="1600" b="0" i="0" u="none" strike="noStrike">
                          <a:solidFill>
                            <a:srgbClr val="000000"/>
                          </a:solidFill>
                          <a:effectLst/>
                          <a:latin typeface="Arial"/>
                        </a:rPr>
                        <a:t>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0.1818</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0.2010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0222">
                <a:tc>
                  <a:txBody>
                    <a:bodyPr/>
                    <a:lstStyle/>
                    <a:p>
                      <a:pPr algn="ctr" fontAlgn="b"/>
                      <a:r>
                        <a:rPr lang="de-DE" sz="1600" b="0" i="0" u="none" strike="noStrike">
                          <a:solidFill>
                            <a:srgbClr val="000000"/>
                          </a:solidFill>
                          <a:effectLst/>
                          <a:latin typeface="Arial"/>
                        </a:rPr>
                        <a:t>F</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0.3939</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no</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0.4482</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222">
                <a:tc>
                  <a:txBody>
                    <a:bodyPr/>
                    <a:lstStyle/>
                    <a:p>
                      <a:pPr algn="ctr" fontAlgn="b"/>
                      <a:r>
                        <a:rPr lang="de-DE" sz="1600" b="0" i="0" u="none" strike="noStrike">
                          <a:solidFill>
                            <a:srgbClr val="000000"/>
                          </a:solidFill>
                          <a:effectLst/>
                          <a:latin typeface="Arial"/>
                        </a:rPr>
                        <a:t>G</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0.2121</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222">
                <a:tc>
                  <a:txBody>
                    <a:bodyPr/>
                    <a:lstStyle/>
                    <a:p>
                      <a:pPr algn="ctr" fontAlgn="b"/>
                      <a:r>
                        <a:rPr lang="de-DE" sz="1600" b="0" i="0" u="none" strike="noStrike">
                          <a:solidFill>
                            <a:srgbClr val="000000"/>
                          </a:solidFill>
                          <a:effectLst/>
                          <a:latin typeface="Arial"/>
                        </a:rPr>
                        <a:t>X</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0.3636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39205362"/>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1708342" y="3105991"/>
            <a:ext cx="1708096" cy="1015663"/>
          </a:xfrm>
          <a:prstGeom prst="rect">
            <a:avLst/>
          </a:prstGeom>
        </p:spPr>
        <p:txBody>
          <a:bodyPr wrap="square">
            <a:spAutoFit/>
          </a:bodyPr>
          <a:lstStyle/>
          <a:p>
            <a:pPr algn="l">
              <a:spcBef>
                <a:spcPts val="0"/>
              </a:spcBef>
              <a:tabLst>
                <a:tab pos="3765550" algn="l"/>
              </a:tabLst>
            </a:pPr>
            <a:r>
              <a:rPr lang="en-US" sz="2000" dirty="0"/>
              <a:t>use as neighbors database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dirty="0"/>
              <a:t>New Customers/</a:t>
            </a:r>
            <a:br>
              <a:rPr lang="en-US" b="0" dirty="0"/>
            </a:br>
            <a:r>
              <a:rPr lang="en-US" b="0" dirty="0"/>
              <a:t>Transactions/ ...</a:t>
            </a:r>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724687" y="3726243"/>
            <a:ext cx="1471096" cy="707886"/>
          </a:xfrm>
          <a:prstGeom prst="rect">
            <a:avLst/>
          </a:prstGeom>
          <a:noFill/>
        </p:spPr>
        <p:txBody>
          <a:bodyPr wrap="square" rtlCol="0">
            <a:spAutoFit/>
          </a:bodyPr>
          <a:lstStyle/>
          <a:p>
            <a:r>
              <a:rPr lang="de-DE" sz="2000" dirty="0"/>
              <a:t>k-</a:t>
            </a:r>
            <a:r>
              <a:rPr lang="de-DE" sz="2000" dirty="0" err="1"/>
              <a:t>Nearest</a:t>
            </a:r>
            <a:r>
              <a:rPr lang="de-DE" sz="2000" dirty="0"/>
              <a:t> </a:t>
            </a:r>
            <a:r>
              <a:rPr lang="de-DE" sz="2000" dirty="0" err="1"/>
              <a:t>Neighbors</a:t>
            </a:r>
            <a:endParaRPr lang="de-DE" sz="2000" dirty="0"/>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886526" y="3057694"/>
            <a:ext cx="1529609" cy="1015663"/>
          </a:xfrm>
          <a:prstGeom prst="rect">
            <a:avLst/>
          </a:prstGeom>
        </p:spPr>
        <p:txBody>
          <a:bodyPr wrap="square">
            <a:spAutoFit/>
          </a:bodyPr>
          <a:lstStyle/>
          <a:p>
            <a:pPr algn="r">
              <a:spcBef>
                <a:spcPts val="0"/>
              </a:spcBef>
              <a:tabLst>
                <a:tab pos="3765550" algn="l"/>
              </a:tabLst>
            </a:pPr>
            <a:r>
              <a:rPr lang="en-US" sz="2000" dirty="0"/>
              <a:t>validate suitability for use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1" y="4781185"/>
            <a:ext cx="1969896" cy="707886"/>
          </a:xfrm>
          <a:prstGeom prst="rect">
            <a:avLst/>
          </a:prstGeom>
        </p:spPr>
        <p:txBody>
          <a:bodyPr wrap="square">
            <a:spAutoFit/>
          </a:bodyPr>
          <a:lstStyle/>
          <a:p>
            <a:pPr algn="l">
              <a:spcBef>
                <a:spcPts val="0"/>
              </a:spcBef>
              <a:tabLst>
                <a:tab pos="3765550" algn="l"/>
              </a:tabLst>
            </a:pPr>
            <a:r>
              <a:rPr lang="en-US" sz="2000" dirty="0"/>
              <a:t>apply to </a:t>
            </a:r>
            <a:br>
              <a:rPr lang="en-US" sz="2000" dirty="0"/>
            </a:br>
            <a:r>
              <a:rPr lang="en-US" sz="2000" dirty="0"/>
              <a:t>new instances</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87922839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uppieren 82"/>
          <p:cNvGrpSpPr/>
          <p:nvPr/>
        </p:nvGrpSpPr>
        <p:grpSpPr>
          <a:xfrm>
            <a:off x="4075994" y="1964562"/>
            <a:ext cx="3350029" cy="507077"/>
            <a:chOff x="739833" y="2319250"/>
            <a:chExt cx="3350029" cy="507077"/>
          </a:xfrm>
        </p:grpSpPr>
        <p:sp>
          <p:nvSpPr>
            <p:cNvPr id="84" name="Rechteck 83"/>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85" name="Gruppieren 84"/>
            <p:cNvGrpSpPr/>
            <p:nvPr/>
          </p:nvGrpSpPr>
          <p:grpSpPr>
            <a:xfrm>
              <a:off x="782125" y="2364970"/>
              <a:ext cx="290945" cy="415637"/>
              <a:chOff x="1537855" y="3582785"/>
              <a:chExt cx="615141" cy="1005840"/>
            </a:xfrm>
          </p:grpSpPr>
          <p:sp>
            <p:nvSpPr>
              <p:cNvPr id="149" name="Ellipse 14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50" name="Gerade Verbindung 149"/>
              <p:cNvCxnSpPr>
                <a:stCxn id="14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Gerade Verbindung 15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Gerade Verbindung 15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Gerade Verbindung 15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Gerade Verbindung 15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6" name="Gruppieren 85"/>
            <p:cNvGrpSpPr/>
            <p:nvPr/>
          </p:nvGrpSpPr>
          <p:grpSpPr>
            <a:xfrm>
              <a:off x="1113258" y="2364970"/>
              <a:ext cx="290945" cy="415637"/>
              <a:chOff x="1537855" y="3582785"/>
              <a:chExt cx="615141" cy="1005840"/>
            </a:xfrm>
          </p:grpSpPr>
          <p:sp>
            <p:nvSpPr>
              <p:cNvPr id="143" name="Ellipse 14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44" name="Gerade Verbindung 143"/>
              <p:cNvCxnSpPr>
                <a:stCxn id="14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Gerade Verbindung 14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 Verbindung 14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Gerade Verbindung 14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Gerade Verbindung 14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7" name="Gruppieren 86"/>
            <p:cNvGrpSpPr/>
            <p:nvPr/>
          </p:nvGrpSpPr>
          <p:grpSpPr>
            <a:xfrm>
              <a:off x="1444391" y="2364970"/>
              <a:ext cx="290945" cy="415637"/>
              <a:chOff x="1537855" y="3582785"/>
              <a:chExt cx="615141" cy="1005840"/>
            </a:xfrm>
          </p:grpSpPr>
          <p:sp>
            <p:nvSpPr>
              <p:cNvPr id="137" name="Ellipse 1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8" name="Gerade Verbindung 137"/>
              <p:cNvCxnSpPr>
                <a:stCxn id="1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Gerade Verbindung 13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 Verbindung 13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Gerade Verbindung 14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Gerade Verbindung 14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8" name="Gruppieren 87"/>
            <p:cNvGrpSpPr/>
            <p:nvPr/>
          </p:nvGrpSpPr>
          <p:grpSpPr>
            <a:xfrm>
              <a:off x="1775524" y="2364970"/>
              <a:ext cx="290945" cy="415637"/>
              <a:chOff x="1537855" y="3582785"/>
              <a:chExt cx="615141" cy="1005840"/>
            </a:xfrm>
          </p:grpSpPr>
          <p:sp>
            <p:nvSpPr>
              <p:cNvPr id="131" name="Ellipse 13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2" name="Gerade Verbindung 131"/>
              <p:cNvCxnSpPr>
                <a:stCxn id="13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Gerade Verbindung 13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Gerade Verbindung 13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Gerade Verbindung 13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Gerade Verbindung 13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9" name="Gruppieren 88"/>
            <p:cNvGrpSpPr/>
            <p:nvPr/>
          </p:nvGrpSpPr>
          <p:grpSpPr>
            <a:xfrm>
              <a:off x="2106657" y="2364970"/>
              <a:ext cx="290945" cy="415637"/>
              <a:chOff x="1537855" y="3582785"/>
              <a:chExt cx="615141" cy="1005840"/>
            </a:xfrm>
          </p:grpSpPr>
          <p:sp>
            <p:nvSpPr>
              <p:cNvPr id="125" name="Ellipse 1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6" name="Gerade Verbindung 125"/>
              <p:cNvCxnSpPr>
                <a:stCxn id="1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Gerade Verbindung 12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 Verbindung 12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Gerade Verbindung 12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Gerade Verbindung 12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0" name="Gruppieren 89"/>
            <p:cNvGrpSpPr/>
            <p:nvPr/>
          </p:nvGrpSpPr>
          <p:grpSpPr>
            <a:xfrm>
              <a:off x="2437790" y="2364970"/>
              <a:ext cx="290945" cy="415637"/>
              <a:chOff x="1537855" y="3582785"/>
              <a:chExt cx="615141" cy="1005840"/>
            </a:xfrm>
          </p:grpSpPr>
          <p:sp>
            <p:nvSpPr>
              <p:cNvPr id="119" name="Ellipse 1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0" name="Gerade Verbindung 119"/>
              <p:cNvCxnSpPr>
                <a:stCxn id="1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Gerade Verbindung 12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 Verbindung 12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Gerade Verbindung 12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Gerade Verbindung 12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1" name="Gruppieren 90"/>
            <p:cNvGrpSpPr/>
            <p:nvPr/>
          </p:nvGrpSpPr>
          <p:grpSpPr>
            <a:xfrm>
              <a:off x="2768923" y="2364970"/>
              <a:ext cx="290945" cy="415637"/>
              <a:chOff x="1537855" y="3582785"/>
              <a:chExt cx="615141" cy="1005840"/>
            </a:xfrm>
          </p:grpSpPr>
          <p:sp>
            <p:nvSpPr>
              <p:cNvPr id="113" name="Ellipse 11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14" name="Gerade Verbindung 113"/>
              <p:cNvCxnSpPr>
                <a:stCxn id="11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Gerade Verbindung 11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11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Gerade Verbindung 11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Gerade Verbindung 11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 name="Gruppieren 91"/>
            <p:cNvGrpSpPr/>
            <p:nvPr/>
          </p:nvGrpSpPr>
          <p:grpSpPr>
            <a:xfrm>
              <a:off x="3100056" y="2364970"/>
              <a:ext cx="290945" cy="415637"/>
              <a:chOff x="1537855" y="3582785"/>
              <a:chExt cx="615141" cy="1005840"/>
            </a:xfrm>
          </p:grpSpPr>
          <p:sp>
            <p:nvSpPr>
              <p:cNvPr id="107" name="Ellipse 10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8" name="Gerade Verbindung 107"/>
              <p:cNvCxnSpPr>
                <a:stCxn id="10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Gerade Verbindung 10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Gerade Verbindung 10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11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Gerade Verbindung 11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 name="Gruppieren 92"/>
            <p:cNvGrpSpPr/>
            <p:nvPr/>
          </p:nvGrpSpPr>
          <p:grpSpPr>
            <a:xfrm>
              <a:off x="3431189" y="2364970"/>
              <a:ext cx="290945" cy="415637"/>
              <a:chOff x="1537855" y="3582785"/>
              <a:chExt cx="615141" cy="1005840"/>
            </a:xfrm>
          </p:grpSpPr>
          <p:sp>
            <p:nvSpPr>
              <p:cNvPr id="101" name="Ellipse 10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2" name="Gerade Verbindung 101"/>
              <p:cNvCxnSpPr>
                <a:stCxn id="10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10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 Verbindung 10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 Verbindung 10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Gerade Verbindung 10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 name="Gruppieren 93"/>
            <p:cNvGrpSpPr/>
            <p:nvPr/>
          </p:nvGrpSpPr>
          <p:grpSpPr>
            <a:xfrm>
              <a:off x="3762320" y="2364970"/>
              <a:ext cx="290945" cy="415637"/>
              <a:chOff x="1537855" y="3582785"/>
              <a:chExt cx="615141" cy="1005840"/>
            </a:xfrm>
          </p:grpSpPr>
          <p:sp>
            <p:nvSpPr>
              <p:cNvPr id="95" name="Ellipse 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96" name="Gerade Verbindung 95"/>
              <p:cNvCxnSpPr>
                <a:stCxn id="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Gerade Verbindung 9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Gerade Verbindung 9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9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9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Calculating Accuracies</a:t>
            </a:r>
          </a:p>
        </p:txBody>
      </p:sp>
      <p:sp>
        <p:nvSpPr>
          <p:cNvPr id="2" name="Rechteck 1"/>
          <p:cNvSpPr/>
          <p:nvPr/>
        </p:nvSpPr>
        <p:spPr>
          <a:xfrm>
            <a:off x="1338335" y="1441056"/>
            <a:ext cx="5877099" cy="400110"/>
          </a:xfrm>
          <a:prstGeom prst="rect">
            <a:avLst/>
          </a:prstGeom>
        </p:spPr>
        <p:txBody>
          <a:bodyPr wrap="square">
            <a:spAutoFit/>
          </a:bodyPr>
          <a:lstStyle/>
          <a:p>
            <a:pPr marL="266700" indent="-266700" algn="l">
              <a:tabLst>
                <a:tab pos="3765550" algn="l"/>
              </a:tabLst>
            </a:pPr>
            <a:r>
              <a:rPr lang="en-US" sz="2000" dirty="0"/>
              <a:t>Training Set	Test Set</a:t>
            </a:r>
          </a:p>
        </p:txBody>
      </p:sp>
      <p:grpSp>
        <p:nvGrpSpPr>
          <p:cNvPr id="16" name="Gruppieren 15"/>
          <p:cNvGrpSpPr/>
          <p:nvPr/>
        </p:nvGrpSpPr>
        <p:grpSpPr>
          <a:xfrm>
            <a:off x="349122" y="1961791"/>
            <a:ext cx="3350029" cy="507077"/>
            <a:chOff x="739833" y="2319250"/>
            <a:chExt cx="3350029" cy="507077"/>
          </a:xfrm>
        </p:grpSpPr>
        <p:sp>
          <p:nvSpPr>
            <p:cNvPr id="3" name="Rechteck 2"/>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782125" y="2364970"/>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113258" y="2364970"/>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444391" y="2364970"/>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1775524" y="2364970"/>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106657" y="2364970"/>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437790" y="2364970"/>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2768923" y="2364970"/>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100056" y="2364970"/>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431189" y="2364970"/>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762320" y="2364970"/>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55" name="Rechteck 154"/>
          <p:cNvSpPr/>
          <p:nvPr/>
        </p:nvSpPr>
        <p:spPr>
          <a:xfrm>
            <a:off x="7517544" y="2566046"/>
            <a:ext cx="1529609" cy="938719"/>
          </a:xfrm>
          <a:prstGeom prst="rect">
            <a:avLst/>
          </a:prstGeom>
        </p:spPr>
        <p:txBody>
          <a:bodyPr wrap="square">
            <a:spAutoFit/>
          </a:bodyPr>
          <a:lstStyle/>
          <a:p>
            <a:pPr marL="266700" indent="-266700" algn="l">
              <a:spcBef>
                <a:spcPts val="0"/>
              </a:spcBef>
              <a:tabLst>
                <a:tab pos="3765550" algn="l"/>
              </a:tabLst>
            </a:pPr>
            <a:r>
              <a:rPr lang="en-US" sz="2000" dirty="0"/>
              <a:t>real</a:t>
            </a:r>
          </a:p>
          <a:p>
            <a:pPr marL="266700" indent="-266700" algn="l">
              <a:spcBef>
                <a:spcPts val="1800"/>
              </a:spcBef>
              <a:tabLst>
                <a:tab pos="3765550" algn="l"/>
              </a:tabLst>
            </a:pPr>
            <a:r>
              <a:rPr lang="en-US" sz="2000" dirty="0">
                <a:solidFill>
                  <a:srgbClr val="FF0000"/>
                </a:solidFill>
              </a:rPr>
              <a:t>predicted</a:t>
            </a:r>
          </a:p>
        </p:txBody>
      </p:sp>
      <p:sp>
        <p:nvSpPr>
          <p:cNvPr id="157" name="Rechteck 156"/>
          <p:cNvSpPr/>
          <p:nvPr/>
        </p:nvSpPr>
        <p:spPr>
          <a:xfrm>
            <a:off x="421344"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8" name="Rechteck 157"/>
          <p:cNvSpPr/>
          <p:nvPr/>
        </p:nvSpPr>
        <p:spPr>
          <a:xfrm>
            <a:off x="1074678"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9" name="Rechteck 158"/>
          <p:cNvSpPr/>
          <p:nvPr/>
        </p:nvSpPr>
        <p:spPr>
          <a:xfrm>
            <a:off x="74801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0" name="Rechteck 159"/>
          <p:cNvSpPr/>
          <p:nvPr/>
        </p:nvSpPr>
        <p:spPr>
          <a:xfrm>
            <a:off x="1401345"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1" name="Rechteck 160"/>
          <p:cNvSpPr/>
          <p:nvPr/>
        </p:nvSpPr>
        <p:spPr>
          <a:xfrm>
            <a:off x="2381346"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2" name="Rechteck 161"/>
          <p:cNvSpPr/>
          <p:nvPr/>
        </p:nvSpPr>
        <p:spPr>
          <a:xfrm>
            <a:off x="3034680"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3" name="Rechteck 162"/>
          <p:cNvSpPr/>
          <p:nvPr/>
        </p:nvSpPr>
        <p:spPr>
          <a:xfrm>
            <a:off x="1728012"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4" name="Rechteck 163"/>
          <p:cNvSpPr/>
          <p:nvPr/>
        </p:nvSpPr>
        <p:spPr>
          <a:xfrm>
            <a:off x="2708013"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5" name="Rechteck 164"/>
          <p:cNvSpPr/>
          <p:nvPr/>
        </p:nvSpPr>
        <p:spPr>
          <a:xfrm>
            <a:off x="2054679"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6" name="Rechteck 165"/>
          <p:cNvSpPr/>
          <p:nvPr/>
        </p:nvSpPr>
        <p:spPr>
          <a:xfrm>
            <a:off x="336135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7" name="Rechteck 166"/>
          <p:cNvSpPr/>
          <p:nvPr/>
        </p:nvSpPr>
        <p:spPr>
          <a:xfrm>
            <a:off x="445861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8" name="Rechteck 167"/>
          <p:cNvSpPr/>
          <p:nvPr/>
        </p:nvSpPr>
        <p:spPr>
          <a:xfrm>
            <a:off x="412628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9" name="Rechteck 168"/>
          <p:cNvSpPr/>
          <p:nvPr/>
        </p:nvSpPr>
        <p:spPr>
          <a:xfrm>
            <a:off x="545562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0" name="Rechteck 169"/>
          <p:cNvSpPr/>
          <p:nvPr/>
        </p:nvSpPr>
        <p:spPr>
          <a:xfrm>
            <a:off x="678496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1" name="Rechteck 170"/>
          <p:cNvSpPr/>
          <p:nvPr/>
        </p:nvSpPr>
        <p:spPr>
          <a:xfrm>
            <a:off x="578795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2" name="Rechteck 171"/>
          <p:cNvSpPr/>
          <p:nvPr/>
        </p:nvSpPr>
        <p:spPr>
          <a:xfrm>
            <a:off x="612029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3" name="Rechteck 172"/>
          <p:cNvSpPr/>
          <p:nvPr/>
        </p:nvSpPr>
        <p:spPr>
          <a:xfrm>
            <a:off x="479095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4" name="Rechteck 173"/>
          <p:cNvSpPr/>
          <p:nvPr/>
        </p:nvSpPr>
        <p:spPr>
          <a:xfrm>
            <a:off x="645262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5" name="Rechteck 174"/>
          <p:cNvSpPr/>
          <p:nvPr/>
        </p:nvSpPr>
        <p:spPr>
          <a:xfrm>
            <a:off x="512328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6" name="Rechteck 175"/>
          <p:cNvSpPr/>
          <p:nvPr/>
        </p:nvSpPr>
        <p:spPr>
          <a:xfrm>
            <a:off x="711729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7" name="Rechteck 176"/>
          <p:cNvSpPr/>
          <p:nvPr/>
        </p:nvSpPr>
        <p:spPr>
          <a:xfrm>
            <a:off x="446285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8" name="Rechteck 177"/>
          <p:cNvSpPr/>
          <p:nvPr/>
        </p:nvSpPr>
        <p:spPr>
          <a:xfrm>
            <a:off x="413052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9" name="Rechteck 178"/>
          <p:cNvSpPr/>
          <p:nvPr/>
        </p:nvSpPr>
        <p:spPr>
          <a:xfrm>
            <a:off x="545986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0" name="Rechteck 179"/>
          <p:cNvSpPr/>
          <p:nvPr/>
        </p:nvSpPr>
        <p:spPr>
          <a:xfrm>
            <a:off x="678920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1" name="Rechteck 180"/>
          <p:cNvSpPr/>
          <p:nvPr/>
        </p:nvSpPr>
        <p:spPr>
          <a:xfrm>
            <a:off x="579219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2" name="Rechteck 181"/>
          <p:cNvSpPr/>
          <p:nvPr/>
        </p:nvSpPr>
        <p:spPr>
          <a:xfrm>
            <a:off x="612453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3" name="Rechteck 182"/>
          <p:cNvSpPr/>
          <p:nvPr/>
        </p:nvSpPr>
        <p:spPr>
          <a:xfrm>
            <a:off x="479519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4" name="Rechteck 183"/>
          <p:cNvSpPr/>
          <p:nvPr/>
        </p:nvSpPr>
        <p:spPr>
          <a:xfrm>
            <a:off x="645686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5" name="Rechteck 184"/>
          <p:cNvSpPr/>
          <p:nvPr/>
        </p:nvSpPr>
        <p:spPr>
          <a:xfrm>
            <a:off x="512752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6" name="Rechteck 185"/>
          <p:cNvSpPr/>
          <p:nvPr/>
        </p:nvSpPr>
        <p:spPr>
          <a:xfrm>
            <a:off x="712153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8" name="Rechteck 187"/>
          <p:cNvSpPr/>
          <p:nvPr/>
        </p:nvSpPr>
        <p:spPr>
          <a:xfrm>
            <a:off x="391414" y="3710347"/>
            <a:ext cx="3340061" cy="2400657"/>
          </a:xfrm>
          <a:prstGeom prst="rect">
            <a:avLst/>
          </a:prstGeom>
        </p:spPr>
        <p:txBody>
          <a:bodyPr wrap="square">
            <a:spAutoFit/>
          </a:bodyPr>
          <a:lstStyle/>
          <a:p>
            <a:pPr algn="l">
              <a:tabLst>
                <a:tab pos="3765550" algn="l"/>
              </a:tabLst>
            </a:pPr>
            <a:r>
              <a:rPr lang="en-US" sz="2000" dirty="0"/>
              <a:t>The training set is used to calculate the classifier model.</a:t>
            </a:r>
          </a:p>
          <a:p>
            <a:pPr algn="l">
              <a:tabLst>
                <a:tab pos="3765550" algn="l"/>
              </a:tabLst>
            </a:pPr>
            <a:r>
              <a:rPr lang="en-US" sz="2000" dirty="0"/>
              <a:t>The accuracy of the training set indicates the goodness of fit of the model.</a:t>
            </a:r>
          </a:p>
        </p:txBody>
      </p:sp>
      <p:sp>
        <p:nvSpPr>
          <p:cNvPr id="199" name="Rechteck 198"/>
          <p:cNvSpPr/>
          <p:nvPr/>
        </p:nvSpPr>
        <p:spPr>
          <a:xfrm>
            <a:off x="449695"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0" name="Rechteck 199"/>
          <p:cNvSpPr/>
          <p:nvPr/>
        </p:nvSpPr>
        <p:spPr>
          <a:xfrm>
            <a:off x="1103029"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1" name="Rechteck 200"/>
          <p:cNvSpPr/>
          <p:nvPr/>
        </p:nvSpPr>
        <p:spPr>
          <a:xfrm>
            <a:off x="77636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2" name="Rechteck 201"/>
          <p:cNvSpPr/>
          <p:nvPr/>
        </p:nvSpPr>
        <p:spPr>
          <a:xfrm>
            <a:off x="1429696"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3" name="Rechteck 202"/>
          <p:cNvSpPr/>
          <p:nvPr/>
        </p:nvSpPr>
        <p:spPr>
          <a:xfrm>
            <a:off x="2409697"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4" name="Rechteck 203"/>
          <p:cNvSpPr/>
          <p:nvPr/>
        </p:nvSpPr>
        <p:spPr>
          <a:xfrm>
            <a:off x="3063031"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5" name="Rechteck 204"/>
          <p:cNvSpPr/>
          <p:nvPr/>
        </p:nvSpPr>
        <p:spPr>
          <a:xfrm>
            <a:off x="1756363"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6" name="Rechteck 205"/>
          <p:cNvSpPr/>
          <p:nvPr/>
        </p:nvSpPr>
        <p:spPr>
          <a:xfrm>
            <a:off x="2736364"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7" name="Rechteck 206"/>
          <p:cNvSpPr/>
          <p:nvPr/>
        </p:nvSpPr>
        <p:spPr>
          <a:xfrm>
            <a:off x="2083030"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8" name="Rechteck 207"/>
          <p:cNvSpPr/>
          <p:nvPr/>
        </p:nvSpPr>
        <p:spPr>
          <a:xfrm>
            <a:off x="338970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9" name="Rechteck 208"/>
          <p:cNvSpPr/>
          <p:nvPr/>
        </p:nvSpPr>
        <p:spPr>
          <a:xfrm>
            <a:off x="4129752" y="3710347"/>
            <a:ext cx="3340061" cy="2400657"/>
          </a:xfrm>
          <a:prstGeom prst="rect">
            <a:avLst/>
          </a:prstGeom>
        </p:spPr>
        <p:txBody>
          <a:bodyPr wrap="square">
            <a:spAutoFit/>
          </a:bodyPr>
          <a:lstStyle/>
          <a:p>
            <a:pPr algn="l">
              <a:tabLst>
                <a:tab pos="3765550" algn="l"/>
              </a:tabLst>
            </a:pPr>
            <a:r>
              <a:rPr lang="en-US" sz="2000" dirty="0"/>
              <a:t>The test set is used to evaluate the classifier model.</a:t>
            </a:r>
          </a:p>
          <a:p>
            <a:pPr algn="l">
              <a:tabLst>
                <a:tab pos="3765550" algn="l"/>
              </a:tabLst>
            </a:pPr>
            <a:r>
              <a:rPr lang="en-US" sz="2000" dirty="0"/>
              <a:t>The accuracy of the test set indicates the robust-ness/predictability of the model.</a:t>
            </a:r>
          </a:p>
        </p:txBody>
      </p:sp>
      <mc:AlternateContent xmlns:mc="http://schemas.openxmlformats.org/markup-compatibility/2006" xmlns:a14="http://schemas.microsoft.com/office/drawing/2010/main">
        <mc:Choice Requires="a14">
          <p:sp>
            <p:nvSpPr>
              <p:cNvPr id="192" name="Textfeld 191"/>
              <p:cNvSpPr txBox="1"/>
              <p:nvPr/>
            </p:nvSpPr>
            <p:spPr>
              <a:xfrm>
                <a:off x="5876831" y="5861544"/>
                <a:ext cx="2393209" cy="498919"/>
              </a:xfrm>
              <a:prstGeom prst="rect">
                <a:avLst/>
              </a:prstGeom>
              <a:noFill/>
              <a:ln>
                <a:solidFill>
                  <a:schemeClr val="tx1"/>
                </a:solidFill>
              </a:ln>
            </p:spPr>
            <p:txBody>
              <a:bodyPr wrap="square" rtlCol="0">
                <a:spAutoFit/>
              </a:bodyPr>
              <a:lstStyle/>
              <a:p>
                <a:r>
                  <a:rPr lang="pt-BR" sz="1800" b="0" dirty="0">
                    <a:latin typeface="+mj-lt"/>
                  </a:rPr>
                  <a:t>Accuracy = </a:t>
                </a:r>
                <a14:m>
                  <m:oMath xmlns:m="http://schemas.openxmlformats.org/officeDocument/2006/math">
                    <m:f>
                      <m:fPr>
                        <m:ctrlPr>
                          <a:rPr lang="pt-BR" sz="1800" b="0" i="1" smtClean="0">
                            <a:latin typeface="Cambria Math" panose="02040503050406030204" pitchFamily="18" charset="0"/>
                          </a:rPr>
                        </m:ctrlPr>
                      </m:fPr>
                      <m:num>
                        <m:r>
                          <a:rPr lang="de-DE" sz="1800" b="0" i="0" smtClean="0">
                            <a:latin typeface="Cambria Math"/>
                          </a:rPr>
                          <m:t>#</m:t>
                        </m:r>
                        <m:r>
                          <m:rPr>
                            <m:sty m:val="p"/>
                          </m:rPr>
                          <a:rPr lang="de-DE" sz="1800" b="0" i="0" smtClean="0">
                            <a:latin typeface="Cambria Math"/>
                          </a:rPr>
                          <m:t>Match</m:t>
                        </m:r>
                      </m:num>
                      <m:den>
                        <m:r>
                          <a:rPr lang="de-DE" sz="1800" b="0" i="0" smtClean="0">
                            <a:latin typeface="Cambria Math"/>
                          </a:rPr>
                          <m:t>#</m:t>
                        </m:r>
                        <m:r>
                          <m:rPr>
                            <m:sty m:val="p"/>
                          </m:rPr>
                          <a:rPr lang="de-DE" sz="1800" b="0" i="0" smtClean="0">
                            <a:latin typeface="Cambria Math"/>
                          </a:rPr>
                          <m:t>All</m:t>
                        </m:r>
                      </m:den>
                    </m:f>
                  </m:oMath>
                </a14:m>
                <a:endParaRPr lang="de-DE" sz="1800" b="0" dirty="0">
                  <a:latin typeface="+mj-lt"/>
                  <a:cs typeface="Arial" pitchFamily="34" charset="0"/>
                </a:endParaRPr>
              </a:p>
            </p:txBody>
          </p:sp>
        </mc:Choice>
        <mc:Fallback xmlns="">
          <p:sp>
            <p:nvSpPr>
              <p:cNvPr id="192" name="Textfeld 191"/>
              <p:cNvSpPr txBox="1">
                <a:spLocks noRot="1" noChangeAspect="1" noMove="1" noResize="1" noEditPoints="1" noAdjustHandles="1" noChangeArrowheads="1" noChangeShapeType="1" noTextEdit="1"/>
              </p:cNvSpPr>
              <p:nvPr/>
            </p:nvSpPr>
            <p:spPr>
              <a:xfrm>
                <a:off x="5876831" y="5861544"/>
                <a:ext cx="2393209" cy="498919"/>
              </a:xfrm>
              <a:prstGeom prst="rect">
                <a:avLst/>
              </a:prstGeom>
              <a:blipFill rotWithShape="1">
                <a:blip r:embed="rId2"/>
                <a:stretch>
                  <a:fillRect b="-6024"/>
                </a:stretch>
              </a:blipFill>
              <a:ln>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17421168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13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068649"/>
            <a:ext cx="6840942" cy="514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506082"/>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Determining Parameter k</a:t>
            </a:r>
          </a:p>
        </p:txBody>
      </p:sp>
      <p:sp>
        <p:nvSpPr>
          <p:cNvPr id="2" name="Rechteck 1"/>
          <p:cNvSpPr/>
          <p:nvPr/>
        </p:nvSpPr>
        <p:spPr>
          <a:xfrm>
            <a:off x="374072" y="1908979"/>
            <a:ext cx="5677593" cy="3016210"/>
          </a:xfrm>
          <a:prstGeom prst="rect">
            <a:avLst/>
          </a:prstGeom>
        </p:spPr>
        <p:txBody>
          <a:bodyPr wrap="square">
            <a:spAutoFit/>
          </a:bodyPr>
          <a:lstStyle/>
          <a:p>
            <a:pPr marL="266700" indent="-266700" algn="l"/>
            <a:r>
              <a:rPr lang="en-US" sz="2000" dirty="0"/>
              <a:t>1.	Split the original labeled dataset into training and test data.</a:t>
            </a:r>
          </a:p>
          <a:p>
            <a:pPr marL="266700" indent="-266700" algn="l"/>
            <a:r>
              <a:rPr lang="en-US" sz="2000" dirty="0"/>
              <a:t>2.	Pick an evaluation metric. Misclassification rate or accuracy are good ones.</a:t>
            </a:r>
          </a:p>
          <a:p>
            <a:pPr marL="266700" indent="-266700" algn="l"/>
            <a:r>
              <a:rPr lang="en-US" sz="2000" dirty="0"/>
              <a:t>3.	Run k-NN a few times, changing k and checking the evaluation measure.</a:t>
            </a:r>
          </a:p>
          <a:p>
            <a:pPr marL="266700" indent="-266700" algn="l"/>
            <a:r>
              <a:rPr lang="en-US" sz="2000" dirty="0"/>
              <a:t>4.	Optimize k by picking the one with the best evaluation measure.</a:t>
            </a:r>
          </a:p>
        </p:txBody>
      </p:sp>
      <p:graphicFrame>
        <p:nvGraphicFramePr>
          <p:cNvPr id="5" name="Tabelle 4"/>
          <p:cNvGraphicFramePr>
            <a:graphicFrameLocks noGrp="1"/>
          </p:cNvGraphicFramePr>
          <p:nvPr>
            <p:extLst>
              <p:ext uri="{D42A27DB-BD31-4B8C-83A1-F6EECF244321}">
                <p14:modId xmlns:p14="http://schemas.microsoft.com/office/powerpoint/2010/main" val="4245360576"/>
              </p:ext>
            </p:extLst>
          </p:nvPr>
        </p:nvGraphicFramePr>
        <p:xfrm>
          <a:off x="6467302" y="1676011"/>
          <a:ext cx="2236123" cy="3482146"/>
        </p:xfrm>
        <a:graphic>
          <a:graphicData uri="http://schemas.openxmlformats.org/drawingml/2006/table">
            <a:tbl>
              <a:tblPr/>
              <a:tblGrid>
                <a:gridCol w="808237">
                  <a:extLst>
                    <a:ext uri="{9D8B030D-6E8A-4147-A177-3AD203B41FA5}">
                      <a16:colId xmlns:a16="http://schemas.microsoft.com/office/drawing/2014/main" val="20000"/>
                    </a:ext>
                  </a:extLst>
                </a:gridCol>
                <a:gridCol w="1427886">
                  <a:extLst>
                    <a:ext uri="{9D8B030D-6E8A-4147-A177-3AD203B41FA5}">
                      <a16:colId xmlns:a16="http://schemas.microsoft.com/office/drawing/2014/main" val="20001"/>
                    </a:ext>
                  </a:extLst>
                </a:gridCol>
              </a:tblGrid>
              <a:tr h="626846">
                <a:tc>
                  <a:txBody>
                    <a:bodyPr/>
                    <a:lstStyle/>
                    <a:p>
                      <a:pPr algn="ctr" rtl="0" fontAlgn="ctr"/>
                      <a:r>
                        <a:rPr lang="de-DE" sz="1800" b="0" i="0" u="none" strike="noStrike" dirty="0">
                          <a:solidFill>
                            <a:srgbClr val="1A1A1A"/>
                          </a:solidFill>
                          <a:effectLst/>
                          <a:latin typeface="Arial"/>
                        </a:rPr>
                        <a:t>k</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err="1">
                          <a:solidFill>
                            <a:srgbClr val="1A1A1A"/>
                          </a:solidFill>
                          <a:effectLst/>
                          <a:latin typeface="+mn-lt"/>
                        </a:rPr>
                        <a:t>Accuracy</a:t>
                      </a:r>
                      <a:r>
                        <a:rPr lang="de-DE" sz="1800" b="0" i="0" u="none" strike="noStrike" dirty="0">
                          <a:solidFill>
                            <a:srgbClr val="1A1A1A"/>
                          </a:solidFill>
                          <a:effectLst/>
                          <a:latin typeface="+mn-lt"/>
                        </a:rPr>
                        <a:t> </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5530">
                <a:tc>
                  <a:txBody>
                    <a:bodyPr/>
                    <a:lstStyle/>
                    <a:p>
                      <a:pPr algn="ctr" rtl="0" fontAlgn="ctr"/>
                      <a:r>
                        <a:rPr lang="de-DE" sz="1800" b="0" i="0" u="none" strike="noStrike">
                          <a:solidFill>
                            <a:srgbClr val="1A1A1A"/>
                          </a:solidFill>
                          <a:effectLst/>
                          <a:latin typeface="Arial"/>
                        </a:rPr>
                        <a:t>1</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a:solidFill>
                            <a:srgbClr val="1A1A1A"/>
                          </a:solidFill>
                          <a:effectLst/>
                          <a:latin typeface="+mn-lt"/>
                        </a:rPr>
                        <a:t>0.720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5530">
                <a:tc>
                  <a:txBody>
                    <a:bodyPr/>
                    <a:lstStyle/>
                    <a:p>
                      <a:pPr algn="ctr" rtl="0" fontAlgn="ctr"/>
                      <a:r>
                        <a:rPr lang="de-DE" sz="1800" b="0" i="0" u="none" strike="noStrike">
                          <a:solidFill>
                            <a:srgbClr val="1A1A1A"/>
                          </a:solidFill>
                          <a:effectLst/>
                          <a:latin typeface="Arial"/>
                        </a:rPr>
                        <a:t>2</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0.685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530">
                <a:tc>
                  <a:txBody>
                    <a:bodyPr/>
                    <a:lstStyle/>
                    <a:p>
                      <a:pPr algn="ctr" rtl="0" fontAlgn="ctr"/>
                      <a:r>
                        <a:rPr lang="de-DE" sz="1800" b="0" i="0" u="none" strike="noStrike">
                          <a:solidFill>
                            <a:srgbClr val="1A1A1A"/>
                          </a:solidFill>
                          <a:effectLst/>
                          <a:latin typeface="Arial"/>
                        </a:rPr>
                        <a:t>3</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5530">
                <a:tc>
                  <a:txBody>
                    <a:bodyPr/>
                    <a:lstStyle/>
                    <a:p>
                      <a:pPr algn="ctr" rtl="0" fontAlgn="ctr"/>
                      <a:r>
                        <a:rPr lang="de-DE" sz="1800" b="0" i="0" u="none" strike="noStrike">
                          <a:solidFill>
                            <a:srgbClr val="1A1A1A"/>
                          </a:solidFill>
                          <a:effectLst/>
                          <a:latin typeface="Arial"/>
                        </a:rPr>
                        <a:t>4</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5530">
                <a:tc>
                  <a:txBody>
                    <a:bodyPr/>
                    <a:lstStyle/>
                    <a:p>
                      <a:pPr algn="ctr" rtl="0" fontAlgn="ctr"/>
                      <a:r>
                        <a:rPr lang="de-DE" sz="1800" b="0" i="0" u="none" strike="noStrike">
                          <a:solidFill>
                            <a:srgbClr val="1A1A1A"/>
                          </a:solidFill>
                          <a:effectLst/>
                          <a:latin typeface="Arial"/>
                        </a:rPr>
                        <a:t>5</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FF0000"/>
                          </a:solidFill>
                          <a:effectLst/>
                          <a:latin typeface="+mn-lt"/>
                        </a:rPr>
                        <a:t>0.770</a:t>
                      </a:r>
                      <a:endParaRPr lang="de-DE" sz="1800" b="0" i="0" u="none" strike="noStrike" dirty="0">
                        <a:solidFill>
                          <a:srgbClr val="FF0000"/>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5530">
                <a:tc>
                  <a:txBody>
                    <a:bodyPr/>
                    <a:lstStyle/>
                    <a:p>
                      <a:pPr algn="ctr" rtl="0" fontAlgn="ctr"/>
                      <a:r>
                        <a:rPr lang="de-DE" sz="1800" b="0" i="0" u="none" strike="noStrike">
                          <a:solidFill>
                            <a:srgbClr val="1A1A1A"/>
                          </a:solidFill>
                          <a:effectLst/>
                          <a:latin typeface="Arial"/>
                        </a:rPr>
                        <a:t>6</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5530">
                <a:tc>
                  <a:txBody>
                    <a:bodyPr/>
                    <a:lstStyle/>
                    <a:p>
                      <a:pPr algn="ctr" rtl="0" fontAlgn="ctr"/>
                      <a:r>
                        <a:rPr lang="de-DE" sz="1800" b="0" i="0" u="none" strike="noStrike">
                          <a:solidFill>
                            <a:srgbClr val="1A1A1A"/>
                          </a:solidFill>
                          <a:effectLst/>
                          <a:latin typeface="Arial"/>
                        </a:rPr>
                        <a:t>7</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5530">
                <a:tc>
                  <a:txBody>
                    <a:bodyPr/>
                    <a:lstStyle/>
                    <a:p>
                      <a:pPr algn="ctr" rtl="0" fontAlgn="ctr"/>
                      <a:r>
                        <a:rPr lang="de-DE" sz="1800" b="0" i="0" u="none" strike="noStrike">
                          <a:solidFill>
                            <a:srgbClr val="1A1A1A"/>
                          </a:solidFill>
                          <a:effectLst/>
                          <a:latin typeface="Arial"/>
                        </a:rPr>
                        <a:t>8</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5530">
                <a:tc>
                  <a:txBody>
                    <a:bodyPr/>
                    <a:lstStyle/>
                    <a:p>
                      <a:pPr algn="ctr" rtl="0" fontAlgn="ctr"/>
                      <a:r>
                        <a:rPr lang="de-DE" sz="1800" b="0" i="0" u="none" strike="noStrike">
                          <a:solidFill>
                            <a:srgbClr val="1A1A1A"/>
                          </a:solidFill>
                          <a:effectLst/>
                          <a:latin typeface="Arial"/>
                        </a:rPr>
                        <a:t>9</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5530">
                <a:tc>
                  <a:txBody>
                    <a:bodyPr/>
                    <a:lstStyle/>
                    <a:p>
                      <a:pPr algn="ctr" rtl="0" fontAlgn="ctr"/>
                      <a:r>
                        <a:rPr lang="de-DE" sz="1800" b="0" i="0" u="none" strike="noStrike">
                          <a:solidFill>
                            <a:srgbClr val="1A1A1A"/>
                          </a:solidFill>
                          <a:effectLst/>
                          <a:latin typeface="Arial"/>
                        </a:rPr>
                        <a:t>10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242902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84905C5D-7A25-4119-B50A-E3BF4543B9B3}" type="slidenum">
              <a:rPr lang="de-DE" sz="800" smtClean="0">
                <a:solidFill>
                  <a:schemeClr val="bg1"/>
                </a:solidFill>
              </a:rPr>
              <a:pPr/>
              <a:t>190</a:t>
            </a:fld>
            <a:endParaRPr lang="de-DE" sz="800">
              <a:solidFill>
                <a:schemeClr val="bg1"/>
              </a:solidFill>
            </a:endParaRPr>
          </a:p>
        </p:txBody>
      </p:sp>
      <p:sp>
        <p:nvSpPr>
          <p:cNvPr id="125955"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solidFill>
                  <a:srgbClr val="C00000"/>
                </a:solidFill>
              </a:rPr>
              <a:t>4.4.1.2	</a:t>
            </a:r>
            <a:r>
              <a:rPr lang="en-US" sz="2400">
                <a:solidFill>
                  <a:srgbClr val="C00000"/>
                </a:solidFill>
              </a:rPr>
              <a:t>Evaluating the Quality of Classification</a:t>
            </a:r>
            <a:endParaRPr lang="de-DE" sz="2400">
              <a:solidFill>
                <a:srgbClr val="C00000"/>
              </a:solidFill>
            </a:endParaRPr>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854160396"/>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a:t>
            </a:r>
          </a:p>
        </p:txBody>
      </p:sp>
      <p:sp>
        <p:nvSpPr>
          <p:cNvPr id="4" name="Text Box 3"/>
          <p:cNvSpPr txBox="1">
            <a:spLocks noChangeArrowheads="1"/>
          </p:cNvSpPr>
          <p:nvPr/>
        </p:nvSpPr>
        <p:spPr bwMode="auto">
          <a:xfrm>
            <a:off x="282046" y="1439330"/>
            <a:ext cx="857100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True positives (TP), true negatives (TN), false positives (FP), and false negatives (FN), are the four different possible outcomes of a single prediction for a two-class case. A false positive is when the outcome is incorrectly classified as "yes", when it is in fact "no". A false negative is when the outcome is incorrectly classified as negative, when it is in fact positive. True positives and true negatives are obviously correct classifications.</a:t>
            </a:r>
          </a:p>
          <a:p>
            <a:pPr algn="just"/>
            <a:endParaRPr lang="en-US" sz="1800" dirty="0"/>
          </a:p>
          <a:p>
            <a:pPr algn="just"/>
            <a:endParaRPr lang="en-US" sz="1800" dirty="0"/>
          </a:p>
          <a:p>
            <a:pPr algn="just"/>
            <a:endParaRPr lang="en-US" sz="1800" dirty="0"/>
          </a:p>
          <a:p>
            <a:pPr algn="just"/>
            <a:r>
              <a:rPr lang="en-US" sz="1800" dirty="0"/>
              <a:t>Confusion Matrix:</a:t>
            </a:r>
            <a:endParaRPr lang="de-DE" sz="1800" dirty="0"/>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622" y="4427276"/>
            <a:ext cx="2646189" cy="157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rafik 2"/>
          <p:cNvPicPr>
            <a:picLocks noChangeAspect="1"/>
          </p:cNvPicPr>
          <p:nvPr/>
        </p:nvPicPr>
        <p:blipFill>
          <a:blip r:embed="rId3"/>
          <a:stretch>
            <a:fillRect/>
          </a:stretch>
        </p:blipFill>
        <p:spPr>
          <a:xfrm>
            <a:off x="2343091" y="3518413"/>
            <a:ext cx="3742200" cy="2906280"/>
          </a:xfrm>
          <a:prstGeom prst="rect">
            <a:avLst/>
          </a:prstGeom>
        </p:spPr>
      </p:pic>
    </p:spTree>
    <p:extLst>
      <p:ext uri="{BB962C8B-B14F-4D97-AF65-F5344CB8AC3E}">
        <p14:creationId xmlns:p14="http://schemas.microsoft.com/office/powerpoint/2010/main" val="1231235777"/>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192</a:t>
            </a:fld>
            <a:endParaRPr lang="en-US" sz="800" dirty="0">
              <a:solidFill>
                <a:schemeClr val="bg1"/>
              </a:solidFill>
            </a:endParaRPr>
          </a:p>
        </p:txBody>
      </p:sp>
      <p:sp>
        <p:nvSpPr>
          <p:cNvPr id="4" name="Text Box 3"/>
          <p:cNvSpPr txBox="1">
            <a:spLocks noChangeArrowheads="1"/>
          </p:cNvSpPr>
          <p:nvPr/>
        </p:nvSpPr>
        <p:spPr bwMode="auto">
          <a:xfrm>
            <a:off x="247964" y="1530770"/>
            <a:ext cx="8637510" cy="415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Test metrics are used to assess how accurately the model predicts the known values:</a:t>
            </a:r>
          </a:p>
          <a:p>
            <a:pPr algn="just">
              <a:spcBef>
                <a:spcPts val="1200"/>
              </a:spcBef>
            </a:pPr>
            <a:endParaRPr lang="en-US" sz="1800" dirty="0"/>
          </a:p>
          <a:p>
            <a:pPr algn="just">
              <a:spcBef>
                <a:spcPts val="1200"/>
              </a:spcBef>
            </a:pPr>
            <a:endParaRPr lang="en-US" sz="1800" dirty="0"/>
          </a:p>
          <a:p>
            <a:pPr algn="just">
              <a:spcBef>
                <a:spcPts val="1200"/>
              </a:spcBef>
            </a:pPr>
            <a:endParaRPr lang="en-US" sz="1800" dirty="0"/>
          </a:p>
          <a:p>
            <a:pPr algn="just">
              <a:spcBef>
                <a:spcPts val="1200"/>
              </a:spcBef>
            </a:pPr>
            <a:r>
              <a:rPr lang="en-US" sz="1800" dirty="0"/>
              <a:t>Most classification algorithms pursue to minimize the misclassification rate. They implicitly assume that all misclassification errors cost equally. In many real-world applications, this assumption is not true. Cost-sensitive learning takes costs, such as the misclassification cost, into consideration. Using costs, the error rate can be calculated via:</a:t>
            </a:r>
          </a:p>
          <a:p>
            <a:pPr algn="just"/>
            <a:endParaRPr lang="en-US" sz="1800" dirty="0"/>
          </a:p>
          <a:p>
            <a:pPr algn="just">
              <a:spcBef>
                <a:spcPts val="0"/>
              </a:spcBef>
            </a:pP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772774" y="2130063"/>
                <a:ext cx="568227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𝒂𝒄𝒄𝒖𝒓𝒂𝒄𝒚</m:t>
                      </m:r>
                      <m:r>
                        <a:rPr lang="pt-BR" sz="1800" i="1" smtClean="0">
                          <a:latin typeface="Cambria Math"/>
                        </a:rPr>
                        <m:t>=</m:t>
                      </m:r>
                      <m:f>
                        <m:fPr>
                          <m:ctrlPr>
                            <a:rPr lang="pt-BR" sz="1800" i="1">
                              <a:latin typeface="Cambria Math" panose="02040503050406030204" pitchFamily="18" charset="0"/>
                            </a:rPr>
                          </m:ctrlPr>
                        </m:fPr>
                        <m:num>
                          <m:r>
                            <a:rPr lang="de-DE" sz="1800" b="1" i="1" smtClean="0">
                              <a:latin typeface="Cambria Math"/>
                            </a:rPr>
                            <m:t>𝑻𝑵</m:t>
                          </m:r>
                          <m:r>
                            <a:rPr lang="de-DE" sz="1800" i="1">
                              <a:latin typeface="Cambria Math"/>
                            </a:rPr>
                            <m:t>+</m:t>
                          </m:r>
                          <m:r>
                            <a:rPr lang="de-DE" sz="1800" b="1" i="1" smtClean="0">
                              <a:latin typeface="Cambria Math"/>
                            </a:rPr>
                            <m:t>𝑻</m:t>
                          </m:r>
                          <m:r>
                            <a:rPr lang="de-DE" sz="1800" i="1">
                              <a:latin typeface="Cambria Math"/>
                            </a:rPr>
                            <m:t>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772774" y="2130063"/>
                <a:ext cx="568227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a:t>
            </a:r>
          </a:p>
        </p:txBody>
      </p:sp>
      <mc:AlternateContent xmlns:mc="http://schemas.openxmlformats.org/markup-compatibility/2006" xmlns:a14="http://schemas.microsoft.com/office/drawing/2010/main">
        <mc:Choice Requires="a14">
          <p:sp>
            <p:nvSpPr>
              <p:cNvPr id="10" name="Textfeld 9"/>
              <p:cNvSpPr txBox="1"/>
              <p:nvPr/>
            </p:nvSpPr>
            <p:spPr>
              <a:xfrm>
                <a:off x="772774" y="2794763"/>
                <a:ext cx="7879944"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panose="02040503050406030204" pitchFamily="18" charset="0"/>
                            </a:rPr>
                          </m:ctrlPr>
                        </m:fPr>
                        <m:num>
                          <m:r>
                            <a:rPr lang="de-DE" sz="1800" b="1" i="1" smtClean="0">
                              <a:latin typeface="Cambria Math"/>
                            </a:rPr>
                            <m:t>𝑭𝑵</m:t>
                          </m:r>
                          <m:r>
                            <a:rPr lang="de-DE" sz="1800" i="1">
                              <a:latin typeface="Cambria Math"/>
                            </a:rPr>
                            <m:t>+</m:t>
                          </m:r>
                          <m:r>
                            <a:rPr lang="de-DE" sz="1800" i="1">
                              <a:latin typeface="Cambria Math"/>
                            </a:rPr>
                            <m:t>𝑭𝑷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r>
                        <a:rPr lang="de-DE" sz="1800" i="1">
                          <a:latin typeface="Cambria Math"/>
                        </a:rPr>
                        <m:t>=</m:t>
                      </m:r>
                      <m:r>
                        <a:rPr lang="de-DE" sz="1800" i="1">
                          <a:latin typeface="Cambria Math"/>
                        </a:rPr>
                        <m:t>𝟏</m:t>
                      </m:r>
                      <m:r>
                        <a:rPr lang="de-DE" sz="1800" i="1">
                          <a:latin typeface="Cambria Math"/>
                        </a:rPr>
                        <m:t>−</m:t>
                      </m:r>
                      <m:r>
                        <a:rPr lang="de-DE" sz="1800" i="1">
                          <a:latin typeface="Cambria Math"/>
                        </a:rPr>
                        <m:t>𝒂𝒄𝒄𝒖𝒓𝒂𝒄𝒚</m:t>
                      </m:r>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772774" y="2794763"/>
                <a:ext cx="7879944"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772774" y="4932645"/>
                <a:ext cx="7519726" cy="6412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𝒄𝒐𝒔𝒕</m:t>
                      </m:r>
                      <m:r>
                        <a:rPr lang="de-DE" sz="1800" b="1" i="1" smtClean="0">
                          <a:latin typeface="Cambria Math"/>
                        </a:rPr>
                        <m:t> </m:t>
                      </m:r>
                      <m:r>
                        <a:rPr lang="de-DE" sz="1800" b="1" i="1" smtClean="0">
                          <a:latin typeface="Cambria Math"/>
                        </a:rPr>
                        <m:t>𝒔𝒆𝒏𝒔𝒊𝒕𝒊𝒗𝒆</m:t>
                      </m:r>
                      <m:r>
                        <a:rPr lang="de-DE" sz="1800" b="1" i="1" smtClean="0">
                          <a:latin typeface="Cambria Math"/>
                        </a:rPr>
                        <m:t> </m:t>
                      </m:r>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panose="02040503050406030204" pitchFamily="18" charset="0"/>
                            </a:rPr>
                          </m:ctrlPr>
                        </m:fPr>
                        <m:num>
                          <m:r>
                            <a:rPr lang="de-DE" sz="1800" b="1" i="1" smtClean="0">
                              <a:latin typeface="Cambria Math"/>
                            </a:rPr>
                            <m:t>𝑭𝑵</m:t>
                          </m:r>
                          <m:r>
                            <a:rPr lang="de-DE" sz="1800" b="1" i="1" smtClean="0">
                              <a:latin typeface="Cambria Math"/>
                              <a:ea typeface="Cambria Math"/>
                            </a:rPr>
                            <m:t>∙</m:t>
                          </m:r>
                          <m:sSub>
                            <m:sSubPr>
                              <m:ctrlPr>
                                <a:rPr lang="de-DE" sz="1800" b="1" i="1" smtClean="0">
                                  <a:latin typeface="Cambria Math" panose="02040503050406030204" pitchFamily="18" charset="0"/>
                                  <a:ea typeface="Cambria Math"/>
                                </a:rPr>
                              </m:ctrlPr>
                            </m:sSubPr>
                            <m:e>
                              <m:r>
                                <a:rPr lang="de-DE" sz="1800" i="1">
                                  <a:latin typeface="Cambria Math"/>
                                  <a:ea typeface="Cambria Math"/>
                                </a:rPr>
                                <m:t>𝑪</m:t>
                              </m:r>
                            </m:e>
                            <m:sub>
                              <m:r>
                                <a:rPr lang="de-DE" sz="1800" i="1">
                                  <a:latin typeface="Cambria Math"/>
                                  <a:ea typeface="Cambria Math"/>
                                </a:rPr>
                                <m:t>𝑭𝑵</m:t>
                              </m:r>
                            </m:sub>
                          </m:sSub>
                          <m:r>
                            <a:rPr lang="de-DE" sz="1800" i="1">
                              <a:latin typeface="Cambria Math"/>
                            </a:rPr>
                            <m:t>+</m:t>
                          </m:r>
                          <m:r>
                            <a:rPr lang="de-DE" sz="1800" i="1">
                              <a:latin typeface="Cambria Math"/>
                            </a:rPr>
                            <m:t>𝑭𝑷</m:t>
                          </m:r>
                          <m:r>
                            <a:rPr lang="de-DE" sz="1800" i="1">
                              <a:latin typeface="Cambria Math"/>
                              <a:ea typeface="Cambria Math"/>
                            </a:rPr>
                            <m:t>∙</m:t>
                          </m:r>
                          <m:sSub>
                            <m:sSubPr>
                              <m:ctrlPr>
                                <a:rPr lang="de-DE" sz="1800" i="1">
                                  <a:latin typeface="Cambria Math" panose="02040503050406030204" pitchFamily="18" charset="0"/>
                                  <a:ea typeface="Cambria Math"/>
                                </a:rPr>
                              </m:ctrlPr>
                            </m:sSubPr>
                            <m:e>
                              <m:r>
                                <a:rPr lang="de-DE" sz="1800" i="1">
                                  <a:latin typeface="Cambria Math"/>
                                  <a:ea typeface="Cambria Math"/>
                                </a:rPr>
                                <m:t>𝑪</m:t>
                              </m:r>
                            </m:e>
                            <m:sub>
                              <m:r>
                                <a:rPr lang="de-DE" sz="1800" i="1">
                                  <a:latin typeface="Cambria Math"/>
                                  <a:ea typeface="Cambria Math"/>
                                </a:rPr>
                                <m:t>𝑭</m:t>
                              </m:r>
                              <m:r>
                                <a:rPr lang="de-DE" sz="1800" b="1" i="1" smtClean="0">
                                  <a:latin typeface="Cambria Math"/>
                                  <a:ea typeface="Cambria Math"/>
                                </a:rPr>
                                <m:t>𝑷</m:t>
                              </m:r>
                            </m:sub>
                          </m:sSub>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772774" y="4932645"/>
                <a:ext cx="7519726" cy="641201"/>
              </a:xfrm>
              <a:prstGeom prst="rect">
                <a:avLst/>
              </a:prstGeom>
              <a:blipFill rotWithShape="1">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36737106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193</a:t>
            </a:fld>
            <a:endParaRPr lang="en-US" sz="800" dirty="0">
              <a:solidFill>
                <a:schemeClr val="bg1"/>
              </a:solidFill>
            </a:endParaRPr>
          </a:p>
        </p:txBody>
      </p:sp>
      <p:sp>
        <p:nvSpPr>
          <p:cNvPr id="4" name="Text Box 3"/>
          <p:cNvSpPr txBox="1">
            <a:spLocks noChangeArrowheads="1"/>
          </p:cNvSpPr>
          <p:nvPr/>
        </p:nvSpPr>
        <p:spPr bwMode="auto">
          <a:xfrm>
            <a:off x="282046" y="1102099"/>
            <a:ext cx="8629198" cy="472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Misclassification rate and accuracy can be misleading, for example in the case of imbalanced samples. Extreme case:</a:t>
            </a:r>
          </a:p>
          <a:p>
            <a:pPr algn="just"/>
            <a:r>
              <a:rPr lang="de-DE" sz="1800" b="0" dirty="0"/>
              <a:t>	</a:t>
            </a:r>
            <a:r>
              <a:rPr lang="de-DE" sz="1800" b="0" dirty="0" err="1"/>
              <a:t>yes</a:t>
            </a:r>
            <a:r>
              <a:rPr lang="de-DE" sz="1800" b="0" dirty="0"/>
              <a:t>    </a:t>
            </a:r>
            <a:r>
              <a:rPr lang="de-DE" sz="1800" b="0" dirty="0" err="1"/>
              <a:t>no</a:t>
            </a:r>
            <a:endParaRPr lang="de-DE" sz="1800" b="0" dirty="0"/>
          </a:p>
          <a:p>
            <a:pPr algn="just"/>
            <a:r>
              <a:rPr lang="de-DE" sz="1800" b="0" dirty="0"/>
              <a:t>      </a:t>
            </a:r>
            <a:r>
              <a:rPr lang="de-DE" sz="1800" b="0" dirty="0" err="1"/>
              <a:t>yes</a:t>
            </a:r>
            <a:r>
              <a:rPr lang="de-DE" sz="1800" b="0" dirty="0"/>
              <a:t>  </a:t>
            </a:r>
            <a:r>
              <a:rPr lang="de-DE" sz="1800" b="0"/>
              <a:t>1000    </a:t>
            </a:r>
            <a:r>
              <a:rPr lang="de-DE" sz="1800" b="0" dirty="0"/>
              <a:t>3</a:t>
            </a:r>
          </a:p>
          <a:p>
            <a:pPr algn="just"/>
            <a:r>
              <a:rPr lang="de-DE" sz="1800" b="0" dirty="0"/>
              <a:t>      </a:t>
            </a:r>
            <a:r>
              <a:rPr lang="de-DE" sz="1800" b="0" dirty="0" err="1"/>
              <a:t>no</a:t>
            </a:r>
            <a:r>
              <a:rPr lang="de-DE" sz="1800" b="0" dirty="0"/>
              <a:t>        45    2</a:t>
            </a:r>
          </a:p>
          <a:p>
            <a:pPr algn="just">
              <a:spcBef>
                <a:spcPts val="2400"/>
              </a:spcBef>
            </a:pPr>
            <a:r>
              <a:rPr lang="en-US" sz="1800" dirty="0"/>
              <a:t>For problems like, this additional measures are required to evaluate a classifier.</a:t>
            </a:r>
          </a:p>
          <a:p>
            <a:pPr algn="just"/>
            <a:r>
              <a:rPr lang="en-US" sz="1800" dirty="0">
                <a:solidFill>
                  <a:srgbClr val="FF0000"/>
                </a:solidFill>
              </a:rPr>
              <a:t>Sensitivity</a:t>
            </a:r>
            <a:r>
              <a:rPr lang="en-US" sz="1800" dirty="0"/>
              <a:t> (true positive rate, recall) measures the proportion of positives that are correctly identified as such. </a:t>
            </a:r>
            <a:r>
              <a:rPr lang="en-US" sz="1800" dirty="0">
                <a:solidFill>
                  <a:srgbClr val="FF0000"/>
                </a:solidFill>
              </a:rPr>
              <a:t>Specificity</a:t>
            </a:r>
            <a:r>
              <a:rPr lang="en-US" sz="1800" dirty="0"/>
              <a:t> (true negative rate) measures the proportion of negatives that are correctly identified as such.</a:t>
            </a:r>
          </a:p>
          <a:p>
            <a:pPr algn="just"/>
            <a:endParaRPr lang="en-US" sz="1800" dirty="0"/>
          </a:p>
          <a:p>
            <a:pPr algn="just">
              <a:spcBef>
                <a:spcPts val="2400"/>
              </a:spcBef>
            </a:pPr>
            <a:r>
              <a:rPr lang="en-US" sz="1800" dirty="0"/>
              <a:t>Using both measures, we can compute the </a:t>
            </a:r>
            <a:r>
              <a:rPr lang="en-US" sz="1800" dirty="0">
                <a:solidFill>
                  <a:srgbClr val="FF0000"/>
                </a:solidFill>
              </a:rPr>
              <a:t>Balanced Accuracy</a:t>
            </a:r>
          </a:p>
        </p:txBody>
      </p:sp>
      <mc:AlternateContent xmlns:mc="http://schemas.openxmlformats.org/markup-compatibility/2006" xmlns:a14="http://schemas.microsoft.com/office/drawing/2010/main">
        <mc:Choice Requires="a14">
          <p:sp>
            <p:nvSpPr>
              <p:cNvPr id="8" name="Textfeld 7"/>
              <p:cNvSpPr txBox="1"/>
              <p:nvPr/>
            </p:nvSpPr>
            <p:spPr>
              <a:xfrm>
                <a:off x="864231" y="4703797"/>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𝒆𝒏𝒔𝒊𝒕𝒊𝒗𝒊𝒕𝒚</m:t>
                      </m:r>
                      <m:r>
                        <a:rPr lang="de-DE" sz="1800" i="1">
                          <a:latin typeface="Cambria Math"/>
                        </a:rPr>
                        <m:t> =</m:t>
                      </m:r>
                      <m:f>
                        <m:fPr>
                          <m:ctrlPr>
                            <a:rPr lang="pt-BR" sz="1800" i="1">
                              <a:latin typeface="Cambria Math" panose="02040503050406030204" pitchFamily="18" charset="0"/>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864231" y="4703797"/>
                <a:ext cx="354901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(III)</a:t>
            </a:r>
          </a:p>
        </p:txBody>
      </p:sp>
      <mc:AlternateContent xmlns:mc="http://schemas.openxmlformats.org/markup-compatibility/2006" xmlns:a14="http://schemas.microsoft.com/office/drawing/2010/main">
        <mc:Choice Requires="a14">
          <p:sp>
            <p:nvSpPr>
              <p:cNvPr id="10" name="Textfeld 9"/>
              <p:cNvSpPr txBox="1"/>
              <p:nvPr/>
            </p:nvSpPr>
            <p:spPr>
              <a:xfrm>
                <a:off x="4413243" y="4703797"/>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𝒑𝒆𝒄𝒊𝒇𝒊𝒄𝒊𝒕𝒚</m:t>
                      </m:r>
                      <m:r>
                        <a:rPr lang="de-DE" sz="1800" i="1">
                          <a:latin typeface="Cambria Math"/>
                        </a:rPr>
                        <m:t> =</m:t>
                      </m:r>
                      <m:f>
                        <m:fPr>
                          <m:ctrlPr>
                            <a:rPr lang="pt-BR" sz="1800" i="1">
                              <a:latin typeface="Cambria Math" panose="02040503050406030204" pitchFamily="18" charset="0"/>
                            </a:rPr>
                          </m:ctrlPr>
                        </m:fPr>
                        <m:num>
                          <m:r>
                            <a:rPr lang="de-DE" sz="1800" b="1" i="1" smtClean="0">
                              <a:latin typeface="Cambria Math"/>
                            </a:rPr>
                            <m:t>𝑻𝑵</m:t>
                          </m:r>
                        </m:num>
                        <m:den>
                          <m:r>
                            <a:rPr lang="de-DE" sz="1800" i="1">
                              <a:latin typeface="Cambria Math"/>
                            </a:rPr>
                            <m:t>𝑻</m:t>
                          </m:r>
                          <m:r>
                            <a:rPr lang="de-DE" sz="1800" b="1" i="1" smtClean="0">
                              <a:latin typeface="Cambria Math"/>
                            </a:rPr>
                            <m:t>𝑵</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4413243" y="4703797"/>
                <a:ext cx="3682016"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1047633" y="5832916"/>
                <a:ext cx="6159502" cy="6235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𝒃</m:t>
                      </m:r>
                      <m:r>
                        <a:rPr lang="de-DE" sz="1800" i="1">
                          <a:latin typeface="Cambria Math"/>
                        </a:rPr>
                        <m:t>𝒂𝒍𝒂𝒏𝒄𝒆𝒅</m:t>
                      </m:r>
                      <m:r>
                        <a:rPr lang="de-DE" sz="1800" i="1">
                          <a:latin typeface="Cambria Math"/>
                        </a:rPr>
                        <m:t> </m:t>
                      </m:r>
                      <m:r>
                        <a:rPr lang="de-DE" sz="1800" b="1" i="1" smtClean="0">
                          <a:latin typeface="Cambria Math"/>
                        </a:rPr>
                        <m:t>𝒂</m:t>
                      </m:r>
                      <m:r>
                        <a:rPr lang="de-DE" sz="1800" i="1">
                          <a:latin typeface="Cambria Math"/>
                        </a:rPr>
                        <m:t>𝒄𝒄𝒖𝒓𝒂𝒄𝒚</m:t>
                      </m:r>
                      <m:r>
                        <a:rPr lang="pt-BR" sz="1800" i="1" smtClean="0">
                          <a:latin typeface="Cambria Math"/>
                        </a:rPr>
                        <m:t>=</m:t>
                      </m:r>
                      <m:f>
                        <m:fPr>
                          <m:ctrlPr>
                            <a:rPr lang="pt-BR" sz="1800" i="1">
                              <a:latin typeface="Cambria Math" panose="02040503050406030204" pitchFamily="18" charset="0"/>
                            </a:rPr>
                          </m:ctrlPr>
                        </m:fPr>
                        <m:num>
                          <m:r>
                            <a:rPr lang="de-DE" sz="1800" i="1">
                              <a:latin typeface="Cambria Math"/>
                            </a:rPr>
                            <m:t>𝒔𝒆𝒏𝒔𝒊𝒕𝒊𝒗𝒊𝒕𝒚</m:t>
                          </m:r>
                          <m:r>
                            <a:rPr lang="de-DE" sz="1800" b="1" i="1" smtClean="0">
                              <a:latin typeface="Cambria Math"/>
                            </a:rPr>
                            <m:t>+</m:t>
                          </m:r>
                          <m:r>
                            <a:rPr lang="de-DE" sz="1800" i="1">
                              <a:latin typeface="Cambria Math"/>
                            </a:rPr>
                            <m:t>𝒔𝒑𝒆𝒄𝒊𝒇𝒊𝒄𝒊𝒕𝒚</m:t>
                          </m:r>
                          <m:r>
                            <a:rPr lang="de-DE" sz="1800" i="1">
                              <a:latin typeface="Cambria Math"/>
                            </a:rPr>
                            <m:t> </m:t>
                          </m:r>
                        </m:num>
                        <m:den>
                          <m:r>
                            <a:rPr lang="de-DE" sz="1800" b="1" i="1" smtClean="0">
                              <a:latin typeface="Cambria Math"/>
                            </a:rPr>
                            <m:t>𝟐</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047633" y="5832916"/>
                <a:ext cx="6159502" cy="623504"/>
              </a:xfrm>
              <a:prstGeom prst="rect">
                <a:avLst/>
              </a:prstGeom>
              <a:blipFill rotWithShape="1">
                <a:blip r:embed="rId4"/>
                <a:stretch>
                  <a:fillRect/>
                </a:stretch>
              </a:blipFill>
            </p:spPr>
            <p:txBody>
              <a:bodyPr/>
              <a:lstStyle/>
              <a:p>
                <a:r>
                  <a:rPr lang="de-DE">
                    <a:noFill/>
                  </a:rPr>
                  <a:t> </a:t>
                </a:r>
              </a:p>
            </p:txBody>
          </p:sp>
        </mc:Fallback>
      </mc:AlternateContent>
      <p:cxnSp>
        <p:nvCxnSpPr>
          <p:cNvPr id="12" name="Gerade Verbindung 11"/>
          <p:cNvCxnSpPr/>
          <p:nvPr/>
        </p:nvCxnSpPr>
        <p:spPr bwMode="auto">
          <a:xfrm>
            <a:off x="1163783" y="1961794"/>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9" y="2194550"/>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9" y="3003656"/>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feld 14"/>
              <p:cNvSpPr txBox="1"/>
              <p:nvPr/>
            </p:nvSpPr>
            <p:spPr>
              <a:xfrm>
                <a:off x="3041244" y="2173594"/>
                <a:ext cx="3640632" cy="6173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pt-BR" sz="1800" b="0" i="1" smtClean="0">
                              <a:latin typeface="Cambria Math" panose="02040503050406030204" pitchFamily="18" charset="0"/>
                            </a:rPr>
                          </m:ctrlPr>
                        </m:fPr>
                        <m:num>
                          <m:r>
                            <a:rPr lang="de-DE" sz="1800" b="0" i="0" smtClean="0">
                              <a:latin typeface="Cambria Math"/>
                            </a:rPr>
                            <m:t>1000+2</m:t>
                          </m:r>
                        </m:num>
                        <m:den>
                          <m:r>
                            <a:rPr lang="de-DE" sz="1800" b="0" i="0" smtClean="0">
                              <a:latin typeface="Cambria Math"/>
                            </a:rPr>
                            <m:t>1000+45+3+2</m:t>
                          </m:r>
                        </m:den>
                      </m:f>
                      <m:r>
                        <a:rPr lang="de-DE" sz="1800" b="0" i="0" smtClean="0">
                          <a:latin typeface="Cambria Math"/>
                        </a:rPr>
                        <m:t>=0.954</m:t>
                      </m:r>
                    </m:oMath>
                  </m:oMathPara>
                </a14:m>
                <a:endParaRPr lang="de-DE" sz="1800" b="0" dirty="0">
                  <a:latin typeface="+mj-lt"/>
                  <a:cs typeface="Arial" pitchFamily="34" charset="0"/>
                </a:endParaRPr>
              </a:p>
            </p:txBody>
          </p:sp>
        </mc:Choice>
        <mc:Fallback xmlns="">
          <p:sp>
            <p:nvSpPr>
              <p:cNvPr id="15" name="Textfeld 14"/>
              <p:cNvSpPr txBox="1">
                <a:spLocks noRot="1" noChangeAspect="1" noMove="1" noResize="1" noEditPoints="1" noAdjustHandles="1" noChangeArrowheads="1" noChangeShapeType="1" noTextEdit="1"/>
              </p:cNvSpPr>
              <p:nvPr/>
            </p:nvSpPr>
            <p:spPr>
              <a:xfrm>
                <a:off x="3041244" y="2173594"/>
                <a:ext cx="3640632" cy="617348"/>
              </a:xfrm>
              <a:prstGeom prst="rect">
                <a:avLst/>
              </a:prstGeom>
              <a:blipFill rotWithShape="1">
                <a:blip r:embed="rId5"/>
                <a:stretch>
                  <a:fillRect/>
                </a:stretch>
              </a:blipFill>
            </p:spPr>
            <p:txBody>
              <a:bodyPr/>
              <a:lstStyle/>
              <a:p>
                <a:r>
                  <a:rPr lang="de-DE">
                    <a:noFill/>
                  </a:rPr>
                  <a:t> </a:t>
                </a:r>
              </a:p>
            </p:txBody>
          </p:sp>
        </mc:Fallback>
      </mc:AlternateContent>
      <p:sp>
        <p:nvSpPr>
          <p:cNvPr id="16" name="Pfeil nach rechts 15"/>
          <p:cNvSpPr/>
          <p:nvPr/>
        </p:nvSpPr>
        <p:spPr bwMode="auto">
          <a:xfrm>
            <a:off x="2527072" y="2418995"/>
            <a:ext cx="415636" cy="174567"/>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28214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194</a:t>
            </a:fld>
            <a:endParaRPr lang="en-US" sz="800" dirty="0">
              <a:solidFill>
                <a:schemeClr val="bg1"/>
              </a:solidFill>
            </a:endParaRPr>
          </a:p>
        </p:txBody>
      </p:sp>
      <p:sp>
        <p:nvSpPr>
          <p:cNvPr id="4" name="Text Box 3"/>
          <p:cNvSpPr txBox="1">
            <a:spLocks noChangeArrowheads="1"/>
          </p:cNvSpPr>
          <p:nvPr/>
        </p:nvSpPr>
        <p:spPr bwMode="auto">
          <a:xfrm>
            <a:off x="282046" y="1211156"/>
            <a:ext cx="8533963" cy="517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Assume the following case: A credit card company wants to create a fraud detection system to include it into their transactional systems. The outcomes should be "Accept" (Y) and "Reject" (N). Because fraud rarely occurs, the data set consists of 320 observations for Y and 139 for N. They are partitioned into training and test set. Finally, the model is trained and tested.</a:t>
            </a:r>
          </a:p>
          <a:p>
            <a:pPr algn="just"/>
            <a:r>
              <a:rPr lang="de-DE" sz="1800" dirty="0" err="1"/>
              <a:t>Be</a:t>
            </a:r>
            <a:r>
              <a:rPr lang="en-US" sz="1800" dirty="0"/>
              <a:t>cause of the majority of the Y class, the training process concentrates on these cases because their correct classification promises the highest accuracy.</a:t>
            </a:r>
          </a:p>
          <a:p>
            <a:pPr algn="just"/>
            <a:r>
              <a:rPr lang="en-US" sz="1800" dirty="0"/>
              <a:t>The results of the test of the model is consequently:</a:t>
            </a:r>
          </a:p>
          <a:p>
            <a:pPr algn="just"/>
            <a:r>
              <a:rPr lang="de-DE" sz="1800" b="0" dirty="0"/>
              <a:t>	   N      Y</a:t>
            </a:r>
          </a:p>
          <a:p>
            <a:pPr algn="just"/>
            <a:r>
              <a:rPr lang="de-DE" sz="1800" b="0" dirty="0"/>
              <a:t>        N      </a:t>
            </a:r>
            <a:r>
              <a:rPr lang="de-DE" sz="1800" b="0"/>
              <a:t>21   32</a:t>
            </a:r>
            <a:endParaRPr lang="de-DE" sz="1800" b="0" dirty="0"/>
          </a:p>
          <a:p>
            <a:pPr algn="just"/>
            <a:r>
              <a:rPr lang="de-DE" sz="1800" b="0" dirty="0"/>
              <a:t>        </a:t>
            </a:r>
            <a:r>
              <a:rPr lang="de-DE" sz="1800" b="0"/>
              <a:t>Y        6   </a:t>
            </a:r>
            <a:r>
              <a:rPr lang="de-DE" sz="1800" b="0" dirty="0"/>
              <a:t>94</a:t>
            </a:r>
          </a:p>
          <a:p>
            <a:pPr algn="just">
              <a:spcBef>
                <a:spcPts val="1800"/>
              </a:spcBef>
            </a:pPr>
            <a:r>
              <a:rPr lang="de-DE" sz="1800" dirty="0"/>
              <a:t>Thus, </a:t>
            </a:r>
            <a:r>
              <a:rPr lang="en-US" sz="1800" dirty="0"/>
              <a:t>the model is blind for the N cases. But these are the ones of primary interest for the company.</a:t>
            </a: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 of </a:t>
            </a:r>
            <a:r>
              <a:rPr lang="en-US" sz="2400" dirty="0" err="1"/>
              <a:t>Imbalancing</a:t>
            </a:r>
            <a:r>
              <a:rPr lang="en-US" sz="2400" dirty="0"/>
              <a:t> and Accuracy</a:t>
            </a:r>
          </a:p>
        </p:txBody>
      </p:sp>
      <p:grpSp>
        <p:nvGrpSpPr>
          <p:cNvPr id="2" name="Gruppieren 1"/>
          <p:cNvGrpSpPr/>
          <p:nvPr/>
        </p:nvGrpSpPr>
        <p:grpSpPr>
          <a:xfrm>
            <a:off x="738638" y="4518041"/>
            <a:ext cx="1580462" cy="1041862"/>
            <a:chOff x="705537" y="2200333"/>
            <a:chExt cx="1580462" cy="1041862"/>
          </a:xfrm>
        </p:grpSpPr>
        <p:cxnSp>
          <p:nvCxnSpPr>
            <p:cNvPr id="12" name="Gerade Verbindung 11"/>
            <p:cNvCxnSpPr/>
            <p:nvPr/>
          </p:nvCxnSpPr>
          <p:spPr bwMode="auto">
            <a:xfrm>
              <a:off x="1163782" y="2200333"/>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7" y="2433089"/>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8" y="3242195"/>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0081307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6072263" y="1041400"/>
            <a:ext cx="2979241" cy="5413706"/>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195</a:t>
            </a:fld>
            <a:endParaRPr lang="en-US" sz="800" dirty="0">
              <a:solidFill>
                <a:schemeClr val="bg1"/>
              </a:solidFill>
            </a:endParaRPr>
          </a:p>
        </p:txBody>
      </p:sp>
      <p:sp>
        <p:nvSpPr>
          <p:cNvPr id="4" name="Text Box 3"/>
          <p:cNvSpPr txBox="1">
            <a:spLocks noChangeArrowheads="1"/>
          </p:cNvSpPr>
          <p:nvPr/>
        </p:nvSpPr>
        <p:spPr bwMode="auto">
          <a:xfrm>
            <a:off x="325780" y="1620833"/>
            <a:ext cx="5862143" cy="466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solidFill>
                  <a:srgbClr val="FF0000"/>
                </a:solidFill>
              </a:rPr>
              <a:t>Precision</a:t>
            </a:r>
            <a:r>
              <a:rPr lang="en-US" sz="1800"/>
              <a:t> measures the proportion of predicted positives who are true positives. A precision of 0.5 means that whenever the model classifies a positive, there is a 50% chance of it really being a positive.The higher the precision the smaller the number of false positives.</a:t>
            </a:r>
          </a:p>
          <a:p>
            <a:pPr algn="l"/>
            <a:endParaRPr lang="en-US" sz="1800">
              <a:solidFill>
                <a:srgbClr val="FF0000"/>
              </a:solidFill>
            </a:endParaRPr>
          </a:p>
          <a:p>
            <a:pPr algn="l"/>
            <a:endParaRPr lang="en-US" sz="1800">
              <a:solidFill>
                <a:srgbClr val="FF0000"/>
              </a:solidFill>
            </a:endParaRPr>
          </a:p>
          <a:p>
            <a:pPr algn="l"/>
            <a:r>
              <a:rPr lang="en-US" sz="1800">
                <a:solidFill>
                  <a:srgbClr val="FF0000"/>
                </a:solidFill>
              </a:rPr>
              <a:t>Recall</a:t>
            </a:r>
            <a:r>
              <a:rPr lang="en-US" sz="1800"/>
              <a:t> measures the percentage of positives the model is able to catch. It is defined as the number of true positives divided by the total number of positives in the dataset. A recall of 50% would mean that 50% of the positives had been predicted as such by the model while the other 50% of positives have been missed by the model. </a:t>
            </a: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3507679" y="3478813"/>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𝒓𝒆𝒄𝒂𝒍𝒍</m:t>
                      </m:r>
                      <m:r>
                        <a:rPr lang="de-DE" sz="1800" i="1">
                          <a:latin typeface="Cambria Math"/>
                        </a:rPr>
                        <m:t> =</m:t>
                      </m:r>
                      <m:f>
                        <m:fPr>
                          <m:ctrlPr>
                            <a:rPr lang="pt-BR" sz="1800" i="1">
                              <a:latin typeface="Cambria Math" panose="02040503050406030204" pitchFamily="18" charset="0"/>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3507679" y="3478813"/>
                <a:ext cx="3549012" cy="615490"/>
              </a:xfrm>
              <a:prstGeom prst="rect">
                <a:avLst/>
              </a:prstGeom>
              <a:blipFill>
                <a:blip r:embed="rId3"/>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(IV)</a:t>
            </a:r>
          </a:p>
        </p:txBody>
      </p:sp>
      <mc:AlternateContent xmlns:mc="http://schemas.openxmlformats.org/markup-compatibility/2006" xmlns:a14="http://schemas.microsoft.com/office/drawing/2010/main">
        <mc:Choice Requires="a14">
          <p:sp>
            <p:nvSpPr>
              <p:cNvPr id="10" name="Textfeld 9"/>
              <p:cNvSpPr txBox="1"/>
              <p:nvPr/>
            </p:nvSpPr>
            <p:spPr>
              <a:xfrm>
                <a:off x="660875" y="3478813"/>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𝒑𝒓𝒆𝒄𝒊𝒔𝒊𝒐𝒏</m:t>
                      </m:r>
                      <m:r>
                        <a:rPr lang="de-DE" sz="1800" i="1">
                          <a:latin typeface="Cambria Math"/>
                        </a:rPr>
                        <m:t> =</m:t>
                      </m:r>
                      <m:f>
                        <m:fPr>
                          <m:ctrlPr>
                            <a:rPr lang="pt-BR" sz="1800" i="1">
                              <a:latin typeface="Cambria Math" panose="02040503050406030204" pitchFamily="18" charset="0"/>
                            </a:rPr>
                          </m:ctrlPr>
                        </m:fPr>
                        <m:num>
                          <m:r>
                            <a:rPr lang="de-DE" sz="1800" b="1" i="1" smtClean="0">
                              <a:latin typeface="Cambria Math"/>
                            </a:rPr>
                            <m:t>𝑻</m:t>
                          </m:r>
                          <m:r>
                            <a:rPr lang="de-DE" sz="1800" b="1" i="1" smtClean="0">
                              <a:latin typeface="Cambria Math" panose="02040503050406030204" pitchFamily="18" charset="0"/>
                            </a:rPr>
                            <m:t>𝑷</m:t>
                          </m:r>
                        </m:num>
                        <m:den>
                          <m:r>
                            <a:rPr lang="de-DE" sz="1800" i="1">
                              <a:latin typeface="Cambria Math"/>
                            </a:rPr>
                            <m:t>𝑻</m:t>
                          </m:r>
                          <m:r>
                            <a:rPr lang="de-DE" sz="1800" b="1" i="1" smtClean="0">
                              <a:latin typeface="Cambria Math" panose="02040503050406030204" pitchFamily="18" charset="0"/>
                            </a:rPr>
                            <m:t>𝑷</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660875" y="3478813"/>
                <a:ext cx="3682016" cy="615490"/>
              </a:xfrm>
              <a:prstGeom prst="rect">
                <a:avLst/>
              </a:prstGeom>
              <a:blipFill>
                <a:blip r:embed="rId4"/>
                <a:stretch>
                  <a:fillRect/>
                </a:stretch>
              </a:blipFill>
            </p:spPr>
            <p:txBody>
              <a:bodyPr/>
              <a:lstStyle/>
              <a:p>
                <a:r>
                  <a:rPr lang="de-DE">
                    <a:noFill/>
                  </a:rPr>
                  <a:t> </a:t>
                </a:r>
              </a:p>
            </p:txBody>
          </p:sp>
        </mc:Fallback>
      </mc:AlternateContent>
      <p:sp>
        <p:nvSpPr>
          <p:cNvPr id="3" name="Textfeld 2"/>
          <p:cNvSpPr txBox="1"/>
          <p:nvPr/>
        </p:nvSpPr>
        <p:spPr>
          <a:xfrm>
            <a:off x="6829595" y="6285829"/>
            <a:ext cx="1420581" cy="276999"/>
          </a:xfrm>
          <a:prstGeom prst="rect">
            <a:avLst/>
          </a:prstGeom>
          <a:noFill/>
        </p:spPr>
        <p:txBody>
          <a:bodyPr wrap="none" rtlCol="0">
            <a:spAutoFit/>
          </a:bodyPr>
          <a:lstStyle/>
          <a:p>
            <a:r>
              <a:rPr lang="de-DE" sz="1200" b="0" dirty="0"/>
              <a:t>Source: Wikipedia</a:t>
            </a:r>
          </a:p>
        </p:txBody>
      </p:sp>
    </p:spTree>
    <p:extLst>
      <p:ext uri="{BB962C8B-B14F-4D97-AF65-F5344CB8AC3E}">
        <p14:creationId xmlns:p14="http://schemas.microsoft.com/office/powerpoint/2010/main" val="2896337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196</a:t>
            </a:fld>
            <a:endParaRPr lang="en-US" sz="800" dirty="0">
              <a:solidFill>
                <a:schemeClr val="bg1"/>
              </a:solidFill>
            </a:endParaRPr>
          </a:p>
        </p:txBody>
      </p:sp>
      <p:sp>
        <p:nvSpPr>
          <p:cNvPr id="4" name="Text Box 3"/>
          <p:cNvSpPr txBox="1">
            <a:spLocks noChangeArrowheads="1"/>
          </p:cNvSpPr>
          <p:nvPr/>
        </p:nvSpPr>
        <p:spPr bwMode="auto">
          <a:xfrm>
            <a:off x="728452" y="1903319"/>
            <a:ext cx="7861875"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t>The F1 Score can be interpreted as the weighted average of both precision and recall. The main idea of the F1 Score is to strike a balance between both precision and recall and measure it in a single metric. </a:t>
            </a:r>
            <a:endParaRPr lang="en-US" sz="1800" dirty="0"/>
          </a:p>
          <a:p>
            <a:pPr algn="l"/>
            <a:endParaRPr lang="en-US" sz="1800" dirty="0"/>
          </a:p>
          <a:p>
            <a:pPr algn="l"/>
            <a:endParaRPr lang="en-US" sz="1800" dirty="0"/>
          </a:p>
          <a:p>
            <a:pPr algn="l"/>
            <a:r>
              <a:rPr lang="en-US" sz="1800"/>
              <a:t>A </a:t>
            </a:r>
            <a:r>
              <a:rPr lang="en-US" sz="1800" dirty="0"/>
              <a:t>F1 score reaches its best value at 1 (perfect precision and recall) and worst </a:t>
            </a:r>
            <a:r>
              <a:rPr lang="en-US" sz="1800"/>
              <a:t>at 0. </a:t>
            </a:r>
          </a:p>
          <a:p>
            <a:pPr algn="l"/>
            <a:r>
              <a:rPr lang="en-US" sz="1800"/>
              <a:t>It is commonly used in cases of high class imbalance.</a:t>
            </a:r>
            <a:endParaRPr lang="en-US" sz="1800" dirty="0">
              <a:solidFill>
                <a:srgbClr val="FF0000"/>
              </a:solidFill>
            </a:endParaRP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a:t>
            </a:r>
            <a:r>
              <a:rPr lang="en-US" sz="2400"/>
              <a:t>Classification (V</a:t>
            </a:r>
            <a:r>
              <a:rPr lang="en-US" sz="2400" dirty="0"/>
              <a:t>)</a:t>
            </a:r>
          </a:p>
        </p:txBody>
      </p:sp>
      <mc:AlternateContent xmlns:mc="http://schemas.openxmlformats.org/markup-compatibility/2006" xmlns:a14="http://schemas.microsoft.com/office/drawing/2010/main">
        <mc:Choice Requires="a14">
          <p:sp>
            <p:nvSpPr>
              <p:cNvPr id="11" name="Textfeld 10"/>
              <p:cNvSpPr txBox="1"/>
              <p:nvPr/>
            </p:nvSpPr>
            <p:spPr>
              <a:xfrm>
                <a:off x="1433527" y="2897814"/>
                <a:ext cx="6159502" cy="6612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𝑭</m:t>
                      </m:r>
                      <m:r>
                        <a:rPr lang="de-DE" sz="1800" b="1" i="1" smtClean="0">
                          <a:latin typeface="Cambria Math" panose="02040503050406030204" pitchFamily="18" charset="0"/>
                        </a:rPr>
                        <m:t>𝟏</m:t>
                      </m:r>
                      <m:r>
                        <a:rPr lang="pt-BR" sz="1800" i="1" smtClean="0">
                          <a:latin typeface="Cambria Math"/>
                        </a:rPr>
                        <m:t>=</m:t>
                      </m:r>
                      <m:r>
                        <a:rPr lang="de-DE" sz="1800" b="1" i="1" smtClean="0">
                          <a:latin typeface="Cambria Math" panose="02040503050406030204" pitchFamily="18" charset="0"/>
                        </a:rPr>
                        <m:t>𝟐</m:t>
                      </m:r>
                      <m:r>
                        <a:rPr lang="de-DE" sz="1800" b="1" i="1" smtClean="0">
                          <a:latin typeface="Cambria Math" panose="02040503050406030204" pitchFamily="18" charset="0"/>
                        </a:rPr>
                        <m:t>∗</m:t>
                      </m:r>
                      <m:f>
                        <m:fPr>
                          <m:ctrlPr>
                            <a:rPr lang="pt-BR" sz="1800" i="1">
                              <a:latin typeface="Cambria Math" panose="02040503050406030204" pitchFamily="18" charset="0"/>
                            </a:rPr>
                          </m:ctrlPr>
                        </m:fPr>
                        <m:num>
                          <m:r>
                            <a:rPr lang="de-DE" sz="1800" b="1" i="1" smtClean="0">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r>
                            <a:rPr lang="de-DE" sz="1800" i="1">
                              <a:latin typeface="Cambria Math"/>
                            </a:rPr>
                            <m:t> </m:t>
                          </m:r>
                        </m:num>
                        <m:den>
                          <m:r>
                            <a:rPr lang="de-DE" sz="1800" i="1">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433527" y="2897814"/>
                <a:ext cx="6159502" cy="661271"/>
              </a:xfrm>
              <a:prstGeom prst="rect">
                <a:avLst/>
              </a:prstGeo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355614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2146645" y="3334967"/>
            <a:ext cx="1529609" cy="400110"/>
          </a:xfrm>
          <a:prstGeom prst="rect">
            <a:avLst/>
          </a:prstGeom>
        </p:spPr>
        <p:txBody>
          <a:bodyPr wrap="square">
            <a:spAutoFit/>
          </a:bodyPr>
          <a:lstStyle/>
          <a:p>
            <a:pPr marL="266700" indent="-266700" algn="l">
              <a:spcBef>
                <a:spcPts val="0"/>
              </a:spcBef>
              <a:tabLst>
                <a:tab pos="3765550" algn="l"/>
              </a:tabLst>
            </a:pPr>
            <a:r>
              <a:rPr lang="en-US" sz="2000"/>
              <a:t>create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a:t>New Customers/</a:t>
            </a:r>
            <a:br>
              <a:rPr lang="en-US" b="0"/>
            </a:br>
            <a:r>
              <a:rPr lang="en-US" b="0"/>
              <a:t>Transactions/...</a:t>
            </a:r>
            <a:endParaRPr lang="en-US" b="0" dirty="0"/>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686641" y="3878025"/>
            <a:ext cx="1471096" cy="400110"/>
          </a:xfrm>
          <a:prstGeom prst="rect">
            <a:avLst/>
          </a:prstGeom>
          <a:noFill/>
        </p:spPr>
        <p:txBody>
          <a:bodyPr wrap="square" rtlCol="0">
            <a:spAutoFit/>
          </a:bodyPr>
          <a:lstStyle/>
          <a:p>
            <a:r>
              <a:rPr lang="de-DE" sz="2000"/>
              <a:t>Model</a:t>
            </a:r>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945986" y="3334967"/>
            <a:ext cx="1529609" cy="400110"/>
          </a:xfrm>
          <a:prstGeom prst="rect">
            <a:avLst/>
          </a:prstGeom>
        </p:spPr>
        <p:txBody>
          <a:bodyPr wrap="square">
            <a:spAutoFit/>
          </a:bodyPr>
          <a:lstStyle/>
          <a:p>
            <a:pPr marL="266700" indent="-266700" algn="l">
              <a:spcBef>
                <a:spcPts val="0"/>
              </a:spcBef>
              <a:tabLst>
                <a:tab pos="3765550" algn="l"/>
              </a:tabLst>
            </a:pPr>
            <a:r>
              <a:rPr lang="en-US" sz="2000"/>
              <a:t>validate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0" y="4870636"/>
            <a:ext cx="1529609" cy="400110"/>
          </a:xfrm>
          <a:prstGeom prst="rect">
            <a:avLst/>
          </a:prstGeom>
        </p:spPr>
        <p:txBody>
          <a:bodyPr wrap="square">
            <a:spAutoFit/>
          </a:bodyPr>
          <a:lstStyle/>
          <a:p>
            <a:pPr marL="266700" indent="-266700" algn="l">
              <a:spcBef>
                <a:spcPts val="0"/>
              </a:spcBef>
              <a:tabLst>
                <a:tab pos="3765550" algn="l"/>
              </a:tabLst>
            </a:pPr>
            <a:r>
              <a:rPr lang="en-US" sz="2000"/>
              <a:t>use</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09567266"/>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6F5159FA-A5B1-4329-ABA9-F5778973A182}" type="slidenum">
              <a:rPr lang="de-DE" sz="800" smtClean="0">
                <a:solidFill>
                  <a:schemeClr val="bg1"/>
                </a:solidFill>
              </a:rPr>
              <a:pPr/>
              <a:t>198</a:t>
            </a:fld>
            <a:endParaRPr lang="de-DE" sz="800">
              <a:solidFill>
                <a:schemeClr val="bg1"/>
              </a:solidFill>
            </a:endParaRPr>
          </a:p>
        </p:txBody>
      </p:sp>
      <p:sp>
        <p:nvSpPr>
          <p:cNvPr id="13926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solidFill>
                  <a:srgbClr val="C00000"/>
                </a:solidFill>
              </a:rPr>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99426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de-DE" sz="800" smtClean="0">
                <a:solidFill>
                  <a:schemeClr val="bg1"/>
                </a:solidFill>
              </a:rPr>
              <a:pPr/>
              <a:t>1</a:t>
            </a:fld>
            <a:endParaRPr lang="de-DE" sz="800">
              <a:solidFill>
                <a:schemeClr val="bg1"/>
              </a:solidFill>
            </a:endParaRPr>
          </a:p>
        </p:txBody>
      </p:sp>
      <p:sp>
        <p:nvSpPr>
          <p:cNvPr id="4099" name="Rectangle 2"/>
          <p:cNvSpPr>
            <a:spLocks noChangeArrowheads="1"/>
          </p:cNvSpPr>
          <p:nvPr/>
        </p:nvSpPr>
        <p:spPr bwMode="auto">
          <a:xfrm>
            <a:off x="177800" y="5349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Agenda</a:t>
            </a:r>
          </a:p>
        </p:txBody>
      </p:sp>
      <p:sp>
        <p:nvSpPr>
          <p:cNvPr id="4100" name="Text Box 4"/>
          <p:cNvSpPr txBox="1">
            <a:spLocks noChangeArrowheads="1"/>
          </p:cNvSpPr>
          <p:nvPr/>
        </p:nvSpPr>
        <p:spPr bwMode="auto">
          <a:xfrm>
            <a:off x="1206501" y="1610838"/>
            <a:ext cx="6657340" cy="4262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265113" algn="l"/>
                <a:tab pos="717550" algn="l"/>
                <a:tab pos="1347788" algn="l"/>
              </a:tabLst>
              <a:defRPr sz="1600" b="1">
                <a:solidFill>
                  <a:schemeClr val="tx1"/>
                </a:solidFill>
                <a:latin typeface="Arial" charset="0"/>
                <a:ea typeface="MS PGothic" pitchFamily="34" charset="-128"/>
              </a:defRPr>
            </a:lvl1pPr>
            <a:lvl2pPr marL="269875">
              <a:tabLst>
                <a:tab pos="265113" algn="l"/>
                <a:tab pos="717550" algn="l"/>
                <a:tab pos="1347788" algn="l"/>
              </a:tabLst>
              <a:defRPr sz="1600" b="1">
                <a:solidFill>
                  <a:schemeClr val="tx1"/>
                </a:solidFill>
                <a:latin typeface="Arial" charset="0"/>
                <a:ea typeface="MS PGothic" pitchFamily="34" charset="-128"/>
              </a:defRPr>
            </a:lvl2pPr>
            <a:lvl3pPr marL="1143000" indent="-228600">
              <a:tabLst>
                <a:tab pos="265113" algn="l"/>
                <a:tab pos="717550" algn="l"/>
                <a:tab pos="1347788" algn="l"/>
              </a:tabLst>
              <a:defRPr sz="1600" b="1">
                <a:solidFill>
                  <a:schemeClr val="tx1"/>
                </a:solidFill>
                <a:latin typeface="Arial" charset="0"/>
                <a:ea typeface="MS PGothic" pitchFamily="34" charset="-128"/>
              </a:defRPr>
            </a:lvl3pPr>
            <a:lvl4pPr marL="1600200" indent="-228600">
              <a:tabLst>
                <a:tab pos="265113" algn="l"/>
                <a:tab pos="717550" algn="l"/>
                <a:tab pos="1347788" algn="l"/>
              </a:tabLst>
              <a:defRPr sz="1600" b="1">
                <a:solidFill>
                  <a:schemeClr val="tx1"/>
                </a:solidFill>
                <a:latin typeface="Arial" charset="0"/>
                <a:ea typeface="MS PGothic" pitchFamily="34" charset="-128"/>
              </a:defRPr>
            </a:lvl4pPr>
            <a:lvl5pPr marL="2057400" indent="-228600">
              <a:tabLst>
                <a:tab pos="265113" algn="l"/>
                <a:tab pos="717550" algn="l"/>
                <a:tab pos="1347788" algn="l"/>
              </a:tabLst>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9pPr>
          </a:lstStyle>
          <a:p>
            <a:pPr algn="l">
              <a:lnSpc>
                <a:spcPts val="2500"/>
              </a:lnSpc>
            </a:pPr>
            <a:r>
              <a:rPr lang="de-DE" sz="1800" dirty="0"/>
              <a:t>1</a:t>
            </a:r>
            <a:r>
              <a:rPr lang="de-DE" sz="1800"/>
              <a:t>	Introduction to Analytics</a:t>
            </a:r>
          </a:p>
          <a:p>
            <a:pPr algn="l">
              <a:lnSpc>
                <a:spcPts val="2500"/>
              </a:lnSpc>
            </a:pPr>
            <a:r>
              <a:rPr lang="de-DE" sz="1800"/>
              <a:t>2	Descriptive Analytics</a:t>
            </a:r>
            <a:endParaRPr lang="de-DE" sz="1800" dirty="0"/>
          </a:p>
          <a:p>
            <a:pPr lvl="1" algn="l">
              <a:lnSpc>
                <a:spcPts val="2500"/>
              </a:lnSpc>
              <a:spcBef>
                <a:spcPct val="0"/>
              </a:spcBef>
            </a:pPr>
            <a:r>
              <a:rPr lang="de-DE" sz="1800"/>
              <a:t>2.1	Data Warehouse Systems</a:t>
            </a:r>
            <a:endParaRPr lang="de-DE" sz="1800" dirty="0"/>
          </a:p>
          <a:p>
            <a:pPr lvl="1" algn="l">
              <a:lnSpc>
                <a:spcPts val="2500"/>
              </a:lnSpc>
              <a:spcBef>
                <a:spcPct val="0"/>
              </a:spcBef>
            </a:pPr>
            <a:r>
              <a:rPr lang="de-DE" sz="1800"/>
              <a:t>2.2</a:t>
            </a:r>
            <a:r>
              <a:rPr lang="de-DE" sz="1800" dirty="0"/>
              <a:t>	Online Analytical Processing (OLAP)</a:t>
            </a:r>
          </a:p>
          <a:p>
            <a:pPr marL="0" lvl="1" algn="l">
              <a:lnSpc>
                <a:spcPts val="2500"/>
              </a:lnSpc>
            </a:pPr>
            <a:r>
              <a:rPr lang="de-DE" sz="1800"/>
              <a:t>3</a:t>
            </a:r>
            <a:r>
              <a:rPr lang="de-DE" sz="1800" dirty="0"/>
              <a:t>	Big Data</a:t>
            </a:r>
          </a:p>
          <a:p>
            <a:pPr algn="l">
              <a:lnSpc>
                <a:spcPts val="2500"/>
              </a:lnSpc>
            </a:pPr>
            <a:r>
              <a:rPr lang="de-DE" sz="1800"/>
              <a:t>4	Predictive </a:t>
            </a:r>
            <a:r>
              <a:rPr lang="de-DE" sz="1800" dirty="0"/>
              <a:t>Analytics</a:t>
            </a:r>
          </a:p>
          <a:p>
            <a:pPr lvl="1" algn="l">
              <a:lnSpc>
                <a:spcPts val="2500"/>
              </a:lnSpc>
              <a:spcBef>
                <a:spcPct val="0"/>
              </a:spcBef>
            </a:pPr>
            <a:r>
              <a:rPr lang="de-DE" sz="1800"/>
              <a:t>4.1	Subject of Predictive </a:t>
            </a:r>
            <a:r>
              <a:rPr lang="de-DE" sz="1800" dirty="0"/>
              <a:t>Analytics</a:t>
            </a:r>
          </a:p>
          <a:p>
            <a:pPr lvl="1" algn="l">
              <a:lnSpc>
                <a:spcPts val="2500"/>
              </a:lnSpc>
              <a:spcBef>
                <a:spcPct val="0"/>
              </a:spcBef>
            </a:pPr>
            <a:r>
              <a:rPr lang="de-DE" sz="1800"/>
              <a:t>4.2	The Analytics Process</a:t>
            </a:r>
            <a:endParaRPr lang="de-DE" sz="1800" dirty="0"/>
          </a:p>
          <a:p>
            <a:pPr lvl="1" algn="l">
              <a:lnSpc>
                <a:spcPts val="2500"/>
              </a:lnSpc>
              <a:spcBef>
                <a:spcPct val="0"/>
              </a:spcBef>
            </a:pPr>
            <a:r>
              <a:rPr lang="de-DE" sz="1800"/>
              <a:t>4.3</a:t>
            </a:r>
            <a:r>
              <a:rPr lang="de-DE" sz="1800" dirty="0"/>
              <a:t>	Data </a:t>
            </a:r>
            <a:r>
              <a:rPr lang="de-DE" sz="1800" dirty="0" err="1"/>
              <a:t>Preparation</a:t>
            </a:r>
            <a:endParaRPr lang="de-DE" sz="1800" dirty="0"/>
          </a:p>
          <a:p>
            <a:pPr lvl="1" algn="l">
              <a:lnSpc>
                <a:spcPts val="2500"/>
              </a:lnSpc>
              <a:spcBef>
                <a:spcPct val="0"/>
              </a:spcBef>
            </a:pPr>
            <a:r>
              <a:rPr lang="de-DE" sz="1800"/>
              <a:t>4.4	Methods, Algorithms and Applications</a:t>
            </a:r>
            <a:endParaRPr lang="de-DE" sz="1800" dirty="0"/>
          </a:p>
          <a:p>
            <a:pPr lvl="1" algn="l">
              <a:lnSpc>
                <a:spcPts val="2500"/>
              </a:lnSpc>
              <a:spcBef>
                <a:spcPct val="0"/>
              </a:spcBef>
            </a:pPr>
            <a:r>
              <a:rPr lang="de-DE" sz="1800"/>
              <a:t>	4.4.1	Classification</a:t>
            </a:r>
            <a:endParaRPr lang="de-DE" sz="1800" dirty="0"/>
          </a:p>
          <a:p>
            <a:pPr lvl="1" algn="l">
              <a:lnSpc>
                <a:spcPts val="2500"/>
              </a:lnSpc>
              <a:spcBef>
                <a:spcPct val="0"/>
              </a:spcBef>
            </a:pPr>
            <a:r>
              <a:rPr lang="de-DE" sz="1800"/>
              <a:t>	4.4.2	Regression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a:t>
            </a:fld>
            <a:endParaRPr lang="en-US" sz="800" dirty="0">
              <a:solidFill>
                <a:schemeClr val="bg1"/>
              </a:solidFill>
            </a:endParaRPr>
          </a:p>
        </p:txBody>
      </p:sp>
      <p:sp>
        <p:nvSpPr>
          <p:cNvPr id="4099" name="Rectangle 2"/>
          <p:cNvSpPr>
            <a:spLocks noChangeArrowheads="1"/>
          </p:cNvSpPr>
          <p:nvPr/>
        </p:nvSpPr>
        <p:spPr bwMode="auto">
          <a:xfrm>
            <a:off x="177800" y="534988"/>
            <a:ext cx="66802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Descriptive Analytics Process</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1110269"/>
            <a:ext cx="73818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063121"/>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Which one is better?</a:t>
            </a:r>
            <a:endParaRPr lang="en-US" sz="2400" dirty="0"/>
          </a:p>
        </p:txBody>
      </p:sp>
      <p:sp>
        <p:nvSpPr>
          <p:cNvPr id="163" name="Rechteck 162"/>
          <p:cNvSpPr/>
          <p:nvPr/>
        </p:nvSpPr>
        <p:spPr>
          <a:xfrm>
            <a:off x="1238425" y="2310194"/>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Textfeld 163"/>
          <p:cNvSpPr txBox="1"/>
          <p:nvPr/>
        </p:nvSpPr>
        <p:spPr>
          <a:xfrm>
            <a:off x="1615305" y="2375207"/>
            <a:ext cx="675503"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yes</a:t>
            </a:r>
          </a:p>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no</a:t>
            </a:r>
          </a:p>
        </p:txBody>
      </p:sp>
      <p:sp>
        <p:nvSpPr>
          <p:cNvPr id="165" name="Textfeld 164"/>
          <p:cNvSpPr txBox="1"/>
          <p:nvPr/>
        </p:nvSpPr>
        <p:spPr>
          <a:xfrm>
            <a:off x="2292313" y="2375207"/>
            <a:ext cx="643106"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p:txBody>
      </p:sp>
      <p:grpSp>
        <p:nvGrpSpPr>
          <p:cNvPr id="166" name="Gruppieren 165"/>
          <p:cNvGrpSpPr/>
          <p:nvPr/>
        </p:nvGrpSpPr>
        <p:grpSpPr>
          <a:xfrm>
            <a:off x="177800" y="3339542"/>
            <a:ext cx="3974759" cy="1771519"/>
            <a:chOff x="185351" y="2789126"/>
            <a:chExt cx="3974759" cy="1771519"/>
          </a:xfrm>
        </p:grpSpPr>
        <p:grpSp>
          <p:nvGrpSpPr>
            <p:cNvPr id="167" name="Gruppieren 166"/>
            <p:cNvGrpSpPr/>
            <p:nvPr/>
          </p:nvGrpSpPr>
          <p:grpSpPr>
            <a:xfrm>
              <a:off x="1116227" y="2789126"/>
              <a:ext cx="2121246" cy="737668"/>
              <a:chOff x="2918252" y="3327705"/>
              <a:chExt cx="2121246" cy="737668"/>
            </a:xfrm>
          </p:grpSpPr>
          <p:cxnSp>
            <p:nvCxnSpPr>
              <p:cNvPr id="177" name="Gerader Verbinder 176"/>
              <p:cNvCxnSpPr/>
              <p:nvPr/>
            </p:nvCxnSpPr>
            <p:spPr>
              <a:xfrm flipH="1">
                <a:off x="3961371" y="3327705"/>
                <a:ext cx="1" cy="362465"/>
              </a:xfrm>
              <a:prstGeom prst="line">
                <a:avLst/>
              </a:prstGeom>
              <a:noFill/>
              <a:ln w="28575" cap="flat" cmpd="sng" algn="ctr">
                <a:solidFill>
                  <a:sysClr val="windowText" lastClr="000000"/>
                </a:solidFill>
                <a:prstDash val="solid"/>
                <a:miter lim="800000"/>
              </a:ln>
              <a:effectLst/>
            </p:spPr>
          </p:cxnSp>
          <p:cxnSp>
            <p:nvCxnSpPr>
              <p:cNvPr id="178" name="Gerader Verbinder 177"/>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79" name="Gerader Verbinder 178"/>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80" name="Gerader Verbinder 179"/>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68" name="Rechteck 167"/>
            <p:cNvSpPr/>
            <p:nvPr/>
          </p:nvSpPr>
          <p:spPr>
            <a:xfrm>
              <a:off x="185351" y="3522676"/>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echteck 168"/>
            <p:cNvSpPr/>
            <p:nvPr/>
          </p:nvSpPr>
          <p:spPr>
            <a:xfrm>
              <a:off x="2298359" y="3522678"/>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Textfeld 169"/>
            <p:cNvSpPr txBox="1"/>
            <p:nvPr/>
          </p:nvSpPr>
          <p:spPr>
            <a:xfrm>
              <a:off x="602396"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1" name="Textfeld 170"/>
            <p:cNvSpPr txBox="1"/>
            <p:nvPr/>
          </p:nvSpPr>
          <p:spPr>
            <a:xfrm>
              <a:off x="1266777" y="3616633"/>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20</a:t>
              </a:r>
            </a:p>
          </p:txBody>
        </p:sp>
        <p:sp>
          <p:nvSpPr>
            <p:cNvPr id="172" name="Textfeld 171"/>
            <p:cNvSpPr txBox="1"/>
            <p:nvPr/>
          </p:nvSpPr>
          <p:spPr>
            <a:xfrm>
              <a:off x="2593893"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3" name="Textfeld 172"/>
            <p:cNvSpPr txBox="1"/>
            <p:nvPr/>
          </p:nvSpPr>
          <p:spPr>
            <a:xfrm>
              <a:off x="3258275" y="3616633"/>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20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endPar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endParaRPr>
            </a:p>
          </p:txBody>
        </p:sp>
        <p:sp>
          <p:nvSpPr>
            <p:cNvPr id="174" name="Textfeld 173"/>
            <p:cNvSpPr txBox="1"/>
            <p:nvPr/>
          </p:nvSpPr>
          <p:spPr>
            <a:xfrm>
              <a:off x="153841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Income</a:t>
              </a:r>
            </a:p>
          </p:txBody>
        </p:sp>
        <p:sp>
          <p:nvSpPr>
            <p:cNvPr id="175" name="Textfeld 174"/>
            <p:cNvSpPr txBox="1"/>
            <p:nvPr/>
          </p:nvSpPr>
          <p:spPr>
            <a:xfrm>
              <a:off x="43454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≥1000</a:t>
              </a:r>
            </a:p>
          </p:txBody>
        </p:sp>
        <p:sp>
          <p:nvSpPr>
            <p:cNvPr id="176" name="Textfeld 175"/>
            <p:cNvSpPr txBox="1"/>
            <p:nvPr/>
          </p:nvSpPr>
          <p:spPr>
            <a:xfrm>
              <a:off x="258977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&lt;1000</a:t>
              </a:r>
            </a:p>
          </p:txBody>
        </p:sp>
      </p:grpSp>
      <p:grpSp>
        <p:nvGrpSpPr>
          <p:cNvPr id="181" name="Gruppieren 180"/>
          <p:cNvGrpSpPr/>
          <p:nvPr/>
        </p:nvGrpSpPr>
        <p:grpSpPr>
          <a:xfrm>
            <a:off x="4975310" y="2310194"/>
            <a:ext cx="3974759" cy="2800867"/>
            <a:chOff x="4982861" y="1759778"/>
            <a:chExt cx="3974759" cy="2800867"/>
          </a:xfrm>
        </p:grpSpPr>
        <p:grpSp>
          <p:nvGrpSpPr>
            <p:cNvPr id="182" name="Gruppieren 181"/>
            <p:cNvGrpSpPr/>
            <p:nvPr/>
          </p:nvGrpSpPr>
          <p:grpSpPr>
            <a:xfrm>
              <a:off x="4982861" y="1759778"/>
              <a:ext cx="3974759" cy="2800867"/>
              <a:chOff x="1987376" y="2298357"/>
              <a:chExt cx="3974759" cy="2800867"/>
            </a:xfrm>
          </p:grpSpPr>
          <p:sp>
            <p:nvSpPr>
              <p:cNvPr id="186" name="Rechteck 185"/>
              <p:cNvSpPr/>
              <p:nvPr/>
            </p:nvSpPr>
            <p:spPr>
              <a:xfrm>
                <a:off x="3048001" y="22983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Textfeld 186"/>
              <p:cNvSpPr txBox="1"/>
              <p:nvPr/>
            </p:nvSpPr>
            <p:spPr>
              <a:xfrm>
                <a:off x="3424881" y="2363370"/>
                <a:ext cx="675503"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88" name="Textfeld 187"/>
              <p:cNvSpPr txBox="1"/>
              <p:nvPr/>
            </p:nvSpPr>
            <p:spPr>
              <a:xfrm>
                <a:off x="4101889" y="2363370"/>
                <a:ext cx="643106"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p:txBody>
          </p:sp>
          <p:grpSp>
            <p:nvGrpSpPr>
              <p:cNvPr id="189" name="Gruppieren 188"/>
              <p:cNvGrpSpPr/>
              <p:nvPr/>
            </p:nvGrpSpPr>
            <p:grpSpPr>
              <a:xfrm>
                <a:off x="2918252" y="3336324"/>
                <a:ext cx="2121246" cy="729049"/>
                <a:chOff x="2918252" y="3336324"/>
                <a:chExt cx="2121246" cy="729049"/>
              </a:xfrm>
            </p:grpSpPr>
            <p:cxnSp>
              <p:nvCxnSpPr>
                <p:cNvPr id="196" name="Gerader Verbinder 195"/>
                <p:cNvCxnSpPr>
                  <a:stCxn id="186" idx="2"/>
                </p:cNvCxnSpPr>
                <p:nvPr/>
              </p:nvCxnSpPr>
              <p:spPr>
                <a:xfrm flipH="1">
                  <a:off x="3978876" y="3336324"/>
                  <a:ext cx="1" cy="362465"/>
                </a:xfrm>
                <a:prstGeom prst="line">
                  <a:avLst/>
                </a:prstGeom>
                <a:noFill/>
                <a:ln w="28575" cap="flat" cmpd="sng" algn="ctr">
                  <a:solidFill>
                    <a:sysClr val="windowText" lastClr="000000"/>
                  </a:solidFill>
                  <a:prstDash val="solid"/>
                  <a:miter lim="800000"/>
                </a:ln>
                <a:effectLst/>
              </p:spPr>
            </p:cxnSp>
            <p:cxnSp>
              <p:nvCxnSpPr>
                <p:cNvPr id="197" name="Gerader Verbinder 196"/>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98" name="Gerader Verbinder 197"/>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99" name="Gerader Verbinder 198"/>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90" name="Rechteck 189"/>
              <p:cNvSpPr/>
              <p:nvPr/>
            </p:nvSpPr>
            <p:spPr>
              <a:xfrm>
                <a:off x="1987376" y="4061255"/>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Rechteck 190"/>
              <p:cNvSpPr/>
              <p:nvPr/>
            </p:nvSpPr>
            <p:spPr>
              <a:xfrm>
                <a:off x="4100384" y="40612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Textfeld 191"/>
              <p:cNvSpPr txBox="1"/>
              <p:nvPr/>
            </p:nvSpPr>
            <p:spPr>
              <a:xfrm>
                <a:off x="2404421"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3" name="Textfeld 192"/>
              <p:cNvSpPr txBox="1"/>
              <p:nvPr/>
            </p:nvSpPr>
            <p:spPr>
              <a:xfrm>
                <a:off x="3068802" y="4155212"/>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10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42</a:t>
                </a:r>
              </a:p>
            </p:txBody>
          </p:sp>
          <p:sp>
            <p:nvSpPr>
              <p:cNvPr id="194" name="Textfeld 193"/>
              <p:cNvSpPr txBox="1"/>
              <p:nvPr/>
            </p:nvSpPr>
            <p:spPr>
              <a:xfrm>
                <a:off x="4395918"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5" name="Textfeld 194"/>
              <p:cNvSpPr txBox="1"/>
              <p:nvPr/>
            </p:nvSpPr>
            <p:spPr>
              <a:xfrm>
                <a:off x="5060300" y="4155212"/>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8</a:t>
                </a:r>
              </a:p>
            </p:txBody>
          </p:sp>
        </p:grpSp>
        <p:sp>
          <p:nvSpPr>
            <p:cNvPr id="183" name="Textfeld 182"/>
            <p:cNvSpPr txBox="1"/>
            <p:nvPr/>
          </p:nvSpPr>
          <p:spPr>
            <a:xfrm>
              <a:off x="633592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Age</a:t>
              </a:r>
            </a:p>
          </p:txBody>
        </p:sp>
        <p:sp>
          <p:nvSpPr>
            <p:cNvPr id="184" name="Textfeld 183"/>
            <p:cNvSpPr txBox="1"/>
            <p:nvPr/>
          </p:nvSpPr>
          <p:spPr>
            <a:xfrm>
              <a:off x="523205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&lt;25</a:t>
              </a:r>
            </a:p>
          </p:txBody>
        </p:sp>
        <p:sp>
          <p:nvSpPr>
            <p:cNvPr id="185" name="Textfeld 184"/>
            <p:cNvSpPr txBox="1"/>
            <p:nvPr/>
          </p:nvSpPr>
          <p:spPr>
            <a:xfrm>
              <a:off x="738728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≥25</a:t>
              </a:r>
            </a:p>
          </p:txBody>
        </p:sp>
      </p:grpSp>
    </p:spTree>
    <p:extLst>
      <p:ext uri="{BB962C8B-B14F-4D97-AF65-F5344CB8AC3E}">
        <p14:creationId xmlns:p14="http://schemas.microsoft.com/office/powerpoint/2010/main" val="3873028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9" name="Rechteck 78"/>
          <p:cNvSpPr/>
          <p:nvPr/>
        </p:nvSpPr>
        <p:spPr bwMode="auto">
          <a:xfrm>
            <a:off x="5989295" y="4265564"/>
            <a:ext cx="2758997" cy="1029681"/>
          </a:xfrm>
          <a:prstGeom prst="rect">
            <a:avLst/>
          </a:prstGeom>
          <a:no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0" name="Rectangle 69"/>
          <p:cNvSpPr>
            <a:spLocks noChangeArrowheads="1"/>
          </p:cNvSpPr>
          <p:nvPr/>
        </p:nvSpPr>
        <p:spPr bwMode="auto">
          <a:xfrm>
            <a:off x="7632533" y="2439033"/>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ts val="0"/>
              </a:spcBef>
              <a:spcAft>
                <a:spcPts val="0"/>
              </a:spcAft>
              <a:defRPr/>
            </a:pPr>
            <a:r>
              <a:rPr lang="en-US" altLang="de-DE" sz="1200" kern="0" dirty="0">
                <a:solidFill>
                  <a:srgbClr val="000000"/>
                </a:solidFill>
              </a:rPr>
              <a:t>≥</a:t>
            </a: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a:t>
            </a:r>
          </a:p>
        </p:txBody>
      </p:sp>
      <p:sp>
        <p:nvSpPr>
          <p:cNvPr id="101" name="Rectangle 71"/>
          <p:cNvSpPr>
            <a:spLocks noChangeArrowheads="1"/>
          </p:cNvSpPr>
          <p:nvPr/>
        </p:nvSpPr>
        <p:spPr bwMode="auto">
          <a:xfrm>
            <a:off x="6204629" y="2439033"/>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a:t>
            </a:r>
          </a:p>
        </p:txBody>
      </p:sp>
      <p:sp>
        <p:nvSpPr>
          <p:cNvPr id="102" name="Rectangle 73"/>
          <p:cNvSpPr>
            <a:spLocks noChangeArrowheads="1"/>
          </p:cNvSpPr>
          <p:nvPr/>
        </p:nvSpPr>
        <p:spPr bwMode="auto">
          <a:xfrm>
            <a:off x="3050008" y="1631109"/>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103" name="Rectangle 75"/>
          <p:cNvSpPr>
            <a:spLocks noChangeArrowheads="1"/>
          </p:cNvSpPr>
          <p:nvPr/>
        </p:nvSpPr>
        <p:spPr bwMode="auto">
          <a:xfrm>
            <a:off x="6462807" y="1618313"/>
            <a:ext cx="1891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104" name="Rectangle 76"/>
          <p:cNvSpPr>
            <a:spLocks noChangeArrowheads="1"/>
          </p:cNvSpPr>
          <p:nvPr/>
        </p:nvSpPr>
        <p:spPr bwMode="auto">
          <a:xfrm>
            <a:off x="2763082" y="5577906"/>
            <a:ext cx="931122"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Rectangle 78"/>
          <p:cNvSpPr>
            <a:spLocks noChangeArrowheads="1"/>
          </p:cNvSpPr>
          <p:nvPr/>
        </p:nvSpPr>
        <p:spPr bwMode="auto">
          <a:xfrm>
            <a:off x="3950183" y="5577906"/>
            <a:ext cx="932189"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Rectangle 81"/>
          <p:cNvSpPr>
            <a:spLocks noChangeArrowheads="1"/>
          </p:cNvSpPr>
          <p:nvPr/>
        </p:nvSpPr>
        <p:spPr bwMode="auto">
          <a:xfrm>
            <a:off x="4606432" y="1847599"/>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Customer</a:t>
            </a:r>
          </a:p>
        </p:txBody>
      </p:sp>
      <p:pic>
        <p:nvPicPr>
          <p:cNvPr id="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791" y="2027658"/>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427" y="1235784"/>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642" y="2803969"/>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171" y="2799752"/>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531" y="2027658"/>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9547" y="2816243"/>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654" y="35791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803" y="2816243"/>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554" y="3579191"/>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327" y="4364735"/>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786" y="43568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412"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14205"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3017" y="5885352"/>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5384" y="5885352"/>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2" name="Group 61"/>
          <p:cNvGrpSpPr>
            <a:grpSpLocks/>
          </p:cNvGrpSpPr>
          <p:nvPr/>
        </p:nvGrpSpPr>
        <p:grpSpPr bwMode="auto">
          <a:xfrm>
            <a:off x="2913005" y="5518484"/>
            <a:ext cx="1868645" cy="366868"/>
            <a:chOff x="2061" y="3111"/>
            <a:chExt cx="1752" cy="225"/>
          </a:xfrm>
        </p:grpSpPr>
        <p:sp>
          <p:nvSpPr>
            <p:cNvPr id="12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27" name="Group 61"/>
          <p:cNvGrpSpPr>
            <a:grpSpLocks/>
          </p:cNvGrpSpPr>
          <p:nvPr/>
        </p:nvGrpSpPr>
        <p:grpSpPr bwMode="auto">
          <a:xfrm>
            <a:off x="2080796" y="4764177"/>
            <a:ext cx="1868645" cy="366533"/>
            <a:chOff x="2061" y="3111"/>
            <a:chExt cx="1752" cy="225"/>
          </a:xfrm>
        </p:grpSpPr>
        <p:sp>
          <p:nvSpPr>
            <p:cNvPr id="12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2" name="Group 61"/>
          <p:cNvGrpSpPr>
            <a:grpSpLocks/>
          </p:cNvGrpSpPr>
          <p:nvPr/>
        </p:nvGrpSpPr>
        <p:grpSpPr bwMode="auto">
          <a:xfrm>
            <a:off x="1233940" y="3975581"/>
            <a:ext cx="1868645" cy="381310"/>
            <a:chOff x="2061" y="3111"/>
            <a:chExt cx="1752" cy="225"/>
          </a:xfrm>
        </p:grpSpPr>
        <p:sp>
          <p:nvSpPr>
            <p:cNvPr id="13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7" name="Group 61"/>
          <p:cNvGrpSpPr>
            <a:grpSpLocks/>
          </p:cNvGrpSpPr>
          <p:nvPr/>
        </p:nvGrpSpPr>
        <p:grpSpPr bwMode="auto">
          <a:xfrm>
            <a:off x="2456231" y="3204034"/>
            <a:ext cx="1868645" cy="381310"/>
            <a:chOff x="2061" y="3111"/>
            <a:chExt cx="1752" cy="225"/>
          </a:xfrm>
        </p:grpSpPr>
        <p:sp>
          <p:nvSpPr>
            <p:cNvPr id="13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2" name="Group 61"/>
          <p:cNvGrpSpPr>
            <a:grpSpLocks/>
          </p:cNvGrpSpPr>
          <p:nvPr/>
        </p:nvGrpSpPr>
        <p:grpSpPr bwMode="auto">
          <a:xfrm>
            <a:off x="2763082" y="1635101"/>
            <a:ext cx="4252743" cy="381310"/>
            <a:chOff x="2061" y="3111"/>
            <a:chExt cx="1752" cy="225"/>
          </a:xfrm>
        </p:grpSpPr>
        <p:sp>
          <p:nvSpPr>
            <p:cNvPr id="14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2" name="Group 61"/>
          <p:cNvGrpSpPr>
            <a:grpSpLocks/>
          </p:cNvGrpSpPr>
          <p:nvPr/>
        </p:nvGrpSpPr>
        <p:grpSpPr bwMode="auto">
          <a:xfrm>
            <a:off x="6071510" y="2423057"/>
            <a:ext cx="1868645" cy="381310"/>
            <a:chOff x="2061" y="3111"/>
            <a:chExt cx="1752" cy="225"/>
          </a:xfrm>
        </p:grpSpPr>
        <p:sp>
          <p:nvSpPr>
            <p:cNvPr id="20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7" name="Group 61"/>
          <p:cNvGrpSpPr>
            <a:grpSpLocks/>
          </p:cNvGrpSpPr>
          <p:nvPr/>
        </p:nvGrpSpPr>
        <p:grpSpPr bwMode="auto">
          <a:xfrm>
            <a:off x="1729535" y="2425418"/>
            <a:ext cx="1868645" cy="381310"/>
            <a:chOff x="2061" y="3111"/>
            <a:chExt cx="1752" cy="225"/>
          </a:xfrm>
        </p:grpSpPr>
        <p:sp>
          <p:nvSpPr>
            <p:cNvPr id="20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212" name="Rectangle 81"/>
          <p:cNvSpPr>
            <a:spLocks noChangeArrowheads="1"/>
          </p:cNvSpPr>
          <p:nvPr/>
        </p:nvSpPr>
        <p:spPr bwMode="auto">
          <a:xfrm>
            <a:off x="6906648" y="26150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3" name="Rectangle 81"/>
          <p:cNvSpPr>
            <a:spLocks noChangeArrowheads="1"/>
          </p:cNvSpPr>
          <p:nvPr/>
        </p:nvSpPr>
        <p:spPr bwMode="auto">
          <a:xfrm>
            <a:off x="3580632" y="5709256"/>
            <a:ext cx="5995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children</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4" name="Rectangle 69"/>
          <p:cNvSpPr>
            <a:spLocks noChangeArrowheads="1"/>
          </p:cNvSpPr>
          <p:nvPr/>
        </p:nvSpPr>
        <p:spPr bwMode="auto">
          <a:xfrm>
            <a:off x="3975690" y="3234072"/>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≥42</a:t>
            </a:r>
          </a:p>
        </p:txBody>
      </p:sp>
      <p:sp>
        <p:nvSpPr>
          <p:cNvPr id="215" name="Rectangle 71"/>
          <p:cNvSpPr>
            <a:spLocks noChangeArrowheads="1"/>
          </p:cNvSpPr>
          <p:nvPr/>
        </p:nvSpPr>
        <p:spPr bwMode="auto">
          <a:xfrm>
            <a:off x="2614289" y="3234072"/>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a:t>
            </a:r>
            <a:r>
              <a:rPr lang="en-US" altLang="de-DE" sz="1200" kern="0" dirty="0">
                <a:solidFill>
                  <a:srgbClr val="000000"/>
                </a:solidFill>
                <a:ea typeface="+mn-ea"/>
              </a:rPr>
              <a:t>42</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6" name="Rectangle 81"/>
          <p:cNvSpPr>
            <a:spLocks noChangeArrowheads="1"/>
          </p:cNvSpPr>
          <p:nvPr/>
        </p:nvSpPr>
        <p:spPr bwMode="auto">
          <a:xfrm>
            <a:off x="3291370" y="33851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7" name="Rectangle 81"/>
          <p:cNvSpPr>
            <a:spLocks noChangeArrowheads="1"/>
          </p:cNvSpPr>
          <p:nvPr/>
        </p:nvSpPr>
        <p:spPr bwMode="auto">
          <a:xfrm>
            <a:off x="2427620" y="2617949"/>
            <a:ext cx="5386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income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8" name="Rectangle 69"/>
          <p:cNvSpPr>
            <a:spLocks noChangeArrowheads="1"/>
          </p:cNvSpPr>
          <p:nvPr/>
        </p:nvSpPr>
        <p:spPr bwMode="auto">
          <a:xfrm>
            <a:off x="2786586" y="400401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19" name="Rectangle 71"/>
          <p:cNvSpPr>
            <a:spLocks noChangeArrowheads="1"/>
          </p:cNvSpPr>
          <p:nvPr/>
        </p:nvSpPr>
        <p:spPr bwMode="auto">
          <a:xfrm>
            <a:off x="1286659" y="398739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0" name="Rectangle 81"/>
          <p:cNvSpPr>
            <a:spLocks noChangeArrowheads="1"/>
          </p:cNvSpPr>
          <p:nvPr/>
        </p:nvSpPr>
        <p:spPr bwMode="auto">
          <a:xfrm>
            <a:off x="1565260" y="4171756"/>
            <a:ext cx="12727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ct val="0"/>
              </a:spcBef>
              <a:spcAft>
                <a:spcPts val="0"/>
              </a:spcAft>
              <a:defRPr/>
            </a:pPr>
            <a:r>
              <a:rPr lang="en-US" altLang="de-DE" sz="1200" kern="0" dirty="0">
                <a:solidFill>
                  <a:srgbClr val="000000"/>
                </a:solidFill>
                <a:ea typeface="+mn-ea"/>
              </a:rPr>
              <a:t>	university degree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1" name="Rectangle 81"/>
          <p:cNvSpPr>
            <a:spLocks noChangeArrowheads="1"/>
          </p:cNvSpPr>
          <p:nvPr/>
        </p:nvSpPr>
        <p:spPr bwMode="auto">
          <a:xfrm>
            <a:off x="2600054" y="4941364"/>
            <a:ext cx="9505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house owner</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22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36544" y="4614786"/>
            <a:ext cx="3048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3" name="Textfeld 222"/>
          <p:cNvSpPr txBox="1"/>
          <p:nvPr/>
        </p:nvSpPr>
        <p:spPr>
          <a:xfrm>
            <a:off x="5981137" y="4282190"/>
            <a:ext cx="2808720" cy="907941"/>
          </a:xfrm>
          <a:prstGeom prst="rect">
            <a:avLst/>
          </a:prstGeom>
          <a:noFill/>
        </p:spPr>
        <p:txBody>
          <a:bodyPr wrap="square" rtlCol="0">
            <a:spAutoFit/>
          </a:bodyPr>
          <a:lstStyle/>
          <a:p>
            <a:pPr algn="l"/>
            <a:r>
              <a:rPr lang="de-DE" dirty="0" err="1"/>
              <a:t>Respond</a:t>
            </a:r>
            <a:r>
              <a:rPr lang="de-DE" dirty="0"/>
              <a:t> to </a:t>
            </a:r>
            <a:r>
              <a:rPr lang="de-DE" dirty="0" err="1"/>
              <a:t>Advertisement</a:t>
            </a:r>
            <a:endParaRPr lang="de-DE" dirty="0"/>
          </a:p>
          <a:p>
            <a:pPr marL="449263" algn="l">
              <a:spcBef>
                <a:spcPts val="300"/>
              </a:spcBef>
            </a:pPr>
            <a:r>
              <a:rPr lang="de-DE" dirty="0" err="1"/>
              <a:t>no</a:t>
            </a:r>
            <a:endParaRPr lang="de-DE" dirty="0"/>
          </a:p>
          <a:p>
            <a:pPr marL="449263" algn="l">
              <a:spcBef>
                <a:spcPts val="300"/>
              </a:spcBef>
            </a:pPr>
            <a:r>
              <a:rPr lang="de-DE" dirty="0" err="1"/>
              <a:t>yes</a:t>
            </a:r>
            <a:endParaRPr lang="de-DE" dirty="0"/>
          </a:p>
        </p:txBody>
      </p:sp>
      <p:sp>
        <p:nvSpPr>
          <p:cNvPr id="224" name="Rectangle 69"/>
          <p:cNvSpPr>
            <a:spLocks noChangeArrowheads="1"/>
          </p:cNvSpPr>
          <p:nvPr/>
        </p:nvSpPr>
        <p:spPr bwMode="auto">
          <a:xfrm>
            <a:off x="3102743" y="2455659"/>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≥30000</a:t>
            </a:r>
          </a:p>
        </p:txBody>
      </p:sp>
      <p:sp>
        <p:nvSpPr>
          <p:cNvPr id="225" name="Rectangle 71"/>
          <p:cNvSpPr>
            <a:spLocks noChangeArrowheads="1"/>
          </p:cNvSpPr>
          <p:nvPr/>
        </p:nvSpPr>
        <p:spPr bwMode="auto">
          <a:xfrm>
            <a:off x="1719701" y="2455659"/>
            <a:ext cx="5578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&lt;30,000</a:t>
            </a:r>
          </a:p>
        </p:txBody>
      </p:sp>
      <p:sp>
        <p:nvSpPr>
          <p:cNvPr id="226" name="Rectangle 69"/>
          <p:cNvSpPr>
            <a:spLocks noChangeArrowheads="1"/>
          </p:cNvSpPr>
          <p:nvPr/>
        </p:nvSpPr>
        <p:spPr bwMode="auto">
          <a:xfrm>
            <a:off x="3691236" y="477288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7" name="Rectangle 71"/>
          <p:cNvSpPr>
            <a:spLocks noChangeArrowheads="1"/>
          </p:cNvSpPr>
          <p:nvPr/>
        </p:nvSpPr>
        <p:spPr bwMode="auto">
          <a:xfrm>
            <a:off x="2191309" y="475626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8" name="Rectangle 69"/>
          <p:cNvSpPr>
            <a:spLocks noChangeArrowheads="1"/>
          </p:cNvSpPr>
          <p:nvPr/>
        </p:nvSpPr>
        <p:spPr bwMode="auto">
          <a:xfrm>
            <a:off x="4489223" y="5539142"/>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9" name="Rectangle 71"/>
          <p:cNvSpPr>
            <a:spLocks noChangeArrowheads="1"/>
          </p:cNvSpPr>
          <p:nvPr/>
        </p:nvSpPr>
        <p:spPr bwMode="auto">
          <a:xfrm>
            <a:off x="2989296" y="5522516"/>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Tree>
    <p:extLst>
      <p:ext uri="{BB962C8B-B14F-4D97-AF65-F5344CB8AC3E}">
        <p14:creationId xmlns:p14="http://schemas.microsoft.com/office/powerpoint/2010/main" val="3695186386"/>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a:t>
            </a:r>
          </a:p>
        </p:txBody>
      </p:sp>
      <p:sp>
        <p:nvSpPr>
          <p:cNvPr id="7" name="Text Box 3"/>
          <p:cNvSpPr txBox="1">
            <a:spLocks noChangeArrowheads="1"/>
          </p:cNvSpPr>
          <p:nvPr/>
        </p:nvSpPr>
        <p:spPr bwMode="auto">
          <a:xfrm>
            <a:off x="504091" y="1434719"/>
            <a:ext cx="8170985" cy="4242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800" dirty="0"/>
              <a:t>Decision trees belong to the hierarchical methods of classification. They analyze step-by-step (recursive partitioning).</a:t>
            </a:r>
          </a:p>
          <a:p>
            <a:pPr algn="just"/>
            <a:r>
              <a:rPr lang="en-US" altLang="de-DE" sz="1800" dirty="0"/>
              <a:t>A decision tree consists of nodes and borders. The topmost node (without any parent node) is called "root". A node without a child node is called "leaf". Nodes that have parent and  child nodes are called "interior nodes". The interior nodes represent the splitting of the included object sets. An interior node has at least two child nodes (sons). If every interior node has exactly two child nodes, the tree is called a "binary tree".</a:t>
            </a:r>
          </a:p>
          <a:p>
            <a:pPr algn="just"/>
            <a:r>
              <a:rPr lang="en-US" altLang="de-DE" sz="1800" dirty="0"/>
              <a:t>A decision tree method starts at the root, which includes all objects. The different features are compared (with an adequate measure) regarding their suitability of classification. The most appropriate feature determines the branching of the current set of objects: regarding this feature, the current set of objects is divided into disjoint subsets (partitioning). This method is now used recursively to the created child nodes (subsets).</a:t>
            </a:r>
          </a:p>
        </p:txBody>
      </p:sp>
    </p:spTree>
    <p:extLst>
      <p:ext uri="{BB962C8B-B14F-4D97-AF65-F5344CB8AC3E}">
        <p14:creationId xmlns:p14="http://schemas.microsoft.com/office/powerpoint/2010/main" val="736040720"/>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a:t>
            </a:r>
          </a:p>
        </p:txBody>
      </p:sp>
      <p:sp>
        <p:nvSpPr>
          <p:cNvPr id="7" name="Text Box 3"/>
          <p:cNvSpPr txBox="1">
            <a:spLocks noChangeArrowheads="1"/>
          </p:cNvSpPr>
          <p:nvPr/>
        </p:nvSpPr>
        <p:spPr bwMode="auto">
          <a:xfrm>
            <a:off x="420960" y="1326658"/>
            <a:ext cx="8170985" cy="493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Graphically, decision tree models divide the dataspace in a large number of subspaces and search for the variables which are able to split the dataspace with the greatest homogeneity. We can think of the decision tree as a map of different path. For a distinct combination of predictor variables and their </a:t>
            </a:r>
            <a:br>
              <a:rPr lang="en-US" altLang="de-DE" sz="1800" dirty="0"/>
            </a:br>
            <a:r>
              <a:rPr lang="en-US" altLang="de-DE" sz="1800" dirty="0"/>
              <a:t>observed values, </a:t>
            </a:r>
            <a:br>
              <a:rPr lang="en-US" altLang="de-DE" sz="1800" dirty="0"/>
            </a:br>
            <a:r>
              <a:rPr lang="en-US" altLang="de-DE" sz="1800" dirty="0"/>
              <a:t>we would enter a </a:t>
            </a:r>
            <a:br>
              <a:rPr lang="en-US" altLang="de-DE" sz="1800" dirty="0"/>
            </a:br>
            <a:r>
              <a:rPr lang="en-US" altLang="de-DE" sz="1800" dirty="0"/>
              <a:t>specific path, </a:t>
            </a:r>
            <a:br>
              <a:rPr lang="en-US" altLang="de-DE" sz="1800" dirty="0"/>
            </a:br>
            <a:r>
              <a:rPr lang="en-US" altLang="de-DE" sz="1800" dirty="0"/>
              <a:t>which gives the </a:t>
            </a:r>
            <a:br>
              <a:rPr lang="en-US" altLang="de-DE" sz="1800" dirty="0"/>
            </a:br>
            <a:r>
              <a:rPr lang="en-US" altLang="de-DE" sz="1800" dirty="0"/>
              <a:t>classification in </a:t>
            </a:r>
            <a:br>
              <a:rPr lang="en-US" altLang="de-DE" sz="1800" dirty="0"/>
            </a:br>
            <a:r>
              <a:rPr lang="en-US" altLang="de-DE" sz="1800" dirty="0"/>
              <a:t>the leaf of the </a:t>
            </a:r>
            <a:br>
              <a:rPr lang="en-US" altLang="de-DE" sz="1800" dirty="0"/>
            </a:br>
            <a:r>
              <a:rPr lang="en-US" altLang="de-DE" sz="1800" dirty="0"/>
              <a:t>decision tree.</a:t>
            </a:r>
          </a:p>
          <a:p>
            <a:pPr algn="l"/>
            <a:r>
              <a:rPr lang="en-US" altLang="de-DE" sz="1800" dirty="0"/>
              <a:t>The decision tree approach does not require any assumption about the functional form of variables or distributions. Furthermore in contrast to parametric models like linear regressions, the decision tree algorithm can model multiple structures as well as complex relationships within the data, which would be difficult to replicate in a linear model.</a:t>
            </a:r>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165" y="2570731"/>
            <a:ext cx="6030220" cy="220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71040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92" y="1232256"/>
            <a:ext cx="8710821" cy="485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203</a:t>
            </a:fld>
            <a:endParaRPr lang="en-US" sz="800" dirty="0">
              <a:solidFill>
                <a:schemeClr val="bg1"/>
              </a:solidFill>
            </a:endParaRPr>
          </a:p>
        </p:txBody>
      </p:sp>
      <p:sp>
        <p:nvSpPr>
          <p:cNvPr id="4" name="Textfeld 3"/>
          <p:cNvSpPr txBox="1"/>
          <p:nvPr/>
        </p:nvSpPr>
        <p:spPr>
          <a:xfrm>
            <a:off x="1585249" y="6176777"/>
            <a:ext cx="6295213" cy="276999"/>
          </a:xfrm>
          <a:prstGeom prst="rect">
            <a:avLst/>
          </a:prstGeom>
          <a:noFill/>
        </p:spPr>
        <p:txBody>
          <a:bodyPr wrap="square" rtlCol="0">
            <a:spAutoFit/>
          </a:bodyPr>
          <a:lstStyle/>
          <a:p>
            <a:r>
              <a:rPr lang="de-DE" sz="1200" b="0" dirty="0"/>
              <a:t>Source: http://iopscience.iop.org/article/10.1088/1749-4699/5/1/015004</a:t>
            </a:r>
          </a:p>
        </p:txBody>
      </p:sp>
      <p:sp>
        <p:nvSpPr>
          <p:cNvPr id="7"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(III)</a:t>
            </a:r>
          </a:p>
        </p:txBody>
      </p:sp>
    </p:spTree>
    <p:extLst>
      <p:ext uri="{BB962C8B-B14F-4D97-AF65-F5344CB8AC3E}">
        <p14:creationId xmlns:p14="http://schemas.microsoft.com/office/powerpoint/2010/main" val="235823031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204</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Overview of important </a:t>
            </a:r>
            <a:br>
              <a:rPr lang="en-US" sz="2400" dirty="0"/>
            </a:br>
            <a:r>
              <a:rPr lang="en-US" sz="2400" dirty="0"/>
              <a:t>Decision Tree Methods</a:t>
            </a:r>
          </a:p>
        </p:txBody>
      </p:sp>
      <p:graphicFrame>
        <p:nvGraphicFramePr>
          <p:cNvPr id="7" name="Group 3"/>
          <p:cNvGraphicFramePr>
            <a:graphicFrameLocks noGrp="1"/>
          </p:cNvGraphicFramePr>
          <p:nvPr>
            <p:extLst>
              <p:ext uri="{D42A27DB-BD31-4B8C-83A1-F6EECF244321}">
                <p14:modId xmlns:p14="http://schemas.microsoft.com/office/powerpoint/2010/main" val="2677188839"/>
              </p:ext>
            </p:extLst>
          </p:nvPr>
        </p:nvGraphicFramePr>
        <p:xfrm>
          <a:off x="330334" y="1806047"/>
          <a:ext cx="8411644" cy="3526673"/>
        </p:xfrm>
        <a:graphic>
          <a:graphicData uri="http://schemas.openxmlformats.org/drawingml/2006/table">
            <a:tbl>
              <a:tblPr/>
              <a:tblGrid>
                <a:gridCol w="1155102">
                  <a:extLst>
                    <a:ext uri="{9D8B030D-6E8A-4147-A177-3AD203B41FA5}">
                      <a16:colId xmlns:a16="http://schemas.microsoft.com/office/drawing/2014/main" val="20000"/>
                    </a:ext>
                  </a:extLst>
                </a:gridCol>
                <a:gridCol w="1310730">
                  <a:extLst>
                    <a:ext uri="{9D8B030D-6E8A-4147-A177-3AD203B41FA5}">
                      <a16:colId xmlns:a16="http://schemas.microsoft.com/office/drawing/2014/main" val="20001"/>
                    </a:ext>
                  </a:extLst>
                </a:gridCol>
                <a:gridCol w="1421808">
                  <a:extLst>
                    <a:ext uri="{9D8B030D-6E8A-4147-A177-3AD203B41FA5}">
                      <a16:colId xmlns:a16="http://schemas.microsoft.com/office/drawing/2014/main" val="20002"/>
                    </a:ext>
                  </a:extLst>
                </a:gridCol>
                <a:gridCol w="1371400">
                  <a:extLst>
                    <a:ext uri="{9D8B030D-6E8A-4147-A177-3AD203B41FA5}">
                      <a16:colId xmlns:a16="http://schemas.microsoft.com/office/drawing/2014/main" val="20003"/>
                    </a:ext>
                  </a:extLst>
                </a:gridCol>
                <a:gridCol w="1406769">
                  <a:extLst>
                    <a:ext uri="{9D8B030D-6E8A-4147-A177-3AD203B41FA5}">
                      <a16:colId xmlns:a16="http://schemas.microsoft.com/office/drawing/2014/main" val="20004"/>
                    </a:ext>
                  </a:extLst>
                </a:gridCol>
                <a:gridCol w="1745835">
                  <a:extLst>
                    <a:ext uri="{9D8B030D-6E8A-4147-A177-3AD203B41FA5}">
                      <a16:colId xmlns:a16="http://schemas.microsoft.com/office/drawing/2014/main" val="20005"/>
                    </a:ext>
                  </a:extLst>
                </a:gridCol>
              </a:tblGrid>
              <a:tr h="59284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dirty="0">
                          <a:ln>
                            <a:noFill/>
                          </a:ln>
                          <a:solidFill>
                            <a:schemeClr val="tx1"/>
                          </a:solidFill>
                          <a:effectLst/>
                          <a:latin typeface="Arial" pitchFamily="34" charset="0"/>
                        </a:rPr>
                        <a:t>Name</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CART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ID3</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C5.0</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CHAID</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Random </a:t>
                      </a:r>
                      <a:r>
                        <a:rPr kumimoji="0" lang="de-DE" sz="1800" b="0" i="0" u="none" strike="noStrike" cap="none" normalizeH="0" baseline="0" dirty="0" err="1">
                          <a:ln>
                            <a:noFill/>
                          </a:ln>
                          <a:solidFill>
                            <a:schemeClr val="tx1"/>
                          </a:solidFill>
                          <a:effectLst/>
                          <a:latin typeface="Arial" pitchFamily="34" charset="0"/>
                        </a:rPr>
                        <a:t>Forests</a:t>
                      </a:r>
                      <a:endParaRPr kumimoji="0" lang="de-DE" sz="18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693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Idea</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Choose the attribute with the highest information content</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One of the first methods from Quinlan; uses the concept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Like ID3 </a:t>
                      </a:r>
                      <a:r>
                        <a:rPr kumimoji="0" lang="de-DE" sz="1500" b="0" i="0" u="none" strike="noStrike" cap="none" normalizeH="0" baseline="0" dirty="0" err="1">
                          <a:ln>
                            <a:noFill/>
                          </a:ln>
                          <a:solidFill>
                            <a:schemeClr val="tx1"/>
                          </a:solidFill>
                          <a:effectLst/>
                          <a:latin typeface="Arial" pitchFamily="34" charset="0"/>
                        </a:rPr>
                        <a:t>based</a:t>
                      </a:r>
                      <a:r>
                        <a:rPr kumimoji="0" lang="de-DE" sz="1500" b="0" i="0" u="none" strike="noStrike" cap="none" normalizeH="0" baseline="0" dirty="0">
                          <a:ln>
                            <a:noFill/>
                          </a:ln>
                          <a:solidFill>
                            <a:schemeClr val="tx1"/>
                          </a:solidFill>
                          <a:effectLst/>
                          <a:latin typeface="Arial" pitchFamily="34" charset="0"/>
                        </a:rPr>
                        <a:t> on </a:t>
                      </a:r>
                      <a:r>
                        <a:rPr kumimoji="0" lang="de-DE" sz="1500" b="0" i="0" u="none" strike="noStrike" cap="none" normalizeH="0" baseline="0" dirty="0" err="1">
                          <a:ln>
                            <a:noFill/>
                          </a:ln>
                          <a:solidFill>
                            <a:schemeClr val="tx1"/>
                          </a:solidFill>
                          <a:effectLst/>
                          <a:latin typeface="Arial" pitchFamily="34" charset="0"/>
                        </a:rPr>
                        <a:t>the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concept</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of</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information</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gain</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kern="1200" cap="none" normalizeH="0" baseline="0" dirty="0" err="1">
                          <a:ln>
                            <a:noFill/>
                          </a:ln>
                          <a:solidFill>
                            <a:schemeClr val="tx1"/>
                          </a:solidFill>
                          <a:effectLst/>
                          <a:latin typeface="Arial" pitchFamily="34" charset="0"/>
                          <a:ea typeface="+mn-ea"/>
                          <a:cs typeface="+mn-cs"/>
                        </a:rPr>
                        <a:t>Choose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attribute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that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is</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most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dependent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from</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target</a:t>
                      </a:r>
                      <a:r>
                        <a:rPr kumimoji="0" lang="de-DE" sz="1500" b="0" i="0" u="none" strike="noStrike" kern="1200" cap="none" normalizeH="0" baseline="0" dirty="0">
                          <a:ln>
                            <a:noFill/>
                          </a:ln>
                          <a:solidFill>
                            <a:schemeClr val="tx1"/>
                          </a:solidFill>
                          <a:effectLst/>
                          <a:latin typeface="Arial" pitchFamily="34" charset="0"/>
                          <a:ea typeface="+mn-ea"/>
                          <a:cs typeface="+mn-cs"/>
                        </a:rPr>
                        <a:t> variable</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en-US" sz="1500" b="0" i="0" u="none" strike="noStrike" cap="none" normalizeH="0" baseline="0" dirty="0">
                          <a:ln>
                            <a:noFill/>
                          </a:ln>
                          <a:solidFill>
                            <a:schemeClr val="tx1"/>
                          </a:solidFill>
                          <a:effectLst/>
                          <a:latin typeface="Arial" pitchFamily="34" charset="0"/>
                        </a:rPr>
                        <a:t>Construct many trees with different sets of features and samples (randomly). Result by voting.</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Measure used</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Information gain (entropy)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Ratio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Chi-square split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optional, </a:t>
                      </a:r>
                      <a:r>
                        <a:rPr kumimoji="0" lang="de-DE" sz="1500" b="0" i="0" u="none" strike="noStrike" cap="none" normalizeH="0" baseline="0" dirty="0" err="1">
                          <a:ln>
                            <a:noFill/>
                          </a:ln>
                          <a:solidFill>
                            <a:schemeClr val="tx1"/>
                          </a:solidFill>
                          <a:effectLst/>
                          <a:latin typeface="Arial" pitchFamily="34" charset="0"/>
                        </a:rPr>
                        <a:t>mostly</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Type of Splitting</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binary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454767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3947318" y="3495603"/>
            <a:ext cx="233363" cy="4899025"/>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7182643" y="5345041"/>
            <a:ext cx="207963" cy="117475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529011" y="6061798"/>
            <a:ext cx="106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features</a:t>
            </a:r>
          </a:p>
        </p:txBody>
      </p:sp>
      <p:sp>
        <p:nvSpPr>
          <p:cNvPr id="13" name="Text Box 5"/>
          <p:cNvSpPr txBox="1">
            <a:spLocks noChangeArrowheads="1"/>
          </p:cNvSpPr>
          <p:nvPr/>
        </p:nvSpPr>
        <p:spPr bwMode="auto">
          <a:xfrm>
            <a:off x="6481762" y="6049097"/>
            <a:ext cx="1679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class variable</a:t>
            </a:r>
          </a:p>
        </p:txBody>
      </p:sp>
      <p:graphicFrame>
        <p:nvGraphicFramePr>
          <p:cNvPr id="14" name="Object 6"/>
          <p:cNvGraphicFramePr>
            <a:graphicFrameLocks noChangeAspect="1"/>
          </p:cNvGraphicFramePr>
          <p:nvPr>
            <p:extLst>
              <p:ext uri="{D42A27DB-BD31-4B8C-83A1-F6EECF244321}">
                <p14:modId xmlns:p14="http://schemas.microsoft.com/office/powerpoint/2010/main" val="2520123649"/>
              </p:ext>
            </p:extLst>
          </p:nvPr>
        </p:nvGraphicFramePr>
        <p:xfrm>
          <a:off x="754062" y="1346922"/>
          <a:ext cx="7185025" cy="4411662"/>
        </p:xfrm>
        <a:graphic>
          <a:graphicData uri="http://schemas.openxmlformats.org/presentationml/2006/ole">
            <mc:AlternateContent xmlns:mc="http://schemas.openxmlformats.org/markup-compatibility/2006">
              <mc:Choice xmlns:v="urn:schemas-microsoft-com:vml" Requires="v">
                <p:oleObj name="Arbeitsblatt" r:id="rId3" imgW="4564281" imgH="2887933" progId="Excel.Sheet.8">
                  <p:embed/>
                </p:oleObj>
              </mc:Choice>
              <mc:Fallback>
                <p:oleObj name="Arbeitsblatt" r:id="rId3" imgW="4564281" imgH="288793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2" y="1346922"/>
                        <a:ext cx="7185025" cy="4411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796114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with Entropy in ID3</a:t>
            </a:r>
          </a:p>
        </p:txBody>
      </p:sp>
      <p:sp>
        <p:nvSpPr>
          <p:cNvPr id="4" name="Text Box 2"/>
          <p:cNvSpPr txBox="1">
            <a:spLocks noChangeArrowheads="1"/>
          </p:cNvSpPr>
          <p:nvPr/>
        </p:nvSpPr>
        <p:spPr bwMode="auto">
          <a:xfrm>
            <a:off x="3415140" y="1700213"/>
            <a:ext cx="5465763"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tabLst>
                <a:tab pos="1160463" algn="l"/>
              </a:tabLst>
              <a:defRPr b="1">
                <a:solidFill>
                  <a:schemeClr val="tx1"/>
                </a:solidFill>
                <a:latin typeface="Arial" pitchFamily="34" charset="0"/>
              </a:defRPr>
            </a:lvl1pPr>
            <a:lvl2pPr marL="742950" indent="-285750">
              <a:tabLst>
                <a:tab pos="1160463" algn="l"/>
              </a:tabLst>
              <a:defRPr b="1">
                <a:solidFill>
                  <a:schemeClr val="tx1"/>
                </a:solidFill>
                <a:latin typeface="Arial" pitchFamily="34" charset="0"/>
              </a:defRPr>
            </a:lvl2pPr>
            <a:lvl3pPr marL="1143000" indent="-228600">
              <a:tabLst>
                <a:tab pos="1160463" algn="l"/>
              </a:tabLst>
              <a:defRPr b="1">
                <a:solidFill>
                  <a:schemeClr val="tx1"/>
                </a:solidFill>
                <a:latin typeface="Arial" pitchFamily="34" charset="0"/>
              </a:defRPr>
            </a:lvl3pPr>
            <a:lvl4pPr marL="1600200" indent="-228600">
              <a:tabLst>
                <a:tab pos="1160463" algn="l"/>
              </a:tabLst>
              <a:defRPr b="1">
                <a:solidFill>
                  <a:schemeClr val="tx1"/>
                </a:solidFill>
                <a:latin typeface="Arial" pitchFamily="34" charset="0"/>
              </a:defRPr>
            </a:lvl4pPr>
            <a:lvl5pPr marL="2057400" indent="-228600">
              <a:tabLst>
                <a:tab pos="1160463" algn="l"/>
              </a:tabLst>
              <a:defRPr b="1">
                <a:solidFill>
                  <a:schemeClr val="tx1"/>
                </a:solidFill>
                <a:latin typeface="Arial" pitchFamily="34" charset="0"/>
              </a:defRPr>
            </a:lvl5pPr>
            <a:lvl6pPr marL="2514600" indent="-2286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ID3 uses the entropy as a measure for the impurity of a node t:</a:t>
            </a:r>
          </a:p>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10000"/>
              </a:lnSpc>
              <a:spcBef>
                <a:spcPts val="30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590129166"/>
              </p:ext>
            </p:extLst>
          </p:nvPr>
        </p:nvGraphicFramePr>
        <p:xfrm>
          <a:off x="3870753" y="2365375"/>
          <a:ext cx="2635250" cy="673100"/>
        </p:xfrm>
        <a:graphic>
          <a:graphicData uri="http://schemas.openxmlformats.org/presentationml/2006/ole">
            <mc:AlternateContent xmlns:mc="http://schemas.openxmlformats.org/markup-compatibility/2006">
              <mc:Choice xmlns:v="urn:schemas-microsoft-com:vml" Requires="v">
                <p:oleObj name="Formel" r:id="rId2" imgW="1688367" imgH="431613" progId="Equation.3">
                  <p:embed/>
                </p:oleObj>
              </mc:Choice>
              <mc:Fallback>
                <p:oleObj name="Formel" r:id="rId2" imgW="1688367" imgH="431613"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753" y="2365375"/>
                        <a:ext cx="26352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3424665" y="3827463"/>
            <a:ext cx="43561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 Wind:</a:t>
            </a:r>
          </a:p>
          <a:p>
            <a:pPr marL="292100" marR="0" lvl="1" indent="0" algn="l" defTabSz="762000" eaLnBrk="1" fontAlgn="auto" latinLnBrk="0" hangingPunct="1">
              <a:lnSpc>
                <a:spcPct val="3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light: 6 x yes, 2 x no</a:t>
            </a: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strong: 3 x yes, 3 x no</a:t>
            </a:r>
          </a:p>
        </p:txBody>
      </p:sp>
      <p:graphicFrame>
        <p:nvGraphicFramePr>
          <p:cNvPr id="8" name="Object 6"/>
          <p:cNvGraphicFramePr>
            <a:graphicFrameLocks noChangeAspect="1"/>
          </p:cNvGraphicFramePr>
          <p:nvPr>
            <p:extLst>
              <p:ext uri="{D42A27DB-BD31-4B8C-83A1-F6EECF244321}">
                <p14:modId xmlns:p14="http://schemas.microsoft.com/office/powerpoint/2010/main" val="94766200"/>
              </p:ext>
            </p:extLst>
          </p:nvPr>
        </p:nvGraphicFramePr>
        <p:xfrm>
          <a:off x="3773967" y="4437063"/>
          <a:ext cx="5194300" cy="671512"/>
        </p:xfrm>
        <a:graphic>
          <a:graphicData uri="http://schemas.openxmlformats.org/presentationml/2006/ole">
            <mc:AlternateContent xmlns:mc="http://schemas.openxmlformats.org/markup-compatibility/2006">
              <mc:Choice xmlns:v="urn:schemas-microsoft-com:vml" Requires="v">
                <p:oleObj name="Formel" r:id="rId4" imgW="3327400" imgH="431800" progId="Equation.3">
                  <p:embed/>
                </p:oleObj>
              </mc:Choice>
              <mc:Fallback>
                <p:oleObj name="Formel" r:id="rId4" imgW="33274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967" y="4437063"/>
                        <a:ext cx="51943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4029047601"/>
              </p:ext>
            </p:extLst>
          </p:nvPr>
        </p:nvGraphicFramePr>
        <p:xfrm>
          <a:off x="3773967" y="5578475"/>
          <a:ext cx="5194300" cy="671513"/>
        </p:xfrm>
        <a:graphic>
          <a:graphicData uri="http://schemas.openxmlformats.org/presentationml/2006/ole">
            <mc:AlternateContent xmlns:mc="http://schemas.openxmlformats.org/markup-compatibility/2006">
              <mc:Choice xmlns:v="urn:schemas-microsoft-com:vml" Requires="v">
                <p:oleObj name="Formel" r:id="rId6" imgW="3327400" imgH="431800" progId="Equation.3">
                  <p:embed/>
                </p:oleObj>
              </mc:Choice>
              <mc:Fallback>
                <p:oleObj name="Formel" r:id="rId6" imgW="33274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967" y="5578475"/>
                        <a:ext cx="51943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177017540"/>
              </p:ext>
            </p:extLst>
          </p:nvPr>
        </p:nvGraphicFramePr>
        <p:xfrm>
          <a:off x="250075" y="1768475"/>
          <a:ext cx="3072476" cy="4117975"/>
        </p:xfrm>
        <a:graphic>
          <a:graphicData uri="http://schemas.openxmlformats.org/presentationml/2006/ole">
            <mc:AlternateContent xmlns:mc="http://schemas.openxmlformats.org/markup-compatibility/2006">
              <mc:Choice xmlns:v="urn:schemas-microsoft-com:vml" Requires="v">
                <p:oleObj name="Tabelle" r:id="rId8" imgW="2801160" imgH="3408840" progId="Excel.Sheet.8">
                  <p:embed/>
                </p:oleObj>
              </mc:Choice>
              <mc:Fallback>
                <p:oleObj name="Tabelle" r:id="rId8" imgW="2801160" imgH="3408840"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075" y="1768475"/>
                        <a:ext cx="3072476" cy="41179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5521231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algn="l" defTabSz="762000">
              <a:lnSpc>
                <a:spcPct val="90000"/>
              </a:lnSpc>
            </a:pPr>
            <a:r>
              <a:rPr lang="en-US" altLang="de-DE" sz="2400" kern="0" dirty="0">
                <a:solidFill>
                  <a:srgbClr val="000000"/>
                </a:solidFill>
                <a:latin typeface="Arial" pitchFamily="34" charset="0"/>
              </a:rPr>
              <a:t>Calculating the Information Gain</a:t>
            </a:r>
          </a:p>
        </p:txBody>
      </p:sp>
      <p:sp>
        <p:nvSpPr>
          <p:cNvPr id="4" name="Text Box 2"/>
          <p:cNvSpPr txBox="1">
            <a:spLocks noChangeArrowheads="1"/>
          </p:cNvSpPr>
          <p:nvPr/>
        </p:nvSpPr>
        <p:spPr bwMode="auto">
          <a:xfrm>
            <a:off x="317260" y="1430020"/>
            <a:ext cx="857735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information gain is a measure, that shows (by combination of the entropies) the appropriateness of an attribute for splitting:</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m = number of values (here two: light, strong),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t</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data sets with strong or light wind (8 resp. 6), t = total number of data sets (14) and entropy(t) = entropy before splitting.</a:t>
            </a:r>
          </a:p>
        </p:txBody>
      </p:sp>
      <p:graphicFrame>
        <p:nvGraphicFramePr>
          <p:cNvPr id="6" name="Object 4"/>
          <p:cNvGraphicFramePr>
            <a:graphicFrameLocks noChangeAspect="1"/>
          </p:cNvGraphicFramePr>
          <p:nvPr>
            <p:extLst>
              <p:ext uri="{D42A27DB-BD31-4B8C-83A1-F6EECF244321}">
                <p14:modId xmlns:p14="http://schemas.microsoft.com/office/powerpoint/2010/main" val="4096158700"/>
              </p:ext>
            </p:extLst>
          </p:nvPr>
        </p:nvGraphicFramePr>
        <p:xfrm>
          <a:off x="1265238" y="2116138"/>
          <a:ext cx="4835525" cy="671512"/>
        </p:xfrm>
        <a:graphic>
          <a:graphicData uri="http://schemas.openxmlformats.org/presentationml/2006/ole">
            <mc:AlternateContent xmlns:mc="http://schemas.openxmlformats.org/markup-compatibility/2006">
              <mc:Choice xmlns:v="urn:schemas-microsoft-com:vml" Requires="v">
                <p:oleObj name="Formel" r:id="rId2" imgW="3098520" imgH="431640" progId="Equation.3">
                  <p:embed/>
                </p:oleObj>
              </mc:Choice>
              <mc:Fallback>
                <p:oleObj name="Formel" r:id="rId2" imgW="3098520" imgH="431640" progId="Equation.3">
                  <p:embed/>
                  <p:pic>
                    <p:nvPicPr>
                      <p:cNvPr id="0" name=""/>
                      <p:cNvPicPr>
                        <a:picLocks noChangeAspect="1" noChangeArrowheads="1"/>
                      </p:cNvPicPr>
                      <p:nvPr/>
                    </p:nvPicPr>
                    <p:blipFill>
                      <a:blip r:embed="rId3"/>
                      <a:srcRect/>
                      <a:stretch>
                        <a:fillRect/>
                      </a:stretch>
                    </p:blipFill>
                    <p:spPr bwMode="auto">
                      <a:xfrm>
                        <a:off x="1265238" y="2116138"/>
                        <a:ext cx="48355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757175213"/>
              </p:ext>
            </p:extLst>
          </p:nvPr>
        </p:nvGraphicFramePr>
        <p:xfrm>
          <a:off x="1265238" y="5400733"/>
          <a:ext cx="5610225" cy="671513"/>
        </p:xfrm>
        <a:graphic>
          <a:graphicData uri="http://schemas.openxmlformats.org/presentationml/2006/ole">
            <mc:AlternateContent xmlns:mc="http://schemas.openxmlformats.org/markup-compatibility/2006">
              <mc:Choice xmlns:v="urn:schemas-microsoft-com:vml" Requires="v">
                <p:oleObj name="Formel" r:id="rId4" imgW="3594100" imgH="431800" progId="Equation.3">
                  <p:embed/>
                </p:oleObj>
              </mc:Choice>
              <mc:Fallback>
                <p:oleObj name="Formel" r:id="rId4" imgW="3594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238" y="5400733"/>
                        <a:ext cx="56102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570586" y="4801870"/>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flipH="1">
            <a:off x="3127799" y="4338320"/>
            <a:ext cx="1035050" cy="44608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4320011" y="4336732"/>
            <a:ext cx="1035050" cy="4460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Rectangle 9"/>
          <p:cNvSpPr>
            <a:spLocks noChangeArrowheads="1"/>
          </p:cNvSpPr>
          <p:nvPr/>
        </p:nvSpPr>
        <p:spPr bwMode="auto">
          <a:xfrm>
            <a:off x="2402850" y="4410046"/>
            <a:ext cx="663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dirty="0">
                <a:ln>
                  <a:noFill/>
                </a:ln>
                <a:solidFill>
                  <a:srgbClr val="000000"/>
                </a:solidFill>
                <a:effectLst/>
                <a:uLnTx/>
                <a:uFillTx/>
                <a:latin typeface="Arial" pitchFamily="34" charset="0"/>
                <a:ea typeface="+mn-ea"/>
              </a:rPr>
              <a:t>light</a:t>
            </a:r>
            <a:endParaRPr kumimoji="0" lang="de-DE" altLang="de-DE" sz="1800" b="1" i="1" u="none" strike="noStrike" kern="0" cap="none" spc="0" normalizeH="0" baseline="0" noProof="0" dirty="0">
              <a:ln>
                <a:noFill/>
              </a:ln>
              <a:solidFill>
                <a:srgbClr val="000000"/>
              </a:solidFill>
              <a:effectLst/>
              <a:uLnTx/>
              <a:uFillTx/>
              <a:latin typeface="Arial" pitchFamily="34" charset="0"/>
              <a:ea typeface="+mn-ea"/>
            </a:endParaRPr>
          </a:p>
        </p:txBody>
      </p:sp>
      <p:sp>
        <p:nvSpPr>
          <p:cNvPr id="12" name="Rectangle 10"/>
          <p:cNvSpPr>
            <a:spLocks noChangeArrowheads="1"/>
          </p:cNvSpPr>
          <p:nvPr/>
        </p:nvSpPr>
        <p:spPr bwMode="auto">
          <a:xfrm>
            <a:off x="5277274" y="4424045"/>
            <a:ext cx="892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a:ln>
                  <a:noFill/>
                </a:ln>
                <a:solidFill>
                  <a:srgbClr val="000000"/>
                </a:solidFill>
                <a:effectLst/>
                <a:uLnTx/>
                <a:uFillTx/>
                <a:latin typeface="Arial" pitchFamily="34" charset="0"/>
                <a:ea typeface="+mn-ea"/>
              </a:rPr>
              <a:t>strong</a:t>
            </a:r>
            <a:endParaRPr kumimoji="0" lang="de-DE" altLang="de-DE" sz="1800" b="1" i="1" u="none" strike="noStrike" kern="0" cap="none" spc="0" normalizeH="0" baseline="0" noProof="0">
              <a:ln>
                <a:noFill/>
              </a:ln>
              <a:solidFill>
                <a:srgbClr val="000000"/>
              </a:solidFill>
              <a:effectLst/>
              <a:uLnTx/>
              <a:uFillTx/>
              <a:latin typeface="Arial" pitchFamily="34" charset="0"/>
              <a:ea typeface="+mn-ea"/>
            </a:endParaRPr>
          </a:p>
        </p:txBody>
      </p:sp>
      <p:sp>
        <p:nvSpPr>
          <p:cNvPr id="13" name="Rectangle 11"/>
          <p:cNvSpPr>
            <a:spLocks noChangeArrowheads="1"/>
          </p:cNvSpPr>
          <p:nvPr/>
        </p:nvSpPr>
        <p:spPr bwMode="auto">
          <a:xfrm>
            <a:off x="4843886" y="48113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Rectangle 12"/>
          <p:cNvSpPr>
            <a:spLocks noChangeArrowheads="1"/>
          </p:cNvSpPr>
          <p:nvPr/>
        </p:nvSpPr>
        <p:spPr bwMode="auto">
          <a:xfrm>
            <a:off x="3862811" y="4309745"/>
            <a:ext cx="701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wind</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5" name="Rectangle 13"/>
          <p:cNvSpPr>
            <a:spLocks noChangeArrowheads="1"/>
          </p:cNvSpPr>
          <p:nvPr/>
        </p:nvSpPr>
        <p:spPr bwMode="auto">
          <a:xfrm>
            <a:off x="3726286" y="38969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41327535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Decision using ID3</a:t>
            </a:r>
          </a:p>
        </p:txBody>
      </p:sp>
      <p:sp>
        <p:nvSpPr>
          <p:cNvPr id="4" name="Text Box 2"/>
          <p:cNvSpPr txBox="1">
            <a:spLocks noChangeArrowheads="1"/>
          </p:cNvSpPr>
          <p:nvPr/>
        </p:nvSpPr>
        <p:spPr bwMode="auto">
          <a:xfrm>
            <a:off x="409922" y="1450216"/>
            <a:ext cx="8310129" cy="216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lnSpc>
                <a:spcPct val="110000"/>
              </a:lnSpc>
              <a:spcBef>
                <a:spcPct val="0"/>
              </a:spcBef>
            </a:pPr>
            <a:r>
              <a:rPr lang="en-US" altLang="de-DE" dirty="0"/>
              <a:t>Information gain (outlook) = 0.246</a:t>
            </a:r>
          </a:p>
          <a:p>
            <a:pPr algn="l">
              <a:lnSpc>
                <a:spcPct val="110000"/>
              </a:lnSpc>
              <a:spcBef>
                <a:spcPct val="0"/>
              </a:spcBef>
            </a:pPr>
            <a:r>
              <a:rPr lang="en-US" altLang="de-DE" dirty="0"/>
              <a:t>Information gain (humidity) = 0.151</a:t>
            </a:r>
          </a:p>
          <a:p>
            <a:pPr algn="l">
              <a:lnSpc>
                <a:spcPct val="110000"/>
              </a:lnSpc>
              <a:spcBef>
                <a:spcPct val="0"/>
              </a:spcBef>
            </a:pPr>
            <a:r>
              <a:rPr lang="en-US" altLang="de-DE" dirty="0"/>
              <a:t>Information gain (wind) = 0.048</a:t>
            </a:r>
          </a:p>
          <a:p>
            <a:pPr algn="l">
              <a:lnSpc>
                <a:spcPct val="110000"/>
              </a:lnSpc>
              <a:spcBef>
                <a:spcPct val="0"/>
              </a:spcBef>
            </a:pPr>
            <a:r>
              <a:rPr lang="en-US" altLang="de-DE" dirty="0"/>
              <a:t>Information gain (temperature) = 0.029</a:t>
            </a:r>
          </a:p>
          <a:p>
            <a:pPr algn="l"/>
            <a:r>
              <a:rPr lang="en-US" altLang="de-DE" dirty="0"/>
              <a:t>We choose the attribute with the largest information gain (here: outlook) for the first splitting.</a:t>
            </a:r>
          </a:p>
          <a:p>
            <a:pPr algn="l"/>
            <a:r>
              <a:rPr lang="en-US" altLang="de-DE" dirty="0"/>
              <a:t>As solution we obtain the following tree:</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710" y="3994979"/>
            <a:ext cx="70627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1504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Predictive Analytics Process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1286309"/>
            <a:ext cx="8867775"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707523"/>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using C5.0</a:t>
            </a:r>
          </a:p>
        </p:txBody>
      </p:sp>
      <p:sp>
        <p:nvSpPr>
          <p:cNvPr id="8" name="Text Box 3"/>
          <p:cNvSpPr txBox="1">
            <a:spLocks noChangeArrowheads="1"/>
          </p:cNvSpPr>
          <p:nvPr/>
        </p:nvSpPr>
        <p:spPr bwMode="auto">
          <a:xfrm>
            <a:off x="356380" y="1243445"/>
            <a:ext cx="8430173" cy="43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200"/>
              </a:spcBef>
              <a:spcAft>
                <a:spcPts val="0"/>
              </a:spcAft>
            </a:pPr>
            <a:r>
              <a:rPr lang="en-US" altLang="de-DE" sz="1800" kern="0" dirty="0">
                <a:solidFill>
                  <a:srgbClr val="000000"/>
                </a:solidFill>
                <a:ea typeface="+mn-ea"/>
              </a:rPr>
              <a:t>ID3 tends to favor attributes that have a large number of values, resulting in larger trees. For example, if we have an attribute that has a distinct value for each record, then the entropy is 0, thus the information gain is maximal. </a:t>
            </a:r>
          </a:p>
          <a:p>
            <a:pPr lvl="0" algn="just" eaLnBrk="1" fontAlgn="auto" hangingPunct="1">
              <a:spcBef>
                <a:spcPts val="600"/>
              </a:spcBef>
              <a:spcAft>
                <a:spcPts val="0"/>
              </a:spcAft>
            </a:pPr>
            <a:r>
              <a:rPr lang="en-US" altLang="de-DE" sz="1800" kern="0" dirty="0">
                <a:solidFill>
                  <a:srgbClr val="000000"/>
                </a:solidFill>
                <a:ea typeface="+mn-ea"/>
              </a:rPr>
              <a:t>To compensate for this, </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C5.0 is a further development that uses the information gain ratio as a splitting criterion:</a:t>
            </a: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lvl="0" algn="just" eaLnBrk="1" fontAlgn="auto" hangingPunct="1">
              <a:spcBef>
                <a:spcPts val="4200"/>
              </a:spcBef>
              <a:spcAft>
                <a:spcPts val="0"/>
              </a:spcAft>
            </a:pPr>
            <a:r>
              <a:rPr lang="en-US" altLang="de-DE" sz="1800" kern="0" dirty="0">
                <a:solidFill>
                  <a:srgbClr val="000000"/>
                </a:solidFill>
                <a:ea typeface="+mn-ea"/>
              </a:rPr>
              <a:t>In the case of our example the </a:t>
            </a:r>
            <a:r>
              <a:rPr lang="en-US" altLang="de-DE" sz="1800" kern="0" dirty="0" err="1">
                <a:solidFill>
                  <a:srgbClr val="000000"/>
                </a:solidFill>
                <a:ea typeface="+mn-ea"/>
              </a:rPr>
              <a:t>GainRatio</a:t>
            </a:r>
            <a:r>
              <a:rPr lang="en-US" altLang="de-DE" sz="1800" kern="0" dirty="0">
                <a:solidFill>
                  <a:srgbClr val="000000"/>
                </a:solidFill>
                <a:ea typeface="+mn-ea"/>
              </a:rPr>
              <a:t> of Windy is</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0"/>
              </a:spcBef>
              <a:spcAft>
                <a:spcPts val="0"/>
              </a:spcAft>
            </a:pPr>
            <a:r>
              <a:rPr lang="en-US" altLang="de-DE" sz="1800" kern="0" dirty="0">
                <a:solidFill>
                  <a:srgbClr val="000000"/>
                </a:solidFill>
                <a:ea typeface="+mn-ea"/>
              </a:rPr>
              <a:t>and the </a:t>
            </a:r>
            <a:r>
              <a:rPr lang="en-US" altLang="de-DE" sz="1800" kern="0" dirty="0" err="1">
                <a:solidFill>
                  <a:srgbClr val="000000"/>
                </a:solidFill>
                <a:ea typeface="+mn-ea"/>
              </a:rPr>
              <a:t>GainRatio</a:t>
            </a:r>
            <a:r>
              <a:rPr lang="en-US" altLang="de-DE" sz="1800" kern="0" dirty="0">
                <a:solidFill>
                  <a:srgbClr val="000000"/>
                </a:solidFill>
                <a:ea typeface="+mn-ea"/>
              </a:rPr>
              <a:t> of Outlook is </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715374283"/>
              </p:ext>
            </p:extLst>
          </p:nvPr>
        </p:nvGraphicFramePr>
        <p:xfrm>
          <a:off x="1153535" y="2782259"/>
          <a:ext cx="4640809" cy="1141091"/>
        </p:xfrm>
        <a:graphic>
          <a:graphicData uri="http://schemas.openxmlformats.org/presentationml/2006/ole">
            <mc:AlternateContent xmlns:mc="http://schemas.openxmlformats.org/markup-compatibility/2006">
              <mc:Choice xmlns:v="urn:schemas-microsoft-com:vml" Requires="v">
                <p:oleObj name="Formel" r:id="rId2" imgW="3454400" imgH="838200" progId="Equation.3">
                  <p:embed/>
                </p:oleObj>
              </mc:Choice>
              <mc:Fallback>
                <p:oleObj name="Formel" r:id="rId2" imgW="3454400" imgH="838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535" y="2782259"/>
                        <a:ext cx="4640809" cy="1141091"/>
                      </a:xfrm>
                      <a:prstGeom prst="rect">
                        <a:avLst/>
                      </a:prstGeom>
                      <a:noFill/>
                      <a:ln>
                        <a:noFill/>
                      </a:ln>
                      <a:effec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45658818"/>
              </p:ext>
            </p:extLst>
          </p:nvPr>
        </p:nvGraphicFramePr>
        <p:xfrm>
          <a:off x="1153535" y="5710173"/>
          <a:ext cx="6843310" cy="762438"/>
        </p:xfrm>
        <a:graphic>
          <a:graphicData uri="http://schemas.openxmlformats.org/presentationml/2006/ole">
            <mc:AlternateContent xmlns:mc="http://schemas.openxmlformats.org/markup-compatibility/2006">
              <mc:Choice xmlns:v="urn:schemas-microsoft-com:vml" Requires="v">
                <p:oleObj name="Formel" r:id="rId4" imgW="5321160" imgH="583920" progId="Equation.3">
                  <p:embed/>
                </p:oleObj>
              </mc:Choice>
              <mc:Fallback>
                <p:oleObj name="Formel" r:id="rId4" imgW="5321160" imgH="583920" progId="Equation.3">
                  <p:embed/>
                  <p:pic>
                    <p:nvPicPr>
                      <p:cNvPr id="0" name=""/>
                      <p:cNvPicPr>
                        <a:picLocks noChangeAspect="1" noChangeArrowheads="1"/>
                      </p:cNvPicPr>
                      <p:nvPr/>
                    </p:nvPicPr>
                    <p:blipFill>
                      <a:blip r:embed="rId5"/>
                      <a:srcRect/>
                      <a:stretch>
                        <a:fillRect/>
                      </a:stretch>
                    </p:blipFill>
                    <p:spPr bwMode="auto">
                      <a:xfrm>
                        <a:off x="1153535" y="5710173"/>
                        <a:ext cx="6843310" cy="762438"/>
                      </a:xfrm>
                      <a:prstGeom prst="rect">
                        <a:avLst/>
                      </a:prstGeom>
                      <a:noFill/>
                      <a:ln>
                        <a:noFill/>
                      </a:ln>
                      <a:effectLst/>
                    </p:spPr>
                  </p:pic>
                </p:oleObj>
              </mc:Fallback>
            </mc:AlternateContent>
          </a:graphicData>
        </a:graphic>
      </p:graphicFrame>
      <p:graphicFrame>
        <p:nvGraphicFramePr>
          <p:cNvPr id="3" name="Objekt 2"/>
          <p:cNvGraphicFramePr>
            <a:graphicFrameLocks noChangeAspect="1"/>
          </p:cNvGraphicFramePr>
          <p:nvPr>
            <p:extLst>
              <p:ext uri="{D42A27DB-BD31-4B8C-83A1-F6EECF244321}">
                <p14:modId xmlns:p14="http://schemas.microsoft.com/office/powerpoint/2010/main" val="173137196"/>
              </p:ext>
            </p:extLst>
          </p:nvPr>
        </p:nvGraphicFramePr>
        <p:xfrm>
          <a:off x="1153535" y="4461526"/>
          <a:ext cx="5734539" cy="776181"/>
        </p:xfrm>
        <a:graphic>
          <a:graphicData uri="http://schemas.openxmlformats.org/presentationml/2006/ole">
            <mc:AlternateContent xmlns:mc="http://schemas.openxmlformats.org/markup-compatibility/2006">
              <mc:Choice xmlns:v="urn:schemas-microsoft-com:vml" Requires="v">
                <p:oleObj name="Formel" r:id="rId6" imgW="4381200" imgH="583920" progId="Equation.3">
                  <p:embed/>
                </p:oleObj>
              </mc:Choice>
              <mc:Fallback>
                <p:oleObj name="Formel" r:id="rId6" imgW="4381200" imgH="583920" progId="Equation.3">
                  <p:embed/>
                  <p:pic>
                    <p:nvPicPr>
                      <p:cNvPr id="0" name=""/>
                      <p:cNvPicPr>
                        <a:picLocks noChangeAspect="1" noChangeArrowheads="1"/>
                      </p:cNvPicPr>
                      <p:nvPr/>
                    </p:nvPicPr>
                    <p:blipFill>
                      <a:blip r:embed="rId7"/>
                      <a:srcRect/>
                      <a:stretch>
                        <a:fillRect/>
                      </a:stretch>
                    </p:blipFill>
                    <p:spPr bwMode="auto">
                      <a:xfrm>
                        <a:off x="1153535" y="4461526"/>
                        <a:ext cx="5734539" cy="7761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1926918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Numerical Attributes</a:t>
            </a:r>
          </a:p>
        </p:txBody>
      </p:sp>
      <p:sp>
        <p:nvSpPr>
          <p:cNvPr id="4" name="Text Box 2"/>
          <p:cNvSpPr txBox="1">
            <a:spLocks noChangeArrowheads="1"/>
          </p:cNvSpPr>
          <p:nvPr/>
        </p:nvSpPr>
        <p:spPr bwMode="auto">
          <a:xfrm>
            <a:off x="274638" y="1115518"/>
            <a:ext cx="8644918"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1879600" algn="l"/>
              </a:tabLst>
              <a:defRPr b="1">
                <a:solidFill>
                  <a:schemeClr val="tx1"/>
                </a:solidFill>
                <a:latin typeface="Arial" pitchFamily="34" charset="0"/>
              </a:defRPr>
            </a:lvl1pPr>
            <a:lvl2pPr marL="742950" indent="-285750" defTabSz="762000">
              <a:tabLst>
                <a:tab pos="1879600" algn="l"/>
              </a:tabLst>
              <a:defRPr b="1">
                <a:solidFill>
                  <a:schemeClr val="tx1"/>
                </a:solidFill>
                <a:latin typeface="Arial" pitchFamily="34" charset="0"/>
              </a:defRPr>
            </a:lvl2pPr>
            <a:lvl3pPr marL="1143000" indent="-228600" defTabSz="762000">
              <a:tabLst>
                <a:tab pos="1879600" algn="l"/>
              </a:tabLst>
              <a:defRPr b="1">
                <a:solidFill>
                  <a:schemeClr val="tx1"/>
                </a:solidFill>
                <a:latin typeface="Arial" pitchFamily="34" charset="0"/>
              </a:defRPr>
            </a:lvl3pPr>
            <a:lvl4pPr marL="1600200" indent="-228600" defTabSz="762000">
              <a:tabLst>
                <a:tab pos="1879600" algn="l"/>
              </a:tabLst>
              <a:defRPr b="1">
                <a:solidFill>
                  <a:schemeClr val="tx1"/>
                </a:solidFill>
                <a:latin typeface="Arial" pitchFamily="34" charset="0"/>
              </a:defRPr>
            </a:lvl4pPr>
            <a:lvl5pPr marL="2057400" indent="-228600" defTabSz="762000">
              <a:tabLst>
                <a:tab pos="1879600"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879600"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879600"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879600"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879600" algn="l"/>
              </a:tabLst>
              <a:defRPr b="1">
                <a:solidFill>
                  <a:schemeClr val="tx1"/>
                </a:solidFill>
                <a:latin typeface="Arial" pitchFamily="34" charset="0"/>
              </a:defRPr>
            </a:lvl9pPr>
          </a:lstStyle>
          <a:p>
            <a:pPr algn="just">
              <a:spcBef>
                <a:spcPct val="0"/>
              </a:spcBef>
            </a:pPr>
            <a:r>
              <a:rPr lang="en-US" altLang="de-DE" sz="1800" dirty="0"/>
              <a:t>Numerical attributes are usually </a:t>
            </a:r>
            <a:r>
              <a:rPr lang="en-US" altLang="de-DE" sz="1800" dirty="0" err="1"/>
              <a:t>splitted</a:t>
            </a:r>
            <a:r>
              <a:rPr lang="en-US" altLang="de-DE" sz="1800" dirty="0"/>
              <a:t> binary. In contrast to categorical attributes many possible splitting points exist .</a:t>
            </a:r>
          </a:p>
          <a:p>
            <a:pPr algn="just"/>
            <a:r>
              <a:rPr lang="en-US" altLang="de-DE" sz="1800" dirty="0"/>
              <a:t>The splitting point with the highest information gain is looked for. For this, the potential attribute is sorted according to its values first and then all possible splitting point and the corresponding information gains are calculated. In extreme cases there exists n-1 possibilities. </a:t>
            </a:r>
          </a:p>
        </p:txBody>
      </p:sp>
      <p:graphicFrame>
        <p:nvGraphicFramePr>
          <p:cNvPr id="6" name="Object 4"/>
          <p:cNvGraphicFramePr>
            <a:graphicFrameLocks noChangeAspect="1"/>
          </p:cNvGraphicFramePr>
          <p:nvPr/>
        </p:nvGraphicFramePr>
        <p:xfrm>
          <a:off x="461963" y="3143250"/>
          <a:ext cx="2109787" cy="3357563"/>
        </p:xfrm>
        <a:graphic>
          <a:graphicData uri="http://schemas.openxmlformats.org/presentationml/2006/ole">
            <mc:AlternateContent xmlns:mc="http://schemas.openxmlformats.org/markup-compatibility/2006">
              <mc:Choice xmlns:v="urn:schemas-microsoft-com:vml" Requires="v">
                <p:oleObj name="Arbeitsblatt" r:id="rId2" imgW="1821153" imgH="2887933" progId="Excel.Sheet.8">
                  <p:embed/>
                </p:oleObj>
              </mc:Choice>
              <mc:Fallback>
                <p:oleObj name="Arbeitsblatt" r:id="rId2" imgW="1821153" imgH="2887933"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3143250"/>
                        <a:ext cx="2109787" cy="3357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2605088" y="3152775"/>
            <a:ext cx="679132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Test the splitting point temperature = 71.5:</a:t>
            </a:r>
          </a:p>
        </p:txBody>
      </p:sp>
      <p:sp>
        <p:nvSpPr>
          <p:cNvPr id="8" name="Text Box 6"/>
          <p:cNvSpPr txBox="1">
            <a:spLocks noChangeArrowheads="1"/>
          </p:cNvSpPr>
          <p:nvPr/>
        </p:nvSpPr>
        <p:spPr bwMode="auto">
          <a:xfrm>
            <a:off x="2671763" y="3540125"/>
            <a:ext cx="435610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1" algn="l">
              <a:spcBef>
                <a:spcPct val="30000"/>
              </a:spcBef>
            </a:pPr>
            <a:r>
              <a:rPr lang="de-DE" altLang="de-DE" sz="1800" dirty="0" err="1"/>
              <a:t>temperature</a:t>
            </a:r>
            <a:r>
              <a:rPr lang="de-DE" altLang="de-DE" sz="1800"/>
              <a:t> </a:t>
            </a:r>
            <a:r>
              <a:rPr lang="de-DE" altLang="de-DE" sz="1800">
                <a:sym typeface="Symbol" pitchFamily="18" charset="2"/>
              </a:rPr>
              <a:t>&lt;</a:t>
            </a:r>
            <a:r>
              <a:rPr lang="de-DE" altLang="de-DE" sz="1800"/>
              <a:t> </a:t>
            </a:r>
            <a:r>
              <a:rPr lang="de-DE" altLang="de-DE" sz="1800" dirty="0"/>
              <a:t>71.5: 4 x </a:t>
            </a:r>
            <a:r>
              <a:rPr lang="de-DE" altLang="de-DE" sz="1800" dirty="0" err="1"/>
              <a:t>yes</a:t>
            </a:r>
            <a:r>
              <a:rPr lang="de-DE" altLang="de-DE" sz="1800" dirty="0"/>
              <a:t>, 2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lnSpc>
                <a:spcPct val="70000"/>
              </a:lnSpc>
              <a:spcBef>
                <a:spcPct val="0"/>
              </a:spcBef>
            </a:pPr>
            <a:endParaRPr lang="de-DE" altLang="de-DE" sz="1800" dirty="0"/>
          </a:p>
          <a:p>
            <a:pPr lvl="1" algn="l">
              <a:spcBef>
                <a:spcPct val="0"/>
              </a:spcBef>
            </a:pPr>
            <a:r>
              <a:rPr lang="de-DE" altLang="de-DE" sz="1800" dirty="0" err="1"/>
              <a:t>temperature</a:t>
            </a:r>
            <a:r>
              <a:rPr lang="de-DE" altLang="de-DE" sz="1800" dirty="0"/>
              <a:t> &gt; 71.5 : 5 x </a:t>
            </a:r>
            <a:r>
              <a:rPr lang="de-DE" altLang="de-DE" sz="1800" dirty="0" err="1"/>
              <a:t>yes</a:t>
            </a:r>
            <a:r>
              <a:rPr lang="de-DE" altLang="de-DE" sz="1800" dirty="0"/>
              <a:t>, 3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spcBef>
                <a:spcPct val="0"/>
              </a:spcBef>
            </a:pPr>
            <a:endParaRPr lang="de-DE" altLang="de-DE" sz="1800" dirty="0"/>
          </a:p>
          <a:p>
            <a:pPr marL="1588" lvl="1" algn="l">
              <a:spcBef>
                <a:spcPct val="0"/>
              </a:spcBef>
            </a:pPr>
            <a:r>
              <a:rPr lang="en-US" altLang="de-DE" sz="1800" dirty="0"/>
              <a:t>We calculate</a:t>
            </a:r>
            <a:r>
              <a:rPr lang="de-DE" altLang="de-DE" sz="1800" dirty="0"/>
              <a:t>:</a:t>
            </a:r>
          </a:p>
        </p:txBody>
      </p:sp>
      <p:graphicFrame>
        <p:nvGraphicFramePr>
          <p:cNvPr id="9" name="Object 7"/>
          <p:cNvGraphicFramePr>
            <a:graphicFrameLocks noChangeAspect="1"/>
          </p:cNvGraphicFramePr>
          <p:nvPr>
            <p:extLst>
              <p:ext uri="{D42A27DB-BD31-4B8C-83A1-F6EECF244321}">
                <p14:modId xmlns:p14="http://schemas.microsoft.com/office/powerpoint/2010/main" val="2098866379"/>
              </p:ext>
            </p:extLst>
          </p:nvPr>
        </p:nvGraphicFramePr>
        <p:xfrm>
          <a:off x="3081661" y="5903913"/>
          <a:ext cx="5837902" cy="631891"/>
        </p:xfrm>
        <a:graphic>
          <a:graphicData uri="http://schemas.openxmlformats.org/presentationml/2006/ole">
            <mc:AlternateContent xmlns:mc="http://schemas.openxmlformats.org/markup-compatibility/2006">
              <mc:Choice xmlns:v="urn:schemas-microsoft-com:vml" Requires="v">
                <p:oleObj name="Formel" r:id="rId4" imgW="3975100" imgH="431800" progId="Equation.3">
                  <p:embed/>
                </p:oleObj>
              </mc:Choice>
              <mc:Fallback>
                <p:oleObj name="Formel" r:id="rId4" imgW="3975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1661" y="5903913"/>
                        <a:ext cx="5837902" cy="631891"/>
                      </a:xfrm>
                      <a:prstGeom prst="rect">
                        <a:avLst/>
                      </a:prstGeom>
                      <a:noFill/>
                      <a:ln>
                        <a:noFill/>
                      </a:ln>
                      <a:effec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876908763"/>
              </p:ext>
            </p:extLst>
          </p:nvPr>
        </p:nvGraphicFramePr>
        <p:xfrm>
          <a:off x="3344864" y="3925888"/>
          <a:ext cx="5175682" cy="637726"/>
        </p:xfrm>
        <a:graphic>
          <a:graphicData uri="http://schemas.openxmlformats.org/presentationml/2006/ole">
            <mc:AlternateContent xmlns:mc="http://schemas.openxmlformats.org/markup-compatibility/2006">
              <mc:Choice xmlns:v="urn:schemas-microsoft-com:vml" Requires="v">
                <p:oleObj name="Formel" r:id="rId6" imgW="3492500" imgH="431800" progId="Equation.3">
                  <p:embed/>
                </p:oleObj>
              </mc:Choice>
              <mc:Fallback>
                <p:oleObj name="Formel" r:id="rId6" imgW="34925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4864" y="3925888"/>
                        <a:ext cx="5175682" cy="637726"/>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087126843"/>
              </p:ext>
            </p:extLst>
          </p:nvPr>
        </p:nvGraphicFramePr>
        <p:xfrm>
          <a:off x="3294496" y="4929207"/>
          <a:ext cx="5226050" cy="644525"/>
        </p:xfrm>
        <a:graphic>
          <a:graphicData uri="http://schemas.openxmlformats.org/presentationml/2006/ole">
            <mc:AlternateContent xmlns:mc="http://schemas.openxmlformats.org/markup-compatibility/2006">
              <mc:Choice xmlns:v="urn:schemas-microsoft-com:vml" Requires="v">
                <p:oleObj name="Formel" r:id="rId8" imgW="3492360" imgH="431640" progId="Equation.3">
                  <p:embed/>
                </p:oleObj>
              </mc:Choice>
              <mc:Fallback>
                <p:oleObj name="Formel" r:id="rId8" imgW="3492360" imgH="431640" progId="Equation.3">
                  <p:embed/>
                  <p:pic>
                    <p:nvPicPr>
                      <p:cNvPr id="0" name=""/>
                      <p:cNvPicPr>
                        <a:picLocks noChangeAspect="1" noChangeArrowheads="1"/>
                      </p:cNvPicPr>
                      <p:nvPr/>
                    </p:nvPicPr>
                    <p:blipFill>
                      <a:blip r:embed="rId9"/>
                      <a:srcRect/>
                      <a:stretch>
                        <a:fillRect/>
                      </a:stretch>
                    </p:blipFill>
                    <p:spPr bwMode="auto">
                      <a:xfrm>
                        <a:off x="3294496" y="4929207"/>
                        <a:ext cx="5226050" cy="6445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923711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CART Algorithm</a:t>
            </a:r>
          </a:p>
        </p:txBody>
      </p:sp>
      <p:sp>
        <p:nvSpPr>
          <p:cNvPr id="4" name="Text Box 2"/>
          <p:cNvSpPr txBox="1">
            <a:spLocks noChangeArrowheads="1"/>
          </p:cNvSpPr>
          <p:nvPr/>
        </p:nvSpPr>
        <p:spPr bwMode="auto">
          <a:xfrm>
            <a:off x="236550" y="1421841"/>
            <a:ext cx="8454369"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0"/>
              </a:spcBef>
              <a:spcAft>
                <a:spcPts val="0"/>
              </a:spcAft>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CART algorithm (Classification And Regression Trees) constructs trees that have only binary splits. Like C5.0, it is able to handle categorical and  numerical attributes. </a:t>
            </a:r>
          </a:p>
          <a:p>
            <a:pPr marL="0" marR="0" lvl="0" indent="0" algn="just" defTabSz="7620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As a measure for the impurity of a node t, CART uses the Gini Index. In the case of two classes the Gini Index is defined as:</a:t>
            </a: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5" name="Text Box 3"/>
          <p:cNvSpPr txBox="1">
            <a:spLocks noChangeArrowheads="1"/>
          </p:cNvSpPr>
          <p:nvPr/>
        </p:nvSpPr>
        <p:spPr bwMode="auto">
          <a:xfrm>
            <a:off x="236550" y="3490097"/>
            <a:ext cx="5892800"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1160463" algn="l"/>
              </a:tabLst>
              <a:defRPr b="1">
                <a:solidFill>
                  <a:schemeClr val="tx1"/>
                </a:solidFill>
                <a:latin typeface="Arial" pitchFamily="34" charset="0"/>
              </a:defRPr>
            </a:lvl1pPr>
            <a:lvl2pPr marL="742950" indent="-285750" defTabSz="762000">
              <a:tabLst>
                <a:tab pos="1160463" algn="l"/>
              </a:tabLst>
              <a:defRPr b="1">
                <a:solidFill>
                  <a:schemeClr val="tx1"/>
                </a:solidFill>
                <a:latin typeface="Arial" pitchFamily="34" charset="0"/>
              </a:defRPr>
            </a:lvl2pPr>
            <a:lvl3pPr marL="1143000" indent="-228600" defTabSz="762000">
              <a:tabLst>
                <a:tab pos="1160463" algn="l"/>
              </a:tabLst>
              <a:defRPr b="1">
                <a:solidFill>
                  <a:schemeClr val="tx1"/>
                </a:solidFill>
                <a:latin typeface="Arial" pitchFamily="34" charset="0"/>
              </a:defRPr>
            </a:lvl3pPr>
            <a:lvl4pPr marL="1600200" indent="-228600" defTabSz="762000">
              <a:tabLst>
                <a:tab pos="1160463" algn="l"/>
              </a:tabLst>
              <a:defRPr b="1">
                <a:solidFill>
                  <a:schemeClr val="tx1"/>
                </a:solidFill>
                <a:latin typeface="Arial" pitchFamily="34" charset="0"/>
              </a:defRPr>
            </a:lvl4pPr>
            <a:lvl5pPr marL="2057400" indent="-228600" defTabSz="762000">
              <a:tabLst>
                <a:tab pos="11604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=1,2. </a:t>
            </a:r>
          </a:p>
          <a:p>
            <a:pPr marL="0" marR="0" lvl="0" indent="0" algn="l" defTabSz="762000" eaLnBrk="1" fontAlgn="auto" latinLnBrk="0" hangingPunct="1">
              <a:lnSpc>
                <a:spcPct val="100000"/>
              </a:lnSpc>
              <a:spcBef>
                <a:spcPts val="12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 node t  is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splitted</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by the attribute that minimizes:</a:t>
            </a:r>
          </a:p>
        </p:txBody>
      </p:sp>
      <p:grpSp>
        <p:nvGrpSpPr>
          <p:cNvPr id="6" name="Gruppieren 5"/>
          <p:cNvGrpSpPr/>
          <p:nvPr/>
        </p:nvGrpSpPr>
        <p:grpSpPr>
          <a:xfrm>
            <a:off x="5708800" y="2975747"/>
            <a:ext cx="3140075" cy="1701800"/>
            <a:chOff x="6384925" y="3063875"/>
            <a:chExt cx="3140075" cy="1701800"/>
          </a:xfrm>
        </p:grpSpPr>
        <p:sp>
          <p:nvSpPr>
            <p:cNvPr id="7" name="Text Box 4"/>
            <p:cNvSpPr txBox="1">
              <a:spLocks noChangeArrowheads="1"/>
            </p:cNvSpPr>
            <p:nvPr/>
          </p:nvSpPr>
          <p:spPr bwMode="auto">
            <a:xfrm>
              <a:off x="9209088" y="4411663"/>
              <a:ext cx="315912" cy="26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p</a:t>
              </a:r>
              <a:r>
                <a:rPr kumimoji="0" lang="de-DE" altLang="de-DE" sz="1400" b="0" i="0" u="none" strike="noStrike" kern="0" cap="none" spc="0" normalizeH="0" baseline="-25000" noProof="0">
                  <a:ln>
                    <a:noFill/>
                  </a:ln>
                  <a:solidFill>
                    <a:srgbClr val="000000"/>
                  </a:solidFill>
                  <a:effectLst/>
                  <a:uLnTx/>
                  <a:uFillTx/>
                  <a:latin typeface="Arial" pitchFamily="34" charset="0"/>
                  <a:ea typeface="+mn-ea"/>
                </a:rPr>
                <a:t>i</a:t>
              </a: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8" name="Line 5"/>
            <p:cNvSpPr>
              <a:spLocks noChangeShapeType="1"/>
            </p:cNvSpPr>
            <p:nvPr/>
          </p:nvSpPr>
          <p:spPr bwMode="auto">
            <a:xfrm flipV="1">
              <a:off x="7064375" y="3273425"/>
              <a:ext cx="0" cy="11985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 name="Line 6"/>
            <p:cNvSpPr>
              <a:spLocks noChangeShapeType="1"/>
            </p:cNvSpPr>
            <p:nvPr/>
          </p:nvSpPr>
          <p:spPr bwMode="auto">
            <a:xfrm>
              <a:off x="7064375" y="4471988"/>
              <a:ext cx="2254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Text Box 7"/>
            <p:cNvSpPr txBox="1">
              <a:spLocks noChangeArrowheads="1"/>
            </p:cNvSpPr>
            <p:nvPr/>
          </p:nvSpPr>
          <p:spPr bwMode="auto">
            <a:xfrm>
              <a:off x="6384925" y="3063875"/>
              <a:ext cx="873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Gini(t)</a:t>
              </a:r>
            </a:p>
          </p:txBody>
        </p:sp>
        <p:sp>
          <p:nvSpPr>
            <p:cNvPr id="11" name="Freeform 8"/>
            <p:cNvSpPr>
              <a:spLocks/>
            </p:cNvSpPr>
            <p:nvPr/>
          </p:nvSpPr>
          <p:spPr bwMode="auto">
            <a:xfrm>
              <a:off x="7064375" y="3654425"/>
              <a:ext cx="2016125" cy="817563"/>
            </a:xfrm>
            <a:custGeom>
              <a:avLst/>
              <a:gdLst>
                <a:gd name="T0" fmla="*/ 0 w 3060"/>
                <a:gd name="T1" fmla="*/ 2147483647 h 1118"/>
                <a:gd name="T2" fmla="*/ 2147483647 w 3060"/>
                <a:gd name="T3" fmla="*/ 2147483647 h 1118"/>
                <a:gd name="T4" fmla="*/ 2147483647 w 3060"/>
                <a:gd name="T5" fmla="*/ 2147483647 h 1118"/>
                <a:gd name="T6" fmla="*/ 2147483647 w 3060"/>
                <a:gd name="T7" fmla="*/ 2147483647 h 1118"/>
                <a:gd name="T8" fmla="*/ 2147483647 w 3060"/>
                <a:gd name="T9" fmla="*/ 2147483647 h 1118"/>
                <a:gd name="T10" fmla="*/ 2147483647 w 3060"/>
                <a:gd name="T11" fmla="*/ 2147483647 h 11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60" h="1118">
                  <a:moveTo>
                    <a:pt x="0" y="1118"/>
                  </a:moveTo>
                  <a:cubicBezTo>
                    <a:pt x="150" y="897"/>
                    <a:pt x="300" y="676"/>
                    <a:pt x="540" y="494"/>
                  </a:cubicBezTo>
                  <a:cubicBezTo>
                    <a:pt x="780" y="312"/>
                    <a:pt x="1140" y="52"/>
                    <a:pt x="1440" y="26"/>
                  </a:cubicBezTo>
                  <a:cubicBezTo>
                    <a:pt x="1740" y="0"/>
                    <a:pt x="2100" y="208"/>
                    <a:pt x="2340" y="338"/>
                  </a:cubicBezTo>
                  <a:cubicBezTo>
                    <a:pt x="2580" y="468"/>
                    <a:pt x="2760" y="676"/>
                    <a:pt x="2880" y="806"/>
                  </a:cubicBezTo>
                  <a:cubicBezTo>
                    <a:pt x="3000" y="936"/>
                    <a:pt x="3030" y="1027"/>
                    <a:pt x="3060" y="111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9"/>
            <p:cNvSpPr>
              <a:spLocks noChangeShapeType="1"/>
            </p:cNvSpPr>
            <p:nvPr/>
          </p:nvSpPr>
          <p:spPr bwMode="auto">
            <a:xfrm flipH="1">
              <a:off x="7064375" y="3673475"/>
              <a:ext cx="949325"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0"/>
            <p:cNvSpPr>
              <a:spLocks noChangeShapeType="1"/>
            </p:cNvSpPr>
            <p:nvPr/>
          </p:nvSpPr>
          <p:spPr bwMode="auto">
            <a:xfrm>
              <a:off x="8013700" y="3673475"/>
              <a:ext cx="0" cy="79851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1"/>
            <p:cNvSpPr txBox="1">
              <a:spLocks noChangeArrowheads="1"/>
            </p:cNvSpPr>
            <p:nvPr/>
          </p:nvSpPr>
          <p:spPr bwMode="auto">
            <a:xfrm>
              <a:off x="6818313" y="4406900"/>
              <a:ext cx="3571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a:t>
              </a:r>
            </a:p>
          </p:txBody>
        </p:sp>
        <p:sp>
          <p:nvSpPr>
            <p:cNvPr id="15" name="Text Box 12"/>
            <p:cNvSpPr txBox="1">
              <a:spLocks noChangeArrowheads="1"/>
            </p:cNvSpPr>
            <p:nvPr/>
          </p:nvSpPr>
          <p:spPr bwMode="auto">
            <a:xfrm>
              <a:off x="8961438" y="4424363"/>
              <a:ext cx="3571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1</a:t>
              </a:r>
            </a:p>
          </p:txBody>
        </p:sp>
        <p:sp>
          <p:nvSpPr>
            <p:cNvPr id="16" name="Text Box 13"/>
            <p:cNvSpPr txBox="1">
              <a:spLocks noChangeArrowheads="1"/>
            </p:cNvSpPr>
            <p:nvPr/>
          </p:nvSpPr>
          <p:spPr bwMode="auto">
            <a:xfrm>
              <a:off x="7713663" y="4424363"/>
              <a:ext cx="6397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a:p>
              <a:pPr marL="0" marR="0" lvl="0" indent="0" defTabSz="914400" eaLnBrk="1" fontAlgn="auto" latinLnBrk="0" hangingPunct="1">
                <a:lnSpc>
                  <a:spcPct val="100000"/>
                </a:lnSpc>
                <a:spcBef>
                  <a:spcPct val="0"/>
                </a:spcBef>
                <a:spcAft>
                  <a:spcPts val="0"/>
                </a:spcAft>
                <a:buClrTx/>
                <a:buSzTx/>
                <a:buFontTx/>
                <a:buNone/>
                <a:tabLst/>
                <a:defRPr/>
              </a:pP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4"/>
            <p:cNvSpPr txBox="1">
              <a:spLocks noChangeArrowheads="1"/>
            </p:cNvSpPr>
            <p:nvPr/>
          </p:nvSpPr>
          <p:spPr bwMode="auto">
            <a:xfrm>
              <a:off x="6578600" y="3494088"/>
              <a:ext cx="5969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p:txBody>
        </p:sp>
      </p:grpSp>
      <p:sp>
        <p:nvSpPr>
          <p:cNvPr id="18" name="Text Box 15"/>
          <p:cNvSpPr txBox="1">
            <a:spLocks noChangeArrowheads="1"/>
          </p:cNvSpPr>
          <p:nvPr/>
        </p:nvSpPr>
        <p:spPr bwMode="auto">
          <a:xfrm>
            <a:off x="225438" y="5337657"/>
            <a:ext cx="27422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is equivalent to:</a:t>
            </a:r>
          </a:p>
        </p:txBody>
      </p:sp>
      <p:graphicFrame>
        <p:nvGraphicFramePr>
          <p:cNvPr id="19" name="Object 16"/>
          <p:cNvGraphicFramePr>
            <a:graphicFrameLocks noChangeAspect="1"/>
          </p:cNvGraphicFramePr>
          <p:nvPr/>
        </p:nvGraphicFramePr>
        <p:xfrm>
          <a:off x="698513" y="3120210"/>
          <a:ext cx="3084512" cy="315912"/>
        </p:xfrm>
        <a:graphic>
          <a:graphicData uri="http://schemas.openxmlformats.org/presentationml/2006/ole">
            <mc:AlternateContent xmlns:mc="http://schemas.openxmlformats.org/markup-compatibility/2006">
              <mc:Choice xmlns:v="urn:schemas-microsoft-com:vml" Requires="v">
                <p:oleObj name="Formel" r:id="rId2" imgW="2108200" imgH="215900" progId="Equation.3">
                  <p:embed/>
                </p:oleObj>
              </mc:Choice>
              <mc:Fallback>
                <p:oleObj name="Formel" r:id="rId2" imgW="2108200" imgH="215900" progId="Equation.3">
                  <p:embed/>
                  <p:pic>
                    <p:nvPicPr>
                      <p:cNvPr id="19"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3" y="3120210"/>
                        <a:ext cx="30845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nvGraphicFramePr>
        <p:xfrm>
          <a:off x="754075" y="4606110"/>
          <a:ext cx="3197225" cy="576262"/>
        </p:xfrm>
        <a:graphic>
          <a:graphicData uri="http://schemas.openxmlformats.org/presentationml/2006/ole">
            <mc:AlternateContent xmlns:mc="http://schemas.openxmlformats.org/markup-compatibility/2006">
              <mc:Choice xmlns:v="urn:schemas-microsoft-com:vml" Requires="v">
                <p:oleObj name="Formel" r:id="rId4" imgW="2184400" imgH="393700" progId="Equation.3">
                  <p:embed/>
                </p:oleObj>
              </mc:Choice>
              <mc:Fallback>
                <p:oleObj name="Formel" r:id="rId4" imgW="2184400" imgH="393700" progId="Equation.3">
                  <p:embed/>
                  <p:pic>
                    <p:nvPicPr>
                      <p:cNvPr id="2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75" y="4606110"/>
                        <a:ext cx="31972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9"/>
          <p:cNvGraphicFramePr>
            <a:graphicFrameLocks noChangeAspect="1"/>
          </p:cNvGraphicFramePr>
          <p:nvPr/>
        </p:nvGraphicFramePr>
        <p:xfrm>
          <a:off x="708037" y="5602770"/>
          <a:ext cx="5069305" cy="671512"/>
        </p:xfrm>
        <a:graphic>
          <a:graphicData uri="http://schemas.openxmlformats.org/presentationml/2006/ole">
            <mc:AlternateContent xmlns:mc="http://schemas.openxmlformats.org/markup-compatibility/2006">
              <mc:Choice xmlns:v="urn:schemas-microsoft-com:vml" Requires="v">
                <p:oleObj name="Formel" r:id="rId6" imgW="3213000" imgH="431640" progId="Equation.3">
                  <p:embed/>
                </p:oleObj>
              </mc:Choice>
              <mc:Fallback>
                <p:oleObj name="Formel" r:id="rId6" imgW="3213000" imgH="431640" progId="Equation.3">
                  <p:embed/>
                  <p:pic>
                    <p:nvPicPr>
                      <p:cNvPr id="22" name="Object 19"/>
                      <p:cNvPicPr>
                        <a:picLocks noChangeAspect="1" noChangeArrowheads="1"/>
                      </p:cNvPicPr>
                      <p:nvPr/>
                    </p:nvPicPr>
                    <p:blipFill>
                      <a:blip r:embed="rId7"/>
                      <a:srcRect/>
                      <a:stretch>
                        <a:fillRect/>
                      </a:stretch>
                    </p:blipFill>
                    <p:spPr bwMode="auto">
                      <a:xfrm>
                        <a:off x="708037" y="5602770"/>
                        <a:ext cx="5069305" cy="6715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9300754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in CART</a:t>
            </a:r>
          </a:p>
        </p:txBody>
      </p:sp>
      <p:sp>
        <p:nvSpPr>
          <p:cNvPr id="5" name="Text Box 3"/>
          <p:cNvSpPr txBox="1">
            <a:spLocks noChangeArrowheads="1"/>
          </p:cNvSpPr>
          <p:nvPr/>
        </p:nvSpPr>
        <p:spPr bwMode="auto">
          <a:xfrm>
            <a:off x="3563700" y="1915209"/>
            <a:ext cx="43561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Wind:</a:t>
            </a:r>
          </a:p>
          <a:p>
            <a:pPr marL="292100" marR="0" lvl="1" indent="0" algn="l" defTabSz="762000" eaLnBrk="1" fontAlgn="auto" latinLnBrk="0" hangingPunct="1">
              <a:lnSpc>
                <a:spcPct val="100000"/>
              </a:lnSpc>
              <a:spcBef>
                <a:spcPct val="3000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light: 6 x yes, 2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7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strong: 3 x yes, 3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resulting in:</a:t>
            </a:r>
          </a:p>
        </p:txBody>
      </p:sp>
      <p:graphicFrame>
        <p:nvGraphicFramePr>
          <p:cNvPr id="6" name="Object 4"/>
          <p:cNvGraphicFramePr>
            <a:graphicFrameLocks noChangeAspect="1"/>
          </p:cNvGraphicFramePr>
          <p:nvPr/>
        </p:nvGraphicFramePr>
        <p:xfrm>
          <a:off x="4203462" y="2581959"/>
          <a:ext cx="3725863" cy="671513"/>
        </p:xfrm>
        <a:graphic>
          <a:graphicData uri="http://schemas.openxmlformats.org/presentationml/2006/ole">
            <mc:AlternateContent xmlns:mc="http://schemas.openxmlformats.org/markup-compatibility/2006">
              <mc:Choice xmlns:v="urn:schemas-microsoft-com:vml" Requires="v">
                <p:oleObj name="Formel" r:id="rId2" imgW="2387600" imgH="431800" progId="Equation.3">
                  <p:embed/>
                </p:oleObj>
              </mc:Choice>
              <mc:Fallback>
                <p:oleObj name="Formel" r:id="rId2" imgW="2387600" imgH="431800" progId="Equation.3">
                  <p:embed/>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462" y="2581959"/>
                        <a:ext cx="372586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4203462" y="3640822"/>
          <a:ext cx="3684588" cy="671512"/>
        </p:xfrm>
        <a:graphic>
          <a:graphicData uri="http://schemas.openxmlformats.org/presentationml/2006/ole">
            <mc:AlternateContent xmlns:mc="http://schemas.openxmlformats.org/markup-compatibility/2006">
              <mc:Choice xmlns:v="urn:schemas-microsoft-com:vml" Requires="v">
                <p:oleObj name="Formel" r:id="rId4" imgW="2362200" imgH="431800" progId="Equation.3">
                  <p:embed/>
                </p:oleObj>
              </mc:Choice>
              <mc:Fallback>
                <p:oleObj name="Formel" r:id="rId4" imgW="2362200" imgH="431800" progId="Equation.3">
                  <p:embed/>
                  <p:pic>
                    <p:nvPicPr>
                      <p:cNvPr id="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462" y="3640822"/>
                        <a:ext cx="3684588"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454025" y="1645334"/>
          <a:ext cx="3067050" cy="4117975"/>
        </p:xfrm>
        <a:graphic>
          <a:graphicData uri="http://schemas.openxmlformats.org/presentationml/2006/ole">
            <mc:AlternateContent xmlns:mc="http://schemas.openxmlformats.org/markup-compatibility/2006">
              <mc:Choice xmlns:v="urn:schemas-microsoft-com:vml" Requires="v">
                <p:oleObj name="Tabelle" r:id="rId6" imgW="2801160" imgH="3408840" progId="Excel.Sheet.8">
                  <p:embed/>
                </p:oleObj>
              </mc:Choice>
              <mc:Fallback>
                <p:oleObj name="Tabelle" r:id="rId6" imgW="2801160" imgH="3408840" progId="Excel.Sheet.8">
                  <p:embed/>
                  <p:pic>
                    <p:nvPicPr>
                      <p:cNvPr id="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025" y="1645334"/>
                        <a:ext cx="3067050" cy="411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4203462" y="4637772"/>
          <a:ext cx="4833938" cy="908050"/>
        </p:xfrm>
        <a:graphic>
          <a:graphicData uri="http://schemas.openxmlformats.org/presentationml/2006/ole">
            <mc:AlternateContent xmlns:mc="http://schemas.openxmlformats.org/markup-compatibility/2006">
              <mc:Choice xmlns:v="urn:schemas-microsoft-com:vml" Requires="v">
                <p:oleObj name="Formel" r:id="rId8" imgW="3098800" imgH="584200" progId="Equation.3">
                  <p:embed/>
                </p:oleObj>
              </mc:Choice>
              <mc:Fallback>
                <p:oleObj name="Formel" r:id="rId8" imgW="3098800" imgH="584200" progId="Equation.3">
                  <p:embed/>
                  <p:pic>
                    <p:nvPicPr>
                      <p:cNvPr id="9"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3462" y="4637772"/>
                        <a:ext cx="4833938"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3785479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213</a:t>
            </a:fld>
            <a:endParaRPr lang="en-US" sz="800" dirty="0">
              <a:solidFill>
                <a:schemeClr val="bg1"/>
              </a:solidFill>
            </a:endParaRPr>
          </a:p>
        </p:txBody>
      </p:sp>
      <p:sp>
        <p:nvSpPr>
          <p:cNvPr id="4099" name="Rectangle 2"/>
          <p:cNvSpPr>
            <a:spLocks noChangeArrowheads="1"/>
          </p:cNvSpPr>
          <p:nvPr/>
        </p:nvSpPr>
        <p:spPr bwMode="auto">
          <a:xfrm>
            <a:off x="177800" y="534988"/>
            <a:ext cx="65222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Coherence between Entropy and Gini Index</a:t>
            </a:r>
          </a:p>
        </p:txBody>
      </p:sp>
      <p:sp>
        <p:nvSpPr>
          <p:cNvPr id="5" name="Text Box 3"/>
          <p:cNvSpPr txBox="1">
            <a:spLocks noChangeArrowheads="1"/>
          </p:cNvSpPr>
          <p:nvPr/>
        </p:nvSpPr>
        <p:spPr bwMode="auto">
          <a:xfrm>
            <a:off x="1758412" y="5703445"/>
            <a:ext cx="628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Remark: Entropy has been scaled from (0, 1) to (0, 0.5)!</a:t>
            </a:r>
          </a:p>
        </p:txBody>
      </p:sp>
      <p:sp>
        <p:nvSpPr>
          <p:cNvPr id="6" name="Freeform 4"/>
          <p:cNvSpPr>
            <a:spLocks/>
          </p:cNvSpPr>
          <p:nvPr/>
        </p:nvSpPr>
        <p:spPr bwMode="auto">
          <a:xfrm>
            <a:off x="1709200" y="2036320"/>
            <a:ext cx="5949950" cy="3101975"/>
          </a:xfrm>
          <a:custGeom>
            <a:avLst/>
            <a:gdLst>
              <a:gd name="T0" fmla="*/ 0 w 3748"/>
              <a:gd name="T1" fmla="*/ 2147483647 h 1954"/>
              <a:gd name="T2" fmla="*/ 2147483647 w 3748"/>
              <a:gd name="T3" fmla="*/ 2147483647 h 1954"/>
              <a:gd name="T4" fmla="*/ 2147483647 w 3748"/>
              <a:gd name="T5" fmla="*/ 2147483647 h 1954"/>
              <a:gd name="T6" fmla="*/ 2147483647 w 3748"/>
              <a:gd name="T7" fmla="*/ 2147483647 h 1954"/>
              <a:gd name="T8" fmla="*/ 2147483647 w 3748"/>
              <a:gd name="T9" fmla="*/ 2147483647 h 1954"/>
              <a:gd name="T10" fmla="*/ 2147483647 w 3748"/>
              <a:gd name="T11" fmla="*/ 2147483647 h 1954"/>
              <a:gd name="T12" fmla="*/ 2147483647 w 3748"/>
              <a:gd name="T13" fmla="*/ 2147483647 h 1954"/>
              <a:gd name="T14" fmla="*/ 2147483647 w 3748"/>
              <a:gd name="T15" fmla="*/ 2147483647 h 1954"/>
              <a:gd name="T16" fmla="*/ 2147483647 w 3748"/>
              <a:gd name="T17" fmla="*/ 2147483647 h 1954"/>
              <a:gd name="T18" fmla="*/ 2147483647 w 3748"/>
              <a:gd name="T19" fmla="*/ 2147483647 h 1954"/>
              <a:gd name="T20" fmla="*/ 2147483647 w 3748"/>
              <a:gd name="T21" fmla="*/ 2147483647 h 1954"/>
              <a:gd name="T22" fmla="*/ 2147483647 w 3748"/>
              <a:gd name="T23" fmla="*/ 2147483647 h 1954"/>
              <a:gd name="T24" fmla="*/ 2147483647 w 3748"/>
              <a:gd name="T25" fmla="*/ 2147483647 h 1954"/>
              <a:gd name="T26" fmla="*/ 2147483647 w 3748"/>
              <a:gd name="T27" fmla="*/ 2147483647 h 1954"/>
              <a:gd name="T28" fmla="*/ 2147483647 w 3748"/>
              <a:gd name="T29" fmla="*/ 2147483647 h 1954"/>
              <a:gd name="T30" fmla="*/ 2147483647 w 3748"/>
              <a:gd name="T31" fmla="*/ 2147483647 h 1954"/>
              <a:gd name="T32" fmla="*/ 2147483647 w 3748"/>
              <a:gd name="T33" fmla="*/ 2147483647 h 1954"/>
              <a:gd name="T34" fmla="*/ 2147483647 w 3748"/>
              <a:gd name="T35" fmla="*/ 2147483647 h 1954"/>
              <a:gd name="T36" fmla="*/ 2147483647 w 3748"/>
              <a:gd name="T37" fmla="*/ 2147483647 h 19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8" h="1954">
                <a:moveTo>
                  <a:pt x="0" y="1928"/>
                </a:moveTo>
                <a:cubicBezTo>
                  <a:pt x="61" y="1799"/>
                  <a:pt x="122" y="1670"/>
                  <a:pt x="201" y="1527"/>
                </a:cubicBezTo>
                <a:cubicBezTo>
                  <a:pt x="280" y="1384"/>
                  <a:pt x="374" y="1216"/>
                  <a:pt x="473" y="1067"/>
                </a:cubicBezTo>
                <a:cubicBezTo>
                  <a:pt x="572" y="918"/>
                  <a:pt x="700" y="748"/>
                  <a:pt x="796" y="634"/>
                </a:cubicBezTo>
                <a:cubicBezTo>
                  <a:pt x="892" y="520"/>
                  <a:pt x="976" y="448"/>
                  <a:pt x="1049" y="381"/>
                </a:cubicBezTo>
                <a:cubicBezTo>
                  <a:pt x="1122" y="314"/>
                  <a:pt x="1165" y="282"/>
                  <a:pt x="1236" y="232"/>
                </a:cubicBezTo>
                <a:cubicBezTo>
                  <a:pt x="1307" y="182"/>
                  <a:pt x="1384" y="120"/>
                  <a:pt x="1476" y="83"/>
                </a:cubicBezTo>
                <a:cubicBezTo>
                  <a:pt x="1568" y="46"/>
                  <a:pt x="1720" y="24"/>
                  <a:pt x="1787" y="12"/>
                </a:cubicBezTo>
                <a:cubicBezTo>
                  <a:pt x="1854" y="0"/>
                  <a:pt x="1833" y="10"/>
                  <a:pt x="1877" y="12"/>
                </a:cubicBezTo>
                <a:cubicBezTo>
                  <a:pt x="1921" y="14"/>
                  <a:pt x="1985" y="10"/>
                  <a:pt x="2052" y="25"/>
                </a:cubicBezTo>
                <a:cubicBezTo>
                  <a:pt x="2119" y="40"/>
                  <a:pt x="2209" y="74"/>
                  <a:pt x="2278" y="103"/>
                </a:cubicBezTo>
                <a:cubicBezTo>
                  <a:pt x="2347" y="132"/>
                  <a:pt x="2405" y="159"/>
                  <a:pt x="2466" y="200"/>
                </a:cubicBezTo>
                <a:cubicBezTo>
                  <a:pt x="2527" y="241"/>
                  <a:pt x="2592" y="302"/>
                  <a:pt x="2647" y="349"/>
                </a:cubicBezTo>
                <a:cubicBezTo>
                  <a:pt x="2702" y="396"/>
                  <a:pt x="2729" y="413"/>
                  <a:pt x="2796" y="485"/>
                </a:cubicBezTo>
                <a:cubicBezTo>
                  <a:pt x="2863" y="557"/>
                  <a:pt x="2976" y="691"/>
                  <a:pt x="3049" y="782"/>
                </a:cubicBezTo>
                <a:cubicBezTo>
                  <a:pt x="3122" y="873"/>
                  <a:pt x="3179" y="943"/>
                  <a:pt x="3236" y="1028"/>
                </a:cubicBezTo>
                <a:cubicBezTo>
                  <a:pt x="3293" y="1113"/>
                  <a:pt x="3339" y="1207"/>
                  <a:pt x="3392" y="1294"/>
                </a:cubicBezTo>
                <a:cubicBezTo>
                  <a:pt x="3445" y="1381"/>
                  <a:pt x="3494" y="1443"/>
                  <a:pt x="3553" y="1553"/>
                </a:cubicBezTo>
                <a:cubicBezTo>
                  <a:pt x="3612" y="1663"/>
                  <a:pt x="3716" y="1887"/>
                  <a:pt x="3748" y="1954"/>
                </a:cubicBezTo>
              </a:path>
            </a:pathLst>
          </a:custGeom>
          <a:noFill/>
          <a:ln w="38100" cap="flat" cmpd="sng">
            <a:solidFill>
              <a:srgbClr val="063DE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 name="Freeform 5"/>
          <p:cNvSpPr>
            <a:spLocks/>
          </p:cNvSpPr>
          <p:nvPr/>
        </p:nvSpPr>
        <p:spPr bwMode="auto">
          <a:xfrm>
            <a:off x="1709200" y="2014095"/>
            <a:ext cx="5959475" cy="3144837"/>
          </a:xfrm>
          <a:custGeom>
            <a:avLst/>
            <a:gdLst>
              <a:gd name="T0" fmla="*/ 0 w 3754"/>
              <a:gd name="T1" fmla="*/ 2147483647 h 1981"/>
              <a:gd name="T2" fmla="*/ 2147483647 w 3754"/>
              <a:gd name="T3" fmla="*/ 2147483647 h 1981"/>
              <a:gd name="T4" fmla="*/ 2147483647 w 3754"/>
              <a:gd name="T5" fmla="*/ 2147483647 h 1981"/>
              <a:gd name="T6" fmla="*/ 2147483647 w 3754"/>
              <a:gd name="T7" fmla="*/ 2147483647 h 1981"/>
              <a:gd name="T8" fmla="*/ 2147483647 w 3754"/>
              <a:gd name="T9" fmla="*/ 2147483647 h 1981"/>
              <a:gd name="T10" fmla="*/ 2147483647 w 3754"/>
              <a:gd name="T11" fmla="*/ 2147483647 h 1981"/>
              <a:gd name="T12" fmla="*/ 2147483647 w 3754"/>
              <a:gd name="T13" fmla="*/ 2147483647 h 1981"/>
              <a:gd name="T14" fmla="*/ 2147483647 w 3754"/>
              <a:gd name="T15" fmla="*/ 2147483647 h 1981"/>
              <a:gd name="T16" fmla="*/ 2147483647 w 3754"/>
              <a:gd name="T17" fmla="*/ 2147483647 h 1981"/>
              <a:gd name="T18" fmla="*/ 2147483647 w 3754"/>
              <a:gd name="T19" fmla="*/ 2147483647 h 1981"/>
              <a:gd name="T20" fmla="*/ 2147483647 w 3754"/>
              <a:gd name="T21" fmla="*/ 2147483647 h 1981"/>
              <a:gd name="T22" fmla="*/ 2147483647 w 3754"/>
              <a:gd name="T23" fmla="*/ 2147483647 h 1981"/>
              <a:gd name="T24" fmla="*/ 2147483647 w 3754"/>
              <a:gd name="T25" fmla="*/ 2147483647 h 1981"/>
              <a:gd name="T26" fmla="*/ 2147483647 w 3754"/>
              <a:gd name="T27" fmla="*/ 2147483647 h 1981"/>
              <a:gd name="T28" fmla="*/ 2147483647 w 3754"/>
              <a:gd name="T29" fmla="*/ 2147483647 h 1981"/>
              <a:gd name="T30" fmla="*/ 2147483647 w 3754"/>
              <a:gd name="T31" fmla="*/ 2147483647 h 1981"/>
              <a:gd name="T32" fmla="*/ 2147483647 w 3754"/>
              <a:gd name="T33" fmla="*/ 2147483647 h 1981"/>
              <a:gd name="T34" fmla="*/ 2147483647 w 3754"/>
              <a:gd name="T35" fmla="*/ 2147483647 h 1981"/>
              <a:gd name="T36" fmla="*/ 2147483647 w 3754"/>
              <a:gd name="T37" fmla="*/ 2147483647 h 1981"/>
              <a:gd name="T38" fmla="*/ 2147483647 w 3754"/>
              <a:gd name="T39" fmla="*/ 2147483647 h 19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54" h="1981">
                <a:moveTo>
                  <a:pt x="0" y="1974"/>
                </a:moveTo>
                <a:cubicBezTo>
                  <a:pt x="26" y="1845"/>
                  <a:pt x="53" y="1717"/>
                  <a:pt x="91" y="1605"/>
                </a:cubicBezTo>
                <a:cubicBezTo>
                  <a:pt x="129" y="1493"/>
                  <a:pt x="177" y="1399"/>
                  <a:pt x="227" y="1301"/>
                </a:cubicBezTo>
                <a:cubicBezTo>
                  <a:pt x="277" y="1203"/>
                  <a:pt x="327" y="1113"/>
                  <a:pt x="389" y="1016"/>
                </a:cubicBezTo>
                <a:cubicBezTo>
                  <a:pt x="451" y="919"/>
                  <a:pt x="530" y="807"/>
                  <a:pt x="602" y="719"/>
                </a:cubicBezTo>
                <a:cubicBezTo>
                  <a:pt x="674" y="631"/>
                  <a:pt x="751" y="555"/>
                  <a:pt x="822" y="486"/>
                </a:cubicBezTo>
                <a:cubicBezTo>
                  <a:pt x="893" y="417"/>
                  <a:pt x="962" y="353"/>
                  <a:pt x="1029" y="305"/>
                </a:cubicBezTo>
                <a:cubicBezTo>
                  <a:pt x="1096" y="257"/>
                  <a:pt x="1155" y="231"/>
                  <a:pt x="1224" y="195"/>
                </a:cubicBezTo>
                <a:cubicBezTo>
                  <a:pt x="1293" y="159"/>
                  <a:pt x="1354" y="121"/>
                  <a:pt x="1444" y="91"/>
                </a:cubicBezTo>
                <a:cubicBezTo>
                  <a:pt x="1534" y="61"/>
                  <a:pt x="1694" y="26"/>
                  <a:pt x="1767" y="13"/>
                </a:cubicBezTo>
                <a:cubicBezTo>
                  <a:pt x="1840" y="0"/>
                  <a:pt x="1825" y="8"/>
                  <a:pt x="1884" y="13"/>
                </a:cubicBezTo>
                <a:cubicBezTo>
                  <a:pt x="1943" y="18"/>
                  <a:pt x="2033" y="24"/>
                  <a:pt x="2123" y="46"/>
                </a:cubicBezTo>
                <a:cubicBezTo>
                  <a:pt x="2213" y="68"/>
                  <a:pt x="2335" y="103"/>
                  <a:pt x="2427" y="143"/>
                </a:cubicBezTo>
                <a:cubicBezTo>
                  <a:pt x="2519" y="183"/>
                  <a:pt x="2594" y="231"/>
                  <a:pt x="2673" y="285"/>
                </a:cubicBezTo>
                <a:cubicBezTo>
                  <a:pt x="2752" y="339"/>
                  <a:pt x="2814" y="383"/>
                  <a:pt x="2900" y="466"/>
                </a:cubicBezTo>
                <a:cubicBezTo>
                  <a:pt x="2986" y="549"/>
                  <a:pt x="3109" y="681"/>
                  <a:pt x="3191" y="783"/>
                </a:cubicBezTo>
                <a:cubicBezTo>
                  <a:pt x="3273" y="885"/>
                  <a:pt x="3332" y="976"/>
                  <a:pt x="3392" y="1075"/>
                </a:cubicBezTo>
                <a:cubicBezTo>
                  <a:pt x="3452" y="1174"/>
                  <a:pt x="3508" y="1285"/>
                  <a:pt x="3553" y="1379"/>
                </a:cubicBezTo>
                <a:cubicBezTo>
                  <a:pt x="3598" y="1473"/>
                  <a:pt x="3629" y="1538"/>
                  <a:pt x="3663" y="1638"/>
                </a:cubicBezTo>
                <a:cubicBezTo>
                  <a:pt x="3697" y="1738"/>
                  <a:pt x="3739" y="1924"/>
                  <a:pt x="3754" y="1981"/>
                </a:cubicBezTo>
              </a:path>
            </a:pathLst>
          </a:custGeom>
          <a:noFill/>
          <a:ln w="28575" cap="flat" cmpd="sng">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Rectangle 6"/>
          <p:cNvSpPr>
            <a:spLocks noChangeArrowheads="1"/>
          </p:cNvSpPr>
          <p:nvPr/>
        </p:nvSpPr>
        <p:spPr bwMode="auto">
          <a:xfrm>
            <a:off x="1699675" y="1787082"/>
            <a:ext cx="6256337" cy="3389313"/>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a:off x="1537750" y="2072832"/>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1537750" y="33094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9"/>
          <p:cNvSpPr>
            <a:spLocks noChangeShapeType="1"/>
          </p:cNvSpPr>
          <p:nvPr/>
        </p:nvSpPr>
        <p:spPr bwMode="auto">
          <a:xfrm>
            <a:off x="1537750" y="269037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10"/>
          <p:cNvSpPr>
            <a:spLocks noChangeShapeType="1"/>
          </p:cNvSpPr>
          <p:nvPr/>
        </p:nvSpPr>
        <p:spPr bwMode="auto">
          <a:xfrm>
            <a:off x="1537750" y="392862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1"/>
          <p:cNvSpPr>
            <a:spLocks noChangeShapeType="1"/>
          </p:cNvSpPr>
          <p:nvPr/>
        </p:nvSpPr>
        <p:spPr bwMode="auto">
          <a:xfrm>
            <a:off x="1537750" y="454774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Line 12"/>
          <p:cNvSpPr>
            <a:spLocks noChangeShapeType="1"/>
          </p:cNvSpPr>
          <p:nvPr/>
        </p:nvSpPr>
        <p:spPr bwMode="auto">
          <a:xfrm>
            <a:off x="1537750" y="51763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Line 13"/>
          <p:cNvSpPr>
            <a:spLocks noChangeShapeType="1"/>
          </p:cNvSpPr>
          <p:nvPr/>
        </p:nvSpPr>
        <p:spPr bwMode="auto">
          <a:xfrm rot="-5400000">
            <a:off x="162585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4"/>
          <p:cNvSpPr>
            <a:spLocks noChangeShapeType="1"/>
          </p:cNvSpPr>
          <p:nvPr/>
        </p:nvSpPr>
        <p:spPr bwMode="auto">
          <a:xfrm rot="-5400000">
            <a:off x="4010281"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5"/>
          <p:cNvSpPr>
            <a:spLocks noChangeShapeType="1"/>
          </p:cNvSpPr>
          <p:nvPr/>
        </p:nvSpPr>
        <p:spPr bwMode="auto">
          <a:xfrm rot="-5400000">
            <a:off x="2818069"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6"/>
          <p:cNvSpPr>
            <a:spLocks noChangeShapeType="1"/>
          </p:cNvSpPr>
          <p:nvPr/>
        </p:nvSpPr>
        <p:spPr bwMode="auto">
          <a:xfrm rot="-5400000">
            <a:off x="5202494"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7"/>
          <p:cNvSpPr>
            <a:spLocks noChangeShapeType="1"/>
          </p:cNvSpPr>
          <p:nvPr/>
        </p:nvSpPr>
        <p:spPr bwMode="auto">
          <a:xfrm rot="-5400000">
            <a:off x="63947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8"/>
          <p:cNvSpPr>
            <a:spLocks noChangeShapeType="1"/>
          </p:cNvSpPr>
          <p:nvPr/>
        </p:nvSpPr>
        <p:spPr bwMode="auto">
          <a:xfrm rot="-5400000">
            <a:off x="75885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Text Box 19"/>
          <p:cNvSpPr txBox="1">
            <a:spLocks noChangeArrowheads="1"/>
          </p:cNvSpPr>
          <p:nvPr/>
        </p:nvSpPr>
        <p:spPr bwMode="auto">
          <a:xfrm>
            <a:off x="1050387" y="1880745"/>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0,5</a:t>
            </a:r>
          </a:p>
        </p:txBody>
      </p:sp>
      <p:sp>
        <p:nvSpPr>
          <p:cNvPr id="22" name="Text Box 20"/>
          <p:cNvSpPr txBox="1">
            <a:spLocks noChangeArrowheads="1"/>
          </p:cNvSpPr>
          <p:nvPr/>
        </p:nvSpPr>
        <p:spPr bwMode="auto">
          <a:xfrm>
            <a:off x="1236125" y="49938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3" name="Text Box 21"/>
          <p:cNvSpPr txBox="1">
            <a:spLocks noChangeArrowheads="1"/>
          </p:cNvSpPr>
          <p:nvPr/>
        </p:nvSpPr>
        <p:spPr bwMode="auto">
          <a:xfrm>
            <a:off x="1558387" y="5285932"/>
            <a:ext cx="420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4" name="Text Box 22"/>
          <p:cNvSpPr txBox="1">
            <a:spLocks noChangeArrowheads="1"/>
          </p:cNvSpPr>
          <p:nvPr/>
        </p:nvSpPr>
        <p:spPr bwMode="auto">
          <a:xfrm>
            <a:off x="7516275" y="52859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1</a:t>
            </a:r>
          </a:p>
        </p:txBody>
      </p:sp>
      <p:sp>
        <p:nvSpPr>
          <p:cNvPr id="25" name="Text Box 23"/>
          <p:cNvSpPr txBox="1">
            <a:spLocks noChangeArrowheads="1"/>
          </p:cNvSpPr>
          <p:nvPr/>
        </p:nvSpPr>
        <p:spPr bwMode="auto">
          <a:xfrm>
            <a:off x="2572800" y="3493645"/>
            <a:ext cx="1211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63DE8"/>
                </a:solidFill>
                <a:effectLst/>
                <a:uLnTx/>
                <a:uFillTx/>
                <a:latin typeface="Arial" pitchFamily="34" charset="0"/>
                <a:ea typeface="+mn-ea"/>
              </a:rPr>
              <a:t>Gini Index</a:t>
            </a:r>
          </a:p>
        </p:txBody>
      </p:sp>
      <p:sp>
        <p:nvSpPr>
          <p:cNvPr id="26" name="Text Box 24"/>
          <p:cNvSpPr txBox="1">
            <a:spLocks noChangeArrowheads="1"/>
          </p:cNvSpPr>
          <p:nvPr/>
        </p:nvSpPr>
        <p:spPr bwMode="auto">
          <a:xfrm>
            <a:off x="6333587" y="2436370"/>
            <a:ext cx="1211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FC0128"/>
                </a:solidFill>
                <a:effectLst/>
                <a:uLnTx/>
                <a:uFillTx/>
                <a:latin typeface="Arial" pitchFamily="34" charset="0"/>
                <a:ea typeface="+mn-ea"/>
              </a:rPr>
              <a:t>Entropy</a:t>
            </a:r>
          </a:p>
        </p:txBody>
      </p:sp>
      <p:sp>
        <p:nvSpPr>
          <p:cNvPr id="27" name="Text Box 25"/>
          <p:cNvSpPr txBox="1">
            <a:spLocks noChangeArrowheads="1"/>
          </p:cNvSpPr>
          <p:nvPr/>
        </p:nvSpPr>
        <p:spPr bwMode="auto">
          <a:xfrm>
            <a:off x="374112" y="1450532"/>
            <a:ext cx="1477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Impurity</a:t>
            </a:r>
          </a:p>
        </p:txBody>
      </p:sp>
      <p:sp>
        <p:nvSpPr>
          <p:cNvPr id="28" name="Text Box 26"/>
          <p:cNvSpPr txBox="1">
            <a:spLocks noChangeArrowheads="1"/>
          </p:cNvSpPr>
          <p:nvPr/>
        </p:nvSpPr>
        <p:spPr bwMode="auto">
          <a:xfrm>
            <a:off x="7833775" y="5170045"/>
            <a:ext cx="603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p</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i</a:t>
            </a:r>
          </a:p>
        </p:txBody>
      </p:sp>
    </p:spTree>
    <p:extLst>
      <p:ext uri="{BB962C8B-B14F-4D97-AF65-F5344CB8AC3E}">
        <p14:creationId xmlns:p14="http://schemas.microsoft.com/office/powerpoint/2010/main" val="391976232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214</a:t>
            </a:fld>
            <a:endParaRPr lang="en-US" sz="800" dirty="0">
              <a:solidFill>
                <a:schemeClr val="bg1"/>
              </a:solidFill>
            </a:endParaRPr>
          </a:p>
        </p:txBody>
      </p:sp>
      <p:sp>
        <p:nvSpPr>
          <p:cNvPr id="5" name="Rectangle 3"/>
          <p:cNvSpPr>
            <a:spLocks noChangeArrowheads="1"/>
          </p:cNvSpPr>
          <p:nvPr/>
        </p:nvSpPr>
        <p:spPr bwMode="auto">
          <a:xfrm>
            <a:off x="211224" y="1272885"/>
            <a:ext cx="8741582"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sz="1600" dirty="0"/>
              <a:t>Most decision tree algorithms partition training data until every node contains objects of a single class, or until further partitioning is impossible because two objects have the same value for each attribute but belong to different classes. If there are no such conflicting objects, the decision tree will correctly classify all training objects.</a:t>
            </a:r>
          </a:p>
          <a:p>
            <a:pPr algn="just">
              <a:spcBef>
                <a:spcPts val="1200"/>
              </a:spcBef>
            </a:pPr>
            <a:r>
              <a:rPr lang="en-US" altLang="de-DE" dirty="0"/>
              <a:t>If tree performance is measured from the number of correctly classified cases it is com-mon to find that the training data gives an over-optimistic guide to future performance,</a:t>
            </a:r>
            <a:endParaRPr lang="en-US" altLang="de-DE" sz="1600" dirty="0"/>
          </a:p>
        </p:txBody>
      </p:sp>
      <p:grpSp>
        <p:nvGrpSpPr>
          <p:cNvPr id="6" name="Group 4"/>
          <p:cNvGrpSpPr>
            <a:grpSpLocks/>
          </p:cNvGrpSpPr>
          <p:nvPr/>
        </p:nvGrpSpPr>
        <p:grpSpPr bwMode="auto">
          <a:xfrm>
            <a:off x="4942781" y="2996268"/>
            <a:ext cx="4010025" cy="2224087"/>
            <a:chOff x="2328" y="2659"/>
            <a:chExt cx="2526" cy="1401"/>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 y="2659"/>
              <a:ext cx="2526" cy="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3167" y="3194"/>
              <a:ext cx="93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optimum tree size</a:t>
              </a:r>
            </a:p>
          </p:txBody>
        </p:sp>
        <p:sp>
          <p:nvSpPr>
            <p:cNvPr id="9" name="Text Box 7"/>
            <p:cNvSpPr txBox="1">
              <a:spLocks noChangeArrowheads="1"/>
            </p:cNvSpPr>
            <p:nvPr/>
          </p:nvSpPr>
          <p:spPr bwMode="auto">
            <a:xfrm>
              <a:off x="3889" y="2723"/>
              <a:ext cx="69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training data</a:t>
              </a:r>
            </a:p>
          </p:txBody>
        </p:sp>
        <p:sp>
          <p:nvSpPr>
            <p:cNvPr id="10" name="Text Box 8"/>
            <p:cNvSpPr txBox="1">
              <a:spLocks noChangeArrowheads="1"/>
            </p:cNvSpPr>
            <p:nvPr/>
          </p:nvSpPr>
          <p:spPr bwMode="auto">
            <a:xfrm>
              <a:off x="3893" y="2823"/>
              <a:ext cx="699"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de-DE" altLang="de-DE" sz="1200"/>
                <a:t>new data</a:t>
              </a:r>
            </a:p>
          </p:txBody>
        </p:sp>
      </p:grpSp>
      <p:sp>
        <p:nvSpPr>
          <p:cNvPr id="11" name="Rectangle 9"/>
          <p:cNvSpPr>
            <a:spLocks noChangeArrowheads="1"/>
          </p:cNvSpPr>
          <p:nvPr/>
        </p:nvSpPr>
        <p:spPr bwMode="auto">
          <a:xfrm>
            <a:off x="211224" y="2879927"/>
            <a:ext cx="4731558"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i.e. with new data. A tree should exhibit generalization, i.e. work well with data other than those used to generate it. When the tree grows during training it often shows a decrease in generalization. This is because the deeper nodes are fitting noise in the training data not representative over the entire universe from which the training set was sampled. This is called 'overfitting'.</a:t>
            </a:r>
          </a:p>
        </p:txBody>
      </p:sp>
      <p:sp>
        <p:nvSpPr>
          <p:cNvPr id="12" name="Rectangle 10"/>
          <p:cNvSpPr>
            <a:spLocks noChangeArrowheads="1"/>
          </p:cNvSpPr>
          <p:nvPr/>
        </p:nvSpPr>
        <p:spPr bwMode="auto">
          <a:xfrm>
            <a:off x="211223" y="5212566"/>
            <a:ext cx="8741583"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Overfitting can be avoided by pruning the tree so that this will improve generalization. This can be done by using a stopping criterion that prevents some sets of training cases from being subdivided (</a:t>
            </a:r>
            <a:r>
              <a:rPr lang="en-US" altLang="de-DE" sz="1600" dirty="0" err="1"/>
              <a:t>prepruning</a:t>
            </a:r>
            <a:r>
              <a:rPr lang="en-US" altLang="de-DE" sz="1600" dirty="0"/>
              <a:t>), or by removing some of the structure of the tree after it has been produced (</a:t>
            </a:r>
            <a:r>
              <a:rPr lang="en-US" altLang="de-DE" sz="1600" dirty="0" err="1"/>
              <a:t>postpruning</a:t>
            </a:r>
            <a:r>
              <a:rPr lang="en-US" altLang="de-DE" sz="1600" dirty="0"/>
              <a:t>).</a:t>
            </a:r>
          </a:p>
        </p:txBody>
      </p:sp>
      <p:sp>
        <p:nvSpPr>
          <p:cNvPr id="1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a:t>
            </a:r>
            <a:endParaRPr lang="en-US" sz="2400" dirty="0"/>
          </a:p>
        </p:txBody>
      </p:sp>
    </p:spTree>
    <p:extLst>
      <p:ext uri="{BB962C8B-B14F-4D97-AF65-F5344CB8AC3E}">
        <p14:creationId xmlns:p14="http://schemas.microsoft.com/office/powerpoint/2010/main" val="385550526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(II)</a:t>
            </a:r>
            <a:endParaRPr lang="en-US" sz="2400"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51" y="2032328"/>
            <a:ext cx="4498658" cy="434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Gerade Verbindung mit Pfeil 2"/>
          <p:cNvCxnSpPr/>
          <p:nvPr/>
        </p:nvCxnSpPr>
        <p:spPr bwMode="auto">
          <a:xfrm>
            <a:off x="7210138" y="2369508"/>
            <a:ext cx="11084" cy="28180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mit Pfeil 7"/>
          <p:cNvCxnSpPr/>
          <p:nvPr/>
        </p:nvCxnSpPr>
        <p:spPr bwMode="auto">
          <a:xfrm flipH="1">
            <a:off x="5749868" y="2369508"/>
            <a:ext cx="1460271" cy="34276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p:nvPr/>
        </p:nvCxnSpPr>
        <p:spPr bwMode="auto">
          <a:xfrm flipH="1">
            <a:off x="5816370" y="2369508"/>
            <a:ext cx="1393769" cy="27348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mit Pfeil 9"/>
          <p:cNvCxnSpPr/>
          <p:nvPr/>
        </p:nvCxnSpPr>
        <p:spPr bwMode="auto">
          <a:xfrm flipH="1">
            <a:off x="4079010" y="2369508"/>
            <a:ext cx="3122816" cy="39901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mit Pfeil 10"/>
          <p:cNvCxnSpPr/>
          <p:nvPr/>
        </p:nvCxnSpPr>
        <p:spPr bwMode="auto">
          <a:xfrm flipH="1">
            <a:off x="4320079" y="2369508"/>
            <a:ext cx="2895602" cy="177490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flipH="1">
            <a:off x="6622705" y="2369508"/>
            <a:ext cx="587433" cy="32752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7113155" y="1935017"/>
            <a:ext cx="1845425" cy="646331"/>
          </a:xfrm>
          <a:prstGeom prst="rect">
            <a:avLst/>
          </a:prstGeom>
          <a:noFill/>
        </p:spPr>
        <p:txBody>
          <a:bodyPr wrap="square" rtlCol="0">
            <a:spAutoFit/>
          </a:bodyPr>
          <a:lstStyle/>
          <a:p>
            <a:r>
              <a:rPr lang="de-DE" sz="1800" dirty="0" err="1"/>
              <a:t>Noisy</a:t>
            </a:r>
            <a:r>
              <a:rPr lang="de-DE" sz="1800" dirty="0"/>
              <a:t> </a:t>
            </a:r>
            <a:r>
              <a:rPr lang="de-DE" sz="1800" dirty="0" err="1"/>
              <a:t>or</a:t>
            </a:r>
            <a:r>
              <a:rPr lang="de-DE" sz="1800" dirty="0"/>
              <a:t> </a:t>
            </a:r>
            <a:r>
              <a:rPr lang="de-DE" sz="1800" dirty="0" err="1"/>
              <a:t>dirty</a:t>
            </a:r>
            <a:r>
              <a:rPr lang="de-DE" sz="1800" dirty="0"/>
              <a:t> </a:t>
            </a:r>
            <a:r>
              <a:rPr lang="de-DE" sz="1800" dirty="0" err="1"/>
              <a:t>data</a:t>
            </a:r>
            <a:r>
              <a:rPr lang="de-DE" sz="1800" dirty="0"/>
              <a:t> </a:t>
            </a:r>
            <a:r>
              <a:rPr lang="de-DE" sz="1800" dirty="0" err="1"/>
              <a:t>objects</a:t>
            </a:r>
            <a:endParaRPr lang="de-DE" sz="1800" dirty="0"/>
          </a:p>
        </p:txBody>
      </p:sp>
      <p:cxnSp>
        <p:nvCxnSpPr>
          <p:cNvPr id="20" name="Gerade Verbindung mit Pfeil 19"/>
          <p:cNvCxnSpPr/>
          <p:nvPr/>
        </p:nvCxnSpPr>
        <p:spPr bwMode="auto">
          <a:xfrm>
            <a:off x="2524532" y="2569013"/>
            <a:ext cx="1413162" cy="109646"/>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hteck 15"/>
          <p:cNvSpPr/>
          <p:nvPr/>
        </p:nvSpPr>
        <p:spPr>
          <a:xfrm>
            <a:off x="305033" y="1860607"/>
            <a:ext cx="2493818" cy="1200329"/>
          </a:xfrm>
          <a:prstGeom prst="rect">
            <a:avLst/>
          </a:prstGeom>
        </p:spPr>
        <p:txBody>
          <a:bodyPr wrap="square">
            <a:spAutoFit/>
          </a:bodyPr>
          <a:lstStyle/>
          <a:p>
            <a:r>
              <a:rPr lang="en-US" sz="1800" dirty="0"/>
              <a:t>The </a:t>
            </a:r>
            <a:r>
              <a:rPr lang="en-US" sz="1800" dirty="0" err="1"/>
              <a:t>Iearner</a:t>
            </a:r>
            <a:r>
              <a:rPr lang="en-US" sz="1800" dirty="0"/>
              <a:t> </a:t>
            </a:r>
            <a:r>
              <a:rPr lang="en-US" sz="1800" dirty="0" err="1"/>
              <a:t>overfits</a:t>
            </a:r>
            <a:r>
              <a:rPr lang="en-US" sz="1800" dirty="0"/>
              <a:t> to correctly classify‚ the noisy data objects</a:t>
            </a:r>
            <a:endParaRPr lang="de-DE" sz="1800" dirty="0"/>
          </a:p>
        </p:txBody>
      </p:sp>
      <p:cxnSp>
        <p:nvCxnSpPr>
          <p:cNvPr id="23" name="Gerade Verbindung mit Pfeil 22"/>
          <p:cNvCxnSpPr/>
          <p:nvPr/>
        </p:nvCxnSpPr>
        <p:spPr bwMode="auto">
          <a:xfrm>
            <a:off x="2524532" y="2569013"/>
            <a:ext cx="1717962" cy="98519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p:nvPr/>
        </p:nvCxnSpPr>
        <p:spPr bwMode="auto">
          <a:xfrm>
            <a:off x="2524532" y="2569013"/>
            <a:ext cx="1316181" cy="1267825"/>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p:nvPr/>
        </p:nvCxnSpPr>
        <p:spPr bwMode="auto">
          <a:xfrm>
            <a:off x="2524532" y="2569013"/>
            <a:ext cx="1870362" cy="188296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mit Pfeil 25"/>
          <p:cNvCxnSpPr/>
          <p:nvPr/>
        </p:nvCxnSpPr>
        <p:spPr bwMode="auto">
          <a:xfrm>
            <a:off x="2569098" y="2569013"/>
            <a:ext cx="1271615" cy="208247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rade Verbindung mit Pfeil 26"/>
          <p:cNvCxnSpPr/>
          <p:nvPr/>
        </p:nvCxnSpPr>
        <p:spPr bwMode="auto">
          <a:xfrm>
            <a:off x="2569098" y="2569013"/>
            <a:ext cx="3139205" cy="24011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Gerade Verbindung mit Pfeil 41"/>
          <p:cNvCxnSpPr/>
          <p:nvPr/>
        </p:nvCxnSpPr>
        <p:spPr bwMode="auto">
          <a:xfrm>
            <a:off x="3516283" y="1504604"/>
            <a:ext cx="997759" cy="536418"/>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1876138" y="1135272"/>
            <a:ext cx="1845425" cy="369332"/>
          </a:xfrm>
          <a:prstGeom prst="rect">
            <a:avLst/>
          </a:prstGeom>
          <a:noFill/>
        </p:spPr>
        <p:txBody>
          <a:bodyPr wrap="square" rtlCol="0">
            <a:spAutoFit/>
          </a:bodyPr>
          <a:lstStyle/>
          <a:p>
            <a:r>
              <a:rPr lang="de-DE" sz="1800" dirty="0" err="1"/>
              <a:t>Good</a:t>
            </a:r>
            <a:r>
              <a:rPr lang="de-DE" sz="1800" dirty="0"/>
              <a:t> </a:t>
            </a:r>
            <a:r>
              <a:rPr lang="de-DE" sz="1800" dirty="0" err="1"/>
              <a:t>classifier</a:t>
            </a:r>
            <a:endParaRPr lang="de-DE" sz="1800" dirty="0"/>
          </a:p>
        </p:txBody>
      </p:sp>
    </p:spTree>
    <p:extLst>
      <p:ext uri="{BB962C8B-B14F-4D97-AF65-F5344CB8AC3E}">
        <p14:creationId xmlns:p14="http://schemas.microsoft.com/office/powerpoint/2010/main" val="1251283386"/>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 (I)</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353" y="1517590"/>
            <a:ext cx="2953679" cy="161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328246" y="1198097"/>
            <a:ext cx="5298831" cy="2462213"/>
          </a:xfrm>
          <a:prstGeom prst="rect">
            <a:avLst/>
          </a:prstGeom>
          <a:noFill/>
        </p:spPr>
        <p:txBody>
          <a:bodyPr wrap="square" rtlCol="0">
            <a:spAutoFit/>
          </a:bodyPr>
          <a:lstStyle/>
          <a:p>
            <a:pPr algn="just"/>
            <a:r>
              <a:rPr lang="en-US" sz="1800" dirty="0">
                <a:solidFill>
                  <a:srgbClr val="000000"/>
                </a:solidFill>
                <a:latin typeface="Arial" pitchFamily="34" charset="0"/>
                <a:ea typeface="+mn-ea"/>
              </a:rPr>
              <a:t>Random forest is an ensemble classifier that consists of many decision trees. </a:t>
            </a:r>
          </a:p>
          <a:p>
            <a:pPr algn="just">
              <a:spcBef>
                <a:spcPts val="600"/>
              </a:spcBef>
            </a:pPr>
            <a:r>
              <a:rPr lang="en-US" sz="1800" dirty="0">
                <a:solidFill>
                  <a:srgbClr val="000000"/>
                </a:solidFill>
                <a:latin typeface="Arial" pitchFamily="34" charset="0"/>
                <a:ea typeface="+mn-ea"/>
              </a:rPr>
              <a:t>For every tree a  subset of the data objects and a subset of features is randomly chosen. Then the tree is constructed usually using the Gini Index. </a:t>
            </a:r>
          </a:p>
          <a:p>
            <a:pPr algn="just">
              <a:spcBef>
                <a:spcPts val="600"/>
              </a:spcBef>
            </a:pPr>
            <a:r>
              <a:rPr lang="en-US" sz="1800" dirty="0">
                <a:solidFill>
                  <a:srgbClr val="000000"/>
                </a:solidFill>
                <a:latin typeface="Arial" pitchFamily="34" charset="0"/>
                <a:ea typeface="+mn-ea"/>
              </a:rPr>
              <a:t>In the end, a simple majority vote is taken for prediction.</a:t>
            </a:r>
            <a:endParaRPr lang="de-DE" sz="1800" dirty="0">
              <a:solidFill>
                <a:srgbClr val="000000"/>
              </a:solidFill>
              <a:latin typeface="Arial" pitchFamily="34" charset="0"/>
              <a:ea typeface="+mn-ea"/>
            </a:endParaRPr>
          </a:p>
        </p:txBody>
      </p:sp>
      <p:sp>
        <p:nvSpPr>
          <p:cNvPr id="10" name="Textfeld 9"/>
          <p:cNvSpPr txBox="1"/>
          <p:nvPr/>
        </p:nvSpPr>
        <p:spPr>
          <a:xfrm>
            <a:off x="328246" y="3831076"/>
            <a:ext cx="8505786" cy="2446824"/>
          </a:xfrm>
          <a:prstGeom prst="rect">
            <a:avLst/>
          </a:prstGeom>
          <a:noFill/>
        </p:spPr>
        <p:txBody>
          <a:bodyPr wrap="square" rtlCol="0">
            <a:spAutoFit/>
          </a:bodyPr>
          <a:lstStyle/>
          <a:p>
            <a:pPr algn="l"/>
            <a:r>
              <a:rPr lang="de-DE" sz="1800" dirty="0" err="1">
                <a:solidFill>
                  <a:srgbClr val="000000"/>
                </a:solidFill>
                <a:latin typeface="Arial" pitchFamily="34" charset="0"/>
                <a:ea typeface="+mn-ea"/>
              </a:rPr>
              <a:t>Algorithm</a:t>
            </a:r>
            <a:r>
              <a:rPr lang="de-DE" sz="1800" dirty="0">
                <a:solidFill>
                  <a:srgbClr val="000000"/>
                </a:solidFill>
                <a:latin typeface="Arial" pitchFamily="34" charset="0"/>
                <a:ea typeface="+mn-ea"/>
              </a:rPr>
              <a:t>:</a:t>
            </a:r>
          </a:p>
          <a:p>
            <a:pPr marL="265113" indent="-265113" algn="l"/>
            <a:r>
              <a:rPr lang="en-US" sz="1800" dirty="0">
                <a:solidFill>
                  <a:srgbClr val="000000"/>
                </a:solidFill>
                <a:latin typeface="Arial" pitchFamily="34" charset="0"/>
                <a:ea typeface="+mn-ea"/>
              </a:rPr>
              <a:t>1.	Create n samples from the original data. Frequent sample size is 2/3.</a:t>
            </a:r>
          </a:p>
          <a:p>
            <a:pPr marL="265113" indent="-265113" algn="l"/>
            <a:r>
              <a:rPr lang="en-US" sz="1800" dirty="0">
                <a:solidFill>
                  <a:srgbClr val="000000"/>
                </a:solidFill>
                <a:latin typeface="Arial" pitchFamily="34" charset="0"/>
                <a:ea typeface="+mn-ea"/>
              </a:rPr>
              <a:t>2.	For each of the samples, grow a tree, with the following modification: at each node, rather than choosing the best split among all predictors, randomly sample m* of the m predictors and choose the best split from among those variables.</a:t>
            </a:r>
          </a:p>
          <a:p>
            <a:pPr marL="265113" indent="-265113" algn="l"/>
            <a:r>
              <a:rPr lang="en-US" sz="1800" dirty="0">
                <a:solidFill>
                  <a:srgbClr val="000000"/>
                </a:solidFill>
                <a:latin typeface="Arial" pitchFamily="34" charset="0"/>
                <a:ea typeface="+mn-ea"/>
              </a:rPr>
              <a:t>3.	Predict by aggregating the predictions of the n trees (majority votes).</a:t>
            </a:r>
            <a:endParaRPr lang="de-DE" sz="1800" dirty="0">
              <a:solidFill>
                <a:srgbClr val="000000"/>
              </a:solidFill>
              <a:latin typeface="Arial" pitchFamily="34" charset="0"/>
              <a:ea typeface="+mn-ea"/>
            </a:endParaRPr>
          </a:p>
        </p:txBody>
      </p:sp>
    </p:spTree>
    <p:extLst>
      <p:ext uri="{BB962C8B-B14F-4D97-AF65-F5344CB8AC3E}">
        <p14:creationId xmlns:p14="http://schemas.microsoft.com/office/powerpoint/2010/main" val="55979071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217</a:t>
            </a:fld>
            <a:endParaRPr lang="en-US" sz="8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6" y="2008055"/>
            <a:ext cx="7942255" cy="1172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1197441" y="2230609"/>
            <a:ext cx="1072342" cy="338554"/>
          </a:xfrm>
          <a:prstGeom prst="rect">
            <a:avLst/>
          </a:prstGeom>
          <a:noFill/>
        </p:spPr>
        <p:txBody>
          <a:bodyPr wrap="square" rtlCol="0">
            <a:spAutoFit/>
          </a:bodyPr>
          <a:lstStyle/>
          <a:p>
            <a:r>
              <a:rPr lang="de-DE" dirty="0" err="1"/>
              <a:t>Tree</a:t>
            </a:r>
            <a:r>
              <a:rPr lang="de-DE" dirty="0"/>
              <a:t> 1</a:t>
            </a:r>
          </a:p>
        </p:txBody>
      </p:sp>
      <p:sp>
        <p:nvSpPr>
          <p:cNvPr id="7" name="Textfeld 6"/>
          <p:cNvSpPr txBox="1"/>
          <p:nvPr/>
        </p:nvSpPr>
        <p:spPr>
          <a:xfrm>
            <a:off x="3810408" y="2230609"/>
            <a:ext cx="1072342" cy="338554"/>
          </a:xfrm>
          <a:prstGeom prst="rect">
            <a:avLst/>
          </a:prstGeom>
          <a:noFill/>
        </p:spPr>
        <p:txBody>
          <a:bodyPr wrap="square" rtlCol="0">
            <a:spAutoFit/>
          </a:bodyPr>
          <a:lstStyle/>
          <a:p>
            <a:r>
              <a:rPr lang="de-DE" dirty="0" err="1"/>
              <a:t>Tree</a:t>
            </a:r>
            <a:r>
              <a:rPr lang="de-DE" dirty="0"/>
              <a:t> 2</a:t>
            </a:r>
          </a:p>
        </p:txBody>
      </p:sp>
      <p:sp>
        <p:nvSpPr>
          <p:cNvPr id="8" name="Textfeld 7"/>
          <p:cNvSpPr txBox="1"/>
          <p:nvPr/>
        </p:nvSpPr>
        <p:spPr>
          <a:xfrm>
            <a:off x="6847324" y="2230609"/>
            <a:ext cx="1072342" cy="338554"/>
          </a:xfrm>
          <a:prstGeom prst="rect">
            <a:avLst/>
          </a:prstGeom>
          <a:noFill/>
        </p:spPr>
        <p:txBody>
          <a:bodyPr wrap="square" rtlCol="0">
            <a:spAutoFit/>
          </a:bodyPr>
          <a:lstStyle/>
          <a:p>
            <a:r>
              <a:rPr lang="de-DE" dirty="0" err="1"/>
              <a:t>Tree</a:t>
            </a:r>
            <a:r>
              <a:rPr lang="de-DE" dirty="0"/>
              <a:t> n</a:t>
            </a:r>
          </a:p>
        </p:txBody>
      </p:sp>
      <p:sp>
        <p:nvSpPr>
          <p:cNvPr id="9" name="Textfeld 8"/>
          <p:cNvSpPr txBox="1"/>
          <p:nvPr/>
        </p:nvSpPr>
        <p:spPr>
          <a:xfrm>
            <a:off x="1200207" y="3372256"/>
            <a:ext cx="1072342" cy="338554"/>
          </a:xfrm>
          <a:prstGeom prst="rect">
            <a:avLst/>
          </a:prstGeom>
          <a:noFill/>
        </p:spPr>
        <p:txBody>
          <a:bodyPr wrap="square" rtlCol="0">
            <a:spAutoFit/>
          </a:bodyPr>
          <a:lstStyle/>
          <a:p>
            <a:r>
              <a:rPr lang="de-DE" dirty="0"/>
              <a:t>Class 1</a:t>
            </a:r>
          </a:p>
        </p:txBody>
      </p:sp>
      <p:sp>
        <p:nvSpPr>
          <p:cNvPr id="10" name="Textfeld 9"/>
          <p:cNvSpPr txBox="1"/>
          <p:nvPr/>
        </p:nvSpPr>
        <p:spPr>
          <a:xfrm>
            <a:off x="3813174" y="3372256"/>
            <a:ext cx="1072342" cy="338554"/>
          </a:xfrm>
          <a:prstGeom prst="rect">
            <a:avLst/>
          </a:prstGeom>
          <a:noFill/>
        </p:spPr>
        <p:txBody>
          <a:bodyPr wrap="square" rtlCol="0">
            <a:spAutoFit/>
          </a:bodyPr>
          <a:lstStyle/>
          <a:p>
            <a:r>
              <a:rPr lang="de-DE" dirty="0"/>
              <a:t>Class 2</a:t>
            </a:r>
          </a:p>
        </p:txBody>
      </p:sp>
      <p:sp>
        <p:nvSpPr>
          <p:cNvPr id="11" name="Textfeld 10"/>
          <p:cNvSpPr txBox="1"/>
          <p:nvPr/>
        </p:nvSpPr>
        <p:spPr>
          <a:xfrm>
            <a:off x="6850090" y="3372256"/>
            <a:ext cx="1072342" cy="338554"/>
          </a:xfrm>
          <a:prstGeom prst="rect">
            <a:avLst/>
          </a:prstGeom>
          <a:noFill/>
        </p:spPr>
        <p:txBody>
          <a:bodyPr wrap="square" rtlCol="0">
            <a:spAutoFit/>
          </a:bodyPr>
          <a:lstStyle/>
          <a:p>
            <a:r>
              <a:rPr lang="de-DE" dirty="0"/>
              <a:t>Class 2</a:t>
            </a:r>
          </a:p>
        </p:txBody>
      </p:sp>
      <p:cxnSp>
        <p:nvCxnSpPr>
          <p:cNvPr id="5" name="Gerade Verbindung 4"/>
          <p:cNvCxnSpPr/>
          <p:nvPr/>
        </p:nvCxnSpPr>
        <p:spPr bwMode="auto">
          <a:xfrm flipH="1">
            <a:off x="1733612"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7380727"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4343813"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1733612" y="4127800"/>
            <a:ext cx="56484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feld 12"/>
          <p:cNvSpPr txBox="1"/>
          <p:nvPr/>
        </p:nvSpPr>
        <p:spPr>
          <a:xfrm>
            <a:off x="3367061" y="3969857"/>
            <a:ext cx="1970117" cy="338554"/>
          </a:xfrm>
          <a:prstGeom prst="rect">
            <a:avLst/>
          </a:prstGeom>
          <a:solidFill>
            <a:schemeClr val="bg1"/>
          </a:solidFill>
        </p:spPr>
        <p:txBody>
          <a:bodyPr wrap="square" rtlCol="0">
            <a:spAutoFit/>
          </a:bodyPr>
          <a:lstStyle/>
          <a:p>
            <a:r>
              <a:rPr lang="de-DE" dirty="0" err="1"/>
              <a:t>Majority</a:t>
            </a:r>
            <a:r>
              <a:rPr lang="de-DE" dirty="0"/>
              <a:t> </a:t>
            </a:r>
            <a:r>
              <a:rPr lang="de-DE" dirty="0" err="1"/>
              <a:t>Voting</a:t>
            </a:r>
            <a:endParaRPr lang="de-DE" dirty="0"/>
          </a:p>
        </p:txBody>
      </p:sp>
      <p:sp>
        <p:nvSpPr>
          <p:cNvPr id="19" name="Textfeld 18"/>
          <p:cNvSpPr txBox="1"/>
          <p:nvPr/>
        </p:nvSpPr>
        <p:spPr>
          <a:xfrm>
            <a:off x="3807642" y="4596998"/>
            <a:ext cx="1072342" cy="338554"/>
          </a:xfrm>
          <a:prstGeom prst="rect">
            <a:avLst/>
          </a:prstGeom>
          <a:noFill/>
        </p:spPr>
        <p:txBody>
          <a:bodyPr wrap="square" rtlCol="0">
            <a:spAutoFit/>
          </a:bodyPr>
          <a:lstStyle/>
          <a:p>
            <a:r>
              <a:rPr lang="de-DE" dirty="0"/>
              <a:t>Class 2</a:t>
            </a:r>
          </a:p>
        </p:txBody>
      </p:sp>
      <p:sp>
        <p:nvSpPr>
          <p:cNvPr id="16" name="Pfeil nach unten 15"/>
          <p:cNvSpPr/>
          <p:nvPr/>
        </p:nvSpPr>
        <p:spPr bwMode="auto">
          <a:xfrm>
            <a:off x="1658796"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Pfeil nach unten 20"/>
          <p:cNvSpPr/>
          <p:nvPr/>
        </p:nvSpPr>
        <p:spPr bwMode="auto">
          <a:xfrm>
            <a:off x="7284429"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Pfeil nach unten 21"/>
          <p:cNvSpPr/>
          <p:nvPr/>
        </p:nvSpPr>
        <p:spPr bwMode="auto">
          <a:xfrm>
            <a:off x="4250287"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Pfeil nach unten 22"/>
          <p:cNvSpPr/>
          <p:nvPr/>
        </p:nvSpPr>
        <p:spPr bwMode="auto">
          <a:xfrm>
            <a:off x="4243364" y="4336532"/>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347846" y="1533243"/>
            <a:ext cx="8425056" cy="4385816"/>
          </a:xfrm>
          <a:prstGeom prst="rect">
            <a:avLst/>
          </a:prstGeom>
          <a:noFill/>
        </p:spPr>
        <p:txBody>
          <a:bodyPr wrap="square" rtlCol="0">
            <a:spAutoFit/>
          </a:bodyPr>
          <a:lstStyle/>
          <a:p>
            <a:pPr algn="just"/>
            <a:r>
              <a:rPr lang="en-US" sz="1800" dirty="0">
                <a:solidFill>
                  <a:srgbClr val="000000"/>
                </a:solidFill>
                <a:latin typeface="Arial" pitchFamily="34" charset="0"/>
                <a:ea typeface="+mn-ea"/>
              </a:rPr>
              <a:t>Voting-Principle of Random Forest:</a:t>
            </a: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r>
              <a:rPr lang="de-DE" sz="1800" dirty="0" err="1">
                <a:solidFill>
                  <a:srgbClr val="000000"/>
                </a:solidFill>
                <a:latin typeface="Arial" pitchFamily="34" charset="0"/>
                <a:ea typeface="+mn-ea"/>
              </a:rPr>
              <a:t>To</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avoid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overfitting</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effects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size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and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depth</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of</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trees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can</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be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restricted</a:t>
            </a:r>
            <a:r>
              <a:rPr lang="de-DE" sz="1800" dirty="0">
                <a:solidFill>
                  <a:srgbClr val="000000"/>
                </a:solidFill>
                <a:latin typeface="Arial" pitchFamily="34" charset="0"/>
                <a:ea typeface="+mn-ea"/>
              </a:rPr>
              <a:t>. </a:t>
            </a:r>
            <a:endParaRPr lang="en-US" sz="1800" dirty="0">
              <a:solidFill>
                <a:srgbClr val="000000"/>
              </a:solidFill>
              <a:latin typeface="Arial" pitchFamily="34" charset="0"/>
              <a:ea typeface="+mn-ea"/>
            </a:endParaRPr>
          </a:p>
        </p:txBody>
      </p:sp>
      <p:sp>
        <p:nvSpPr>
          <p:cNvPr id="25" name="Rectangle 2"/>
          <p:cNvSpPr>
            <a:spLocks noChangeArrowheads="1"/>
          </p:cNvSpPr>
          <p:nvPr/>
        </p:nvSpPr>
        <p:spPr bwMode="auto">
          <a:xfrm>
            <a:off x="138364" y="400879"/>
            <a:ext cx="290303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2400" b="1" i="0" u="none" strike="noStrike" kern="0" cap="none" spc="0" normalizeH="0" baseline="0" noProof="0" dirty="0">
                <a:ln>
                  <a:noFill/>
                </a:ln>
                <a:solidFill>
                  <a:srgbClr val="000000"/>
                </a:solidFill>
                <a:effectLst/>
                <a:uLnTx/>
                <a:uFillTx/>
                <a:latin typeface="Arial" pitchFamily="34" charset="0"/>
              </a:rPr>
              <a:t>Random Forest (II)</a:t>
            </a:r>
            <a:endParaRPr kumimoji="0" lang="en-US" altLang="de-DE" sz="2400" b="1" i="0" u="none" strike="noStrike" kern="0" cap="none" spc="0" normalizeH="0" baseline="0" noProof="0" dirty="0">
              <a:ln>
                <a:noFill/>
              </a:ln>
              <a:solidFill>
                <a:srgbClr val="000000"/>
              </a:solidFill>
              <a:effectLst/>
              <a:uLnTx/>
              <a:uFillTx/>
              <a:latin typeface="Times New Roman" pitchFamily="18" charset="0"/>
            </a:endParaRPr>
          </a:p>
        </p:txBody>
      </p:sp>
    </p:spTree>
    <p:extLst>
      <p:ext uri="{BB962C8B-B14F-4D97-AF65-F5344CB8AC3E}">
        <p14:creationId xmlns:p14="http://schemas.microsoft.com/office/powerpoint/2010/main" val="966605795"/>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E02E1C3-4A71-419B-9BE8-E06D4D3E68F8}" type="slidenum">
              <a:rPr lang="de-DE" sz="800" smtClean="0">
                <a:solidFill>
                  <a:schemeClr val="bg1"/>
                </a:solidFill>
              </a:rPr>
              <a:pPr/>
              <a:t>218</a:t>
            </a:fld>
            <a:endParaRPr lang="de-DE" sz="800">
              <a:solidFill>
                <a:schemeClr val="bg1"/>
              </a:solidFill>
            </a:endParaRPr>
          </a:p>
        </p:txBody>
      </p:sp>
      <p:sp>
        <p:nvSpPr>
          <p:cNvPr id="12902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solidFill>
                  <a:srgbClr val="C00000"/>
                </a:solidFill>
              </a:rPr>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13313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21</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Example Inventory Planning</a:t>
            </a:r>
            <a:endParaRPr lang="de-DE" altLang="de-DE" sz="2400" dirty="0"/>
          </a:p>
        </p:txBody>
      </p:sp>
      <p:pic>
        <p:nvPicPr>
          <p:cNvPr id="323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2" y="1070164"/>
            <a:ext cx="8516966" cy="402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74075" y="5184830"/>
            <a:ext cx="8454043" cy="1077218"/>
          </a:xfrm>
          <a:prstGeom prst="rect">
            <a:avLst/>
          </a:prstGeom>
          <a:noFill/>
        </p:spPr>
        <p:txBody>
          <a:bodyPr wrap="square" rtlCol="0">
            <a:spAutoFit/>
          </a:bodyPr>
          <a:lstStyle/>
          <a:p>
            <a:pPr algn="l"/>
            <a:r>
              <a:rPr lang="en-US"/>
              <a:t>On the basis of more than 300 million data records per week, Otto makes more than one billion forecasts per year on the sales development of individual articles for the next days and weeks. Such forecasts allow Otto to reduce its own inventories by up to 30% on average.</a:t>
            </a:r>
            <a:endParaRPr lang="de-DE" dirty="0"/>
          </a:p>
        </p:txBody>
      </p:sp>
      <p:sp>
        <p:nvSpPr>
          <p:cNvPr id="3" name="Textfeld 2"/>
          <p:cNvSpPr txBox="1"/>
          <p:nvPr/>
        </p:nvSpPr>
        <p:spPr>
          <a:xfrm>
            <a:off x="241075" y="6250440"/>
            <a:ext cx="8744988" cy="246221"/>
          </a:xfrm>
          <a:prstGeom prst="rect">
            <a:avLst/>
          </a:prstGeom>
          <a:noFill/>
        </p:spPr>
        <p:txBody>
          <a:bodyPr wrap="square" rtlCol="0">
            <a:spAutoFit/>
          </a:bodyPr>
          <a:lstStyle/>
          <a:p>
            <a:r>
              <a:rPr lang="de-DE" sz="1000" b="0"/>
              <a:t>Source: </a:t>
            </a:r>
            <a:r>
              <a:rPr lang="de-DE" sz="1000" b="0" dirty="0"/>
              <a:t>http://www.bvl.de/misc/filePush.php?mimeType=application/pdf&amp;fullPath=/files/441/442/777/1015/DLK12_C3-3_Praesentation_Stueben.pdf</a:t>
            </a:r>
          </a:p>
        </p:txBody>
      </p:sp>
      <p:sp>
        <p:nvSpPr>
          <p:cNvPr id="5" name="Textfeld 4"/>
          <p:cNvSpPr txBox="1"/>
          <p:nvPr/>
        </p:nvSpPr>
        <p:spPr>
          <a:xfrm>
            <a:off x="508001" y="2368506"/>
            <a:ext cx="1016000" cy="461665"/>
          </a:xfrm>
          <a:prstGeom prst="rect">
            <a:avLst/>
          </a:prstGeom>
          <a:solidFill>
            <a:schemeClr val="bg1"/>
          </a:solidFill>
        </p:spPr>
        <p:txBody>
          <a:bodyPr wrap="square" rtlCol="0">
            <a:spAutoFit/>
          </a:bodyPr>
          <a:lstStyle/>
          <a:p>
            <a:r>
              <a:rPr lang="de-DE" sz="1200"/>
              <a:t>too little purchased</a:t>
            </a:r>
          </a:p>
        </p:txBody>
      </p:sp>
      <p:sp>
        <p:nvSpPr>
          <p:cNvPr id="8" name="Textfeld 7"/>
          <p:cNvSpPr txBox="1"/>
          <p:nvPr/>
        </p:nvSpPr>
        <p:spPr>
          <a:xfrm>
            <a:off x="3411538" y="1521837"/>
            <a:ext cx="1016000" cy="461665"/>
          </a:xfrm>
          <a:prstGeom prst="rect">
            <a:avLst/>
          </a:prstGeom>
          <a:solidFill>
            <a:schemeClr val="bg1"/>
          </a:solidFill>
        </p:spPr>
        <p:txBody>
          <a:bodyPr wrap="square" rtlCol="0">
            <a:spAutoFit/>
          </a:bodyPr>
          <a:lstStyle/>
          <a:p>
            <a:r>
              <a:rPr lang="de-DE" sz="1200"/>
              <a:t>too much purchased</a:t>
            </a:r>
          </a:p>
        </p:txBody>
      </p:sp>
      <p:sp>
        <p:nvSpPr>
          <p:cNvPr id="9" name="Textfeld 8"/>
          <p:cNvSpPr txBox="1"/>
          <p:nvPr/>
        </p:nvSpPr>
        <p:spPr>
          <a:xfrm>
            <a:off x="508002" y="4460166"/>
            <a:ext cx="3919536" cy="276999"/>
          </a:xfrm>
          <a:prstGeom prst="rect">
            <a:avLst/>
          </a:prstGeom>
          <a:solidFill>
            <a:schemeClr val="bg1"/>
          </a:solidFill>
        </p:spPr>
        <p:txBody>
          <a:bodyPr wrap="square" rtlCol="0">
            <a:spAutoFit/>
          </a:bodyPr>
          <a:lstStyle/>
          <a:p>
            <a:r>
              <a:rPr lang="de-DE" sz="1200"/>
              <a:t>Scenario 1            Actual demand            Scenario 2</a:t>
            </a:r>
          </a:p>
        </p:txBody>
      </p:sp>
      <p:sp>
        <p:nvSpPr>
          <p:cNvPr id="6" name="Rechteck 5"/>
          <p:cNvSpPr/>
          <p:nvPr/>
        </p:nvSpPr>
        <p:spPr>
          <a:xfrm>
            <a:off x="5179235" y="3399882"/>
            <a:ext cx="3541432" cy="1538883"/>
          </a:xfrm>
          <a:prstGeom prst="rect">
            <a:avLst/>
          </a:prstGeom>
          <a:solidFill>
            <a:srgbClr val="C7E1F7"/>
          </a:solidFill>
        </p:spPr>
        <p:txBody>
          <a:bodyPr wrap="square">
            <a:spAutoFit/>
          </a:bodyPr>
          <a:lstStyle/>
          <a:p>
            <a:pPr algn="l">
              <a:spcBef>
                <a:spcPts val="0"/>
              </a:spcBef>
            </a:pPr>
            <a:r>
              <a:rPr lang="en-US"/>
              <a:t>Scenario 2: too much purchased</a:t>
            </a:r>
          </a:p>
          <a:p>
            <a:pPr algn="l">
              <a:spcBef>
                <a:spcPts val="1200"/>
              </a:spcBef>
            </a:pPr>
            <a:r>
              <a:rPr lang="en-US" b="0"/>
              <a:t>- Increased storage costs</a:t>
            </a:r>
          </a:p>
          <a:p>
            <a:pPr algn="l">
              <a:spcBef>
                <a:spcPts val="1200"/>
              </a:spcBef>
            </a:pPr>
            <a:r>
              <a:rPr lang="en-US" b="0"/>
              <a:t>- Capital lockup</a:t>
            </a:r>
          </a:p>
          <a:p>
            <a:pPr algn="l">
              <a:spcBef>
                <a:spcPts val="1200"/>
              </a:spcBef>
            </a:pPr>
            <a:r>
              <a:rPr lang="en-US" b="0"/>
              <a:t>- Utilization losses</a:t>
            </a:r>
            <a:endParaRPr lang="de-DE" b="0"/>
          </a:p>
        </p:txBody>
      </p:sp>
      <p:sp>
        <p:nvSpPr>
          <p:cNvPr id="11" name="Rechteck 10"/>
          <p:cNvSpPr/>
          <p:nvPr/>
        </p:nvSpPr>
        <p:spPr>
          <a:xfrm>
            <a:off x="5179235" y="1321782"/>
            <a:ext cx="3541432" cy="1938992"/>
          </a:xfrm>
          <a:prstGeom prst="rect">
            <a:avLst/>
          </a:prstGeom>
          <a:solidFill>
            <a:srgbClr val="C7E1F7"/>
          </a:solidFill>
        </p:spPr>
        <p:txBody>
          <a:bodyPr wrap="square">
            <a:spAutoFit/>
          </a:bodyPr>
          <a:lstStyle/>
          <a:p>
            <a:pPr algn="l">
              <a:spcBef>
                <a:spcPts val="0"/>
              </a:spcBef>
            </a:pPr>
            <a:r>
              <a:rPr lang="en-US"/>
              <a:t>Scenario 1: too little purchased</a:t>
            </a:r>
          </a:p>
          <a:p>
            <a:pPr algn="l">
              <a:spcBef>
                <a:spcPts val="1200"/>
              </a:spcBef>
            </a:pPr>
            <a:r>
              <a:rPr lang="en-US" b="0"/>
              <a:t>- Loss of turnover</a:t>
            </a:r>
          </a:p>
          <a:p>
            <a:pPr algn="l">
              <a:spcBef>
                <a:spcPts val="1200"/>
              </a:spcBef>
            </a:pPr>
            <a:r>
              <a:rPr lang="en-US" b="0"/>
              <a:t>- Increased procurement costs</a:t>
            </a:r>
          </a:p>
          <a:p>
            <a:pPr algn="l">
              <a:spcBef>
                <a:spcPts val="1200"/>
              </a:spcBef>
            </a:pPr>
            <a:r>
              <a:rPr lang="en-US" b="0"/>
              <a:t>- Customer annoyance</a:t>
            </a:r>
          </a:p>
          <a:p>
            <a:pPr algn="l">
              <a:spcBef>
                <a:spcPts val="1200"/>
              </a:spcBef>
            </a:pPr>
            <a:r>
              <a:rPr lang="en-US" b="0"/>
              <a:t>- Increased contact costs call center</a:t>
            </a:r>
            <a:endParaRPr lang="de-DE" b="0"/>
          </a:p>
        </p:txBody>
      </p:sp>
      <p:sp>
        <p:nvSpPr>
          <p:cNvPr id="7" name="Rechteck 6"/>
          <p:cNvSpPr/>
          <p:nvPr/>
        </p:nvSpPr>
        <p:spPr>
          <a:xfrm>
            <a:off x="499534" y="1060533"/>
            <a:ext cx="4174066" cy="369332"/>
          </a:xfrm>
          <a:prstGeom prst="rect">
            <a:avLst/>
          </a:prstGeom>
          <a:solidFill>
            <a:schemeClr val="bg1"/>
          </a:solidFill>
        </p:spPr>
        <p:txBody>
          <a:bodyPr wrap="square">
            <a:spAutoFit/>
          </a:bodyPr>
          <a:lstStyle/>
          <a:p>
            <a:r>
              <a:rPr lang="de-DE" sz="1800"/>
              <a:t>Impact of Disposition Decisions</a:t>
            </a:r>
          </a:p>
        </p:txBody>
      </p:sp>
    </p:spTree>
    <p:extLst>
      <p:ext uri="{BB962C8B-B14F-4D97-AF65-F5344CB8AC3E}">
        <p14:creationId xmlns:p14="http://schemas.microsoft.com/office/powerpoint/2010/main" val="209576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4131493" y="2846987"/>
            <a:ext cx="233363" cy="5112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6979492" y="5156287"/>
            <a:ext cx="207963" cy="46800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112137" y="5525413"/>
            <a:ext cx="2272075"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websites (features)</a:t>
            </a:r>
            <a:endParaRPr lang="en-US" altLang="de-DE" sz="1800" kern="0" dirty="0">
              <a:solidFill>
                <a:srgbClr val="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1=visited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0=not visited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 name="Text Box 5"/>
          <p:cNvSpPr txBox="1">
            <a:spLocks noChangeArrowheads="1"/>
          </p:cNvSpPr>
          <p:nvPr/>
        </p:nvSpPr>
        <p:spPr bwMode="auto">
          <a:xfrm>
            <a:off x="6258419" y="5525413"/>
            <a:ext cx="1650108"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ad (target)</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1=clicked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0=not clicked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976" y="1277407"/>
            <a:ext cx="38671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4"/>
          <p:cNvSpPr txBox="1">
            <a:spLocks noChangeArrowheads="1"/>
          </p:cNvSpPr>
          <p:nvPr/>
        </p:nvSpPr>
        <p:spPr bwMode="auto">
          <a:xfrm>
            <a:off x="5283112" y="2873885"/>
            <a:ext cx="4125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
            </a:r>
          </a:p>
        </p:txBody>
      </p:sp>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526" y="1277407"/>
            <a:ext cx="160020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AutoShape 2"/>
          <p:cNvSpPr>
            <a:spLocks/>
          </p:cNvSpPr>
          <p:nvPr/>
        </p:nvSpPr>
        <p:spPr bwMode="auto">
          <a:xfrm rot="10800000">
            <a:off x="1152555" y="1683232"/>
            <a:ext cx="233363" cy="3528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5"/>
          <p:cNvSpPr txBox="1">
            <a:spLocks noChangeArrowheads="1"/>
          </p:cNvSpPr>
          <p:nvPr/>
        </p:nvSpPr>
        <p:spPr bwMode="auto">
          <a:xfrm>
            <a:off x="295523" y="3265167"/>
            <a:ext cx="79731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users</a:t>
            </a:r>
          </a:p>
        </p:txBody>
      </p:sp>
      <p:sp>
        <p:nvSpPr>
          <p:cNvPr id="2" name="Textfeld 1"/>
          <p:cNvSpPr txBox="1"/>
          <p:nvPr/>
        </p:nvSpPr>
        <p:spPr>
          <a:xfrm>
            <a:off x="177800" y="5743038"/>
            <a:ext cx="2582025" cy="661720"/>
          </a:xfrm>
          <a:prstGeom prst="rect">
            <a:avLst/>
          </a:prstGeom>
          <a:noFill/>
        </p:spPr>
        <p:txBody>
          <a:bodyPr wrap="square" rtlCol="0">
            <a:spAutoFit/>
          </a:bodyPr>
          <a:lstStyle/>
          <a:p>
            <a:pPr algn="l"/>
            <a:r>
              <a:rPr lang="en-US" dirty="0">
                <a:solidFill>
                  <a:srgbClr val="FF0000"/>
                </a:solidFill>
              </a:rPr>
              <a:t>Giant sparse matrix!</a:t>
            </a:r>
          </a:p>
          <a:p>
            <a:pPr algn="l">
              <a:spcBef>
                <a:spcPts val="600"/>
              </a:spcBef>
            </a:pPr>
            <a:r>
              <a:rPr lang="en-US" dirty="0">
                <a:solidFill>
                  <a:srgbClr val="FF0000"/>
                </a:solidFill>
              </a:rPr>
              <a:t>One matrix for every ad!</a:t>
            </a:r>
            <a:endParaRPr lang="de-DE" dirty="0">
              <a:solidFill>
                <a:srgbClr val="FF0000"/>
              </a:solidFill>
            </a:endParaRPr>
          </a:p>
        </p:txBody>
      </p:sp>
    </p:spTree>
    <p:extLst>
      <p:ext uri="{BB962C8B-B14F-4D97-AF65-F5344CB8AC3E}">
        <p14:creationId xmlns:p14="http://schemas.microsoft.com/office/powerpoint/2010/main" val="186868498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Why not classical linear regression?</a:t>
            </a:r>
          </a:p>
        </p:txBody>
      </p:sp>
      <p:sp>
        <p:nvSpPr>
          <p:cNvPr id="2" name="Rechteck 1"/>
          <p:cNvSpPr/>
          <p:nvPr/>
        </p:nvSpPr>
        <p:spPr>
          <a:xfrm>
            <a:off x="490451" y="1184702"/>
            <a:ext cx="8329352" cy="5355312"/>
          </a:xfrm>
          <a:prstGeom prst="rect">
            <a:avLst/>
          </a:prstGeom>
        </p:spPr>
        <p:txBody>
          <a:bodyPr wrap="square">
            <a:spAutoFit/>
          </a:bodyPr>
          <a:lstStyle/>
          <a:p>
            <a:pPr algn="l"/>
            <a:r>
              <a:rPr lang="en-US" sz="1800" dirty="0"/>
              <a:t>It is possible to implement  a linear regression on such a dataset where Y={0,1}.</a:t>
            </a:r>
          </a:p>
          <a:p>
            <a:pPr algn="l"/>
            <a:r>
              <a:rPr lang="en-US" sz="1800" dirty="0"/>
              <a:t>Problems:</a:t>
            </a:r>
          </a:p>
          <a:p>
            <a:pPr marL="357188" indent="-174625" algn="l">
              <a:buSzPct val="130000"/>
              <a:buFont typeface="Arial" panose="020B0604020202020204" pitchFamily="34" charset="0"/>
              <a:buChar char="•"/>
            </a:pPr>
            <a:r>
              <a:rPr lang="en-US" sz="1800" dirty="0"/>
              <a:t>The predicted values of the linear model can be greater than 1 or less than 0</a:t>
            </a:r>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r>
              <a:rPr lang="en-US" sz="1800" dirty="0">
                <a:latin typeface="Symbol" panose="05050102010706020507" pitchFamily="18" charset="2"/>
              </a:rPr>
              <a:t>e</a:t>
            </a:r>
            <a:r>
              <a:rPr lang="en-US" sz="1800" dirty="0"/>
              <a:t> is not normally distributed because Y takes on only two values</a:t>
            </a:r>
          </a:p>
          <a:p>
            <a:pPr marL="357188" indent="-174625" algn="l">
              <a:buSzPct val="130000"/>
              <a:buFont typeface="Arial" panose="020B0604020202020204" pitchFamily="34" charset="0"/>
              <a:buChar char="•"/>
            </a:pPr>
            <a:r>
              <a:rPr lang="en-US" sz="1800" dirty="0"/>
              <a:t>The error terms are heteroscedastic (the error variance is not constant for all values of X)</a:t>
            </a:r>
            <a:endParaRPr lang="de-DE" sz="1800" dirty="0"/>
          </a:p>
        </p:txBody>
      </p:sp>
      <p:cxnSp>
        <p:nvCxnSpPr>
          <p:cNvPr id="5" name="Gerade Verbindung 4"/>
          <p:cNvCxnSpPr/>
          <p:nvPr/>
        </p:nvCxnSpPr>
        <p:spPr bwMode="auto">
          <a:xfrm>
            <a:off x="2917767" y="2959331"/>
            <a:ext cx="0" cy="245179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2592419" y="3340099"/>
            <a:ext cx="3775131"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H="1">
            <a:off x="2592420" y="4731095"/>
            <a:ext cx="4057762"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3083446" y="3129074"/>
            <a:ext cx="3075709" cy="1845426"/>
          </a:xfrm>
          <a:prstGeom prst="line">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ihandform 12"/>
          <p:cNvSpPr/>
          <p:nvPr/>
        </p:nvSpPr>
        <p:spPr bwMode="auto">
          <a:xfrm>
            <a:off x="3200400" y="3399905"/>
            <a:ext cx="3092335" cy="1247150"/>
          </a:xfrm>
          <a:custGeom>
            <a:avLst/>
            <a:gdLst>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1636 w 3092335"/>
              <a:gd name="connsiteY12" fmla="*/ 0 h 1247150"/>
              <a:gd name="connsiteX13" fmla="*/ 2867891 w 3092335"/>
              <a:gd name="connsiteY13" fmla="*/ 16626 h 1247150"/>
              <a:gd name="connsiteX14" fmla="*/ 3092335 w 3092335"/>
              <a:gd name="connsiteY14" fmla="*/ 0 h 1247150"/>
              <a:gd name="connsiteX0" fmla="*/ 0 w 3092335"/>
              <a:gd name="connsiteY0" fmla="*/ 1238732 h 1247285"/>
              <a:gd name="connsiteX1" fmla="*/ 382385 w 3092335"/>
              <a:gd name="connsiteY1" fmla="*/ 1247045 h 1247285"/>
              <a:gd name="connsiteX2" fmla="*/ 656705 w 3092335"/>
              <a:gd name="connsiteY2" fmla="*/ 1230419 h 1247285"/>
              <a:gd name="connsiteX3" fmla="*/ 922713 w 3092335"/>
              <a:gd name="connsiteY3" fmla="*/ 1172230 h 1247285"/>
              <a:gd name="connsiteX4" fmla="*/ 1147156 w 3092335"/>
              <a:gd name="connsiteY4" fmla="*/ 1022601 h 1247285"/>
              <a:gd name="connsiteX5" fmla="*/ 1313411 w 3092335"/>
              <a:gd name="connsiteY5" fmla="*/ 806470 h 1247285"/>
              <a:gd name="connsiteX6" fmla="*/ 1479665 w 3092335"/>
              <a:gd name="connsiteY6" fmla="*/ 582026 h 1247285"/>
              <a:gd name="connsiteX7" fmla="*/ 1612669 w 3092335"/>
              <a:gd name="connsiteY7" fmla="*/ 382521 h 1247285"/>
              <a:gd name="connsiteX8" fmla="*/ 1803862 w 3092335"/>
              <a:gd name="connsiteY8" fmla="*/ 199641 h 1247285"/>
              <a:gd name="connsiteX9" fmla="*/ 2003367 w 3092335"/>
              <a:gd name="connsiteY9" fmla="*/ 83263 h 1247285"/>
              <a:gd name="connsiteX10" fmla="*/ 2211185 w 3092335"/>
              <a:gd name="connsiteY10" fmla="*/ 33386 h 1247285"/>
              <a:gd name="connsiteX11" fmla="*/ 2443942 w 3092335"/>
              <a:gd name="connsiteY11" fmla="*/ 16761 h 1247285"/>
              <a:gd name="connsiteX12" fmla="*/ 2701636 w 3092335"/>
              <a:gd name="connsiteY12" fmla="*/ 135 h 1247285"/>
              <a:gd name="connsiteX13" fmla="*/ 2867891 w 3092335"/>
              <a:gd name="connsiteY13" fmla="*/ 8449 h 1247285"/>
              <a:gd name="connsiteX14" fmla="*/ 3092335 w 3092335"/>
              <a:gd name="connsiteY14" fmla="*/ 135 h 1247285"/>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697826 w 3092335"/>
              <a:gd name="connsiteY12" fmla="*/ 15240 h 1247150"/>
              <a:gd name="connsiteX13" fmla="*/ 2867891 w 3092335"/>
              <a:gd name="connsiteY13" fmla="*/ 8314 h 1247150"/>
              <a:gd name="connsiteX14" fmla="*/ 3092335 w 3092335"/>
              <a:gd name="connsiteY14" fmla="*/ 0 h 1247150"/>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5446 w 3092335"/>
              <a:gd name="connsiteY12" fmla="*/ 11430 h 1247150"/>
              <a:gd name="connsiteX13" fmla="*/ 2867891 w 3092335"/>
              <a:gd name="connsiteY13" fmla="*/ 8314 h 1247150"/>
              <a:gd name="connsiteX14" fmla="*/ 3092335 w 3092335"/>
              <a:gd name="connsiteY14" fmla="*/ 0 h 12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2335" h="1247150">
                <a:moveTo>
                  <a:pt x="0" y="1238597"/>
                </a:moveTo>
                <a:cubicBezTo>
                  <a:pt x="136467" y="1243446"/>
                  <a:pt x="272934" y="1248295"/>
                  <a:pt x="382385" y="1246910"/>
                </a:cubicBezTo>
                <a:cubicBezTo>
                  <a:pt x="491836" y="1245525"/>
                  <a:pt x="566650" y="1242753"/>
                  <a:pt x="656705" y="1230284"/>
                </a:cubicBezTo>
                <a:cubicBezTo>
                  <a:pt x="746760" y="1217815"/>
                  <a:pt x="840971" y="1206731"/>
                  <a:pt x="922713" y="1172095"/>
                </a:cubicBezTo>
                <a:cubicBezTo>
                  <a:pt x="1004455" y="1137459"/>
                  <a:pt x="1082040" y="1083426"/>
                  <a:pt x="1147156" y="1022466"/>
                </a:cubicBezTo>
                <a:cubicBezTo>
                  <a:pt x="1212272" y="961506"/>
                  <a:pt x="1257993" y="879764"/>
                  <a:pt x="1313411" y="806335"/>
                </a:cubicBezTo>
                <a:cubicBezTo>
                  <a:pt x="1368829" y="732906"/>
                  <a:pt x="1429789" y="652549"/>
                  <a:pt x="1479665" y="581891"/>
                </a:cubicBezTo>
                <a:cubicBezTo>
                  <a:pt x="1529541" y="511233"/>
                  <a:pt x="1558636" y="446117"/>
                  <a:pt x="1612669" y="382386"/>
                </a:cubicBezTo>
                <a:cubicBezTo>
                  <a:pt x="1666702" y="318655"/>
                  <a:pt x="1738746" y="249382"/>
                  <a:pt x="1803862" y="199506"/>
                </a:cubicBezTo>
                <a:cubicBezTo>
                  <a:pt x="1868978" y="149630"/>
                  <a:pt x="1935480" y="110837"/>
                  <a:pt x="2003367" y="83128"/>
                </a:cubicBezTo>
                <a:cubicBezTo>
                  <a:pt x="2071254" y="55419"/>
                  <a:pt x="2137756" y="44335"/>
                  <a:pt x="2211185" y="33251"/>
                </a:cubicBezTo>
                <a:cubicBezTo>
                  <a:pt x="2284614" y="22167"/>
                  <a:pt x="2361565" y="20263"/>
                  <a:pt x="2443942" y="16626"/>
                </a:cubicBezTo>
                <a:cubicBezTo>
                  <a:pt x="2526319" y="12989"/>
                  <a:pt x="2634788" y="12815"/>
                  <a:pt x="2705446" y="11430"/>
                </a:cubicBezTo>
                <a:lnTo>
                  <a:pt x="2867891" y="8314"/>
                </a:lnTo>
                <a:cubicBezTo>
                  <a:pt x="2932373" y="6409"/>
                  <a:pt x="3012671" y="8313"/>
                  <a:pt x="3092335" y="0"/>
                </a:cubicBezTo>
              </a:path>
            </a:pathLst>
          </a:custGeom>
          <a:noFill/>
          <a:ln w="38100" cap="flat" cmpd="sng" algn="ctr">
            <a:solidFill>
              <a:srgbClr val="FF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feld 14"/>
          <p:cNvSpPr txBox="1"/>
          <p:nvPr/>
        </p:nvSpPr>
        <p:spPr>
          <a:xfrm>
            <a:off x="2592419" y="2790054"/>
            <a:ext cx="365760" cy="338554"/>
          </a:xfrm>
          <a:prstGeom prst="rect">
            <a:avLst/>
          </a:prstGeom>
          <a:noFill/>
        </p:spPr>
        <p:txBody>
          <a:bodyPr wrap="square" rtlCol="0">
            <a:spAutoFit/>
          </a:bodyPr>
          <a:lstStyle/>
          <a:p>
            <a:r>
              <a:rPr lang="de-DE" dirty="0"/>
              <a:t>Y</a:t>
            </a:r>
          </a:p>
        </p:txBody>
      </p:sp>
      <p:sp>
        <p:nvSpPr>
          <p:cNvPr id="20" name="Textfeld 19"/>
          <p:cNvSpPr txBox="1"/>
          <p:nvPr/>
        </p:nvSpPr>
        <p:spPr>
          <a:xfrm>
            <a:off x="6467302" y="4721668"/>
            <a:ext cx="365760" cy="338554"/>
          </a:xfrm>
          <a:prstGeom prst="rect">
            <a:avLst/>
          </a:prstGeom>
          <a:noFill/>
        </p:spPr>
        <p:txBody>
          <a:bodyPr wrap="square" rtlCol="0">
            <a:spAutoFit/>
          </a:bodyPr>
          <a:lstStyle/>
          <a:p>
            <a:r>
              <a:rPr lang="de-DE" dirty="0"/>
              <a:t>X</a:t>
            </a:r>
          </a:p>
        </p:txBody>
      </p:sp>
      <p:sp>
        <p:nvSpPr>
          <p:cNvPr id="21" name="Textfeld 20"/>
          <p:cNvSpPr txBox="1"/>
          <p:nvPr/>
        </p:nvSpPr>
        <p:spPr>
          <a:xfrm>
            <a:off x="2287619" y="3170822"/>
            <a:ext cx="365760" cy="338554"/>
          </a:xfrm>
          <a:prstGeom prst="rect">
            <a:avLst/>
          </a:prstGeom>
          <a:noFill/>
        </p:spPr>
        <p:txBody>
          <a:bodyPr wrap="square" rtlCol="0">
            <a:spAutoFit/>
          </a:bodyPr>
          <a:lstStyle/>
          <a:p>
            <a:r>
              <a:rPr lang="de-DE" dirty="0"/>
              <a:t>1</a:t>
            </a:r>
          </a:p>
        </p:txBody>
      </p:sp>
      <p:sp>
        <p:nvSpPr>
          <p:cNvPr id="22" name="Textfeld 21"/>
          <p:cNvSpPr txBox="1"/>
          <p:nvPr/>
        </p:nvSpPr>
        <p:spPr>
          <a:xfrm>
            <a:off x="2287619" y="4561818"/>
            <a:ext cx="365760" cy="338554"/>
          </a:xfrm>
          <a:prstGeom prst="rect">
            <a:avLst/>
          </a:prstGeom>
          <a:noFill/>
        </p:spPr>
        <p:txBody>
          <a:bodyPr wrap="square" rtlCol="0">
            <a:spAutoFit/>
          </a:bodyPr>
          <a:lstStyle/>
          <a:p>
            <a:r>
              <a:rPr lang="de-DE" dirty="0"/>
              <a:t>0</a:t>
            </a:r>
          </a:p>
        </p:txBody>
      </p:sp>
      <p:sp>
        <p:nvSpPr>
          <p:cNvPr id="23" name="Textfeld 22"/>
          <p:cNvSpPr txBox="1"/>
          <p:nvPr/>
        </p:nvSpPr>
        <p:spPr>
          <a:xfrm>
            <a:off x="2568634" y="6276112"/>
            <a:ext cx="6234546" cy="276999"/>
          </a:xfrm>
          <a:prstGeom prst="rect">
            <a:avLst/>
          </a:prstGeom>
          <a:noFill/>
        </p:spPr>
        <p:txBody>
          <a:bodyPr wrap="square" rtlCol="0">
            <a:spAutoFit/>
          </a:bodyPr>
          <a:lstStyle/>
          <a:p>
            <a:pPr algn="r"/>
            <a:r>
              <a:rPr lang="en-US" sz="1200" b="0" dirty="0"/>
              <a:t>Source: </a:t>
            </a:r>
            <a:r>
              <a:rPr lang="en-US" sz="1200" b="0" dirty="0" err="1"/>
              <a:t>Bichler</a:t>
            </a:r>
            <a:r>
              <a:rPr lang="en-US" sz="1200" b="0" dirty="0"/>
              <a:t> (2015): Course Business Analytics, TU </a:t>
            </a:r>
            <a:r>
              <a:rPr lang="en-US" sz="1200" b="0" dirty="0" err="1"/>
              <a:t>München</a:t>
            </a:r>
            <a:endParaRPr lang="en-US" sz="1200" b="0" dirty="0"/>
          </a:p>
        </p:txBody>
      </p:sp>
    </p:spTree>
    <p:extLst>
      <p:ext uri="{BB962C8B-B14F-4D97-AF65-F5344CB8AC3E}">
        <p14:creationId xmlns:p14="http://schemas.microsoft.com/office/powerpoint/2010/main" val="309029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a:t>
            </a:r>
          </a:p>
        </p:txBody>
      </p:sp>
      <p:sp>
        <p:nvSpPr>
          <p:cNvPr id="2" name="Rechteck 1"/>
          <p:cNvSpPr/>
          <p:nvPr/>
        </p:nvSpPr>
        <p:spPr>
          <a:xfrm>
            <a:off x="324196" y="1184702"/>
            <a:ext cx="8495607" cy="3693319"/>
          </a:xfrm>
          <a:prstGeom prst="rect">
            <a:avLst/>
          </a:prstGeom>
        </p:spPr>
        <p:txBody>
          <a:bodyPr wrap="square">
            <a:spAutoFit/>
          </a:bodyPr>
          <a:lstStyle/>
          <a:p>
            <a:pPr algn="l"/>
            <a:r>
              <a:rPr lang="en-US" sz="1800" dirty="0"/>
              <a:t>Logistic regression is a regression model where the dependent variable is categorical. The classical logistic regression is a binary classifier, where the dependent variable has two states. The output of a logistic regression model ranges between 0 and 1.</a:t>
            </a:r>
          </a:p>
          <a:p>
            <a:pPr algn="l"/>
            <a:r>
              <a:rPr lang="en-US" sz="1800" dirty="0"/>
              <a:t>Logistic regression uses the logistic function (or Sigmoid function) because it can take an input with any value from negative to positive infinity, whereas the output always takes values between zero and one and hence is interpretable as a probability.</a:t>
            </a:r>
          </a:p>
          <a:p>
            <a:pPr algn="l"/>
            <a:endParaRPr lang="de-DE" sz="1800" dirty="0"/>
          </a:p>
          <a:p>
            <a:pPr algn="l"/>
            <a:endParaRPr lang="de-DE" sz="1800" dirty="0"/>
          </a:p>
          <a:p>
            <a:pPr algn="l"/>
            <a:r>
              <a:rPr lang="de-DE" sz="1800" dirty="0" err="1"/>
              <a:t>It</a:t>
            </a:r>
            <a:r>
              <a:rPr lang="de-DE" sz="1800" dirty="0"/>
              <a:t> </a:t>
            </a:r>
            <a:r>
              <a:rPr lang="de-DE" sz="1800" dirty="0" err="1"/>
              <a:t>is</a:t>
            </a:r>
            <a:r>
              <a:rPr lang="de-DE" sz="1800" dirty="0"/>
              <a:t> </a:t>
            </a:r>
            <a:r>
              <a:rPr lang="de-DE" sz="1800" dirty="0" err="1"/>
              <a:t>defined</a:t>
            </a:r>
            <a:r>
              <a:rPr lang="de-DE" sz="1800" dirty="0"/>
              <a:t> </a:t>
            </a:r>
            <a:r>
              <a:rPr lang="de-DE" sz="1800" dirty="0" err="1"/>
              <a:t>as</a:t>
            </a:r>
            <a:r>
              <a:rPr lang="de-DE" sz="1800" dirty="0"/>
              <a:t>:</a:t>
            </a:r>
          </a:p>
        </p:txBody>
      </p:sp>
      <p:pic>
        <p:nvPicPr>
          <p:cNvPr id="44048" name="Picture 16" descr="https://upload.wikimedia.org/wikipedia/commons/thumb/8/88/Logistic-curve.svg/600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794" y="3747847"/>
            <a:ext cx="4108277" cy="27388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feld 6"/>
              <p:cNvSpPr txBox="1"/>
              <p:nvPr/>
            </p:nvSpPr>
            <p:spPr>
              <a:xfrm>
                <a:off x="2114192" y="4379595"/>
                <a:ext cx="1591012" cy="559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r>
                        <a:rPr lang="de-DE" b="1" i="1" smtClean="0">
                          <a:latin typeface="Cambria Math"/>
                        </a:rPr>
                        <m:t>(</m:t>
                      </m:r>
                      <m:r>
                        <a:rPr lang="de-DE" b="1" i="1" smtClean="0">
                          <a:latin typeface="Cambria Math" panose="02040503050406030204" pitchFamily="18" charset="0"/>
                        </a:rPr>
                        <m:t>𝒕</m:t>
                      </m:r>
                      <m:r>
                        <a:rPr lang="de-DE" b="1" i="1" smtClean="0">
                          <a:latin typeface="Cambria Math"/>
                        </a:rPr>
                        <m:t>)=</m:t>
                      </m:r>
                      <m:f>
                        <m:fPr>
                          <m:ctrlPr>
                            <a:rPr lang="de-DE" b="1" i="1" smtClean="0">
                              <a:latin typeface="Cambria Math" panose="02040503050406030204" pitchFamily="18" charset="0"/>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panose="02040503050406030204" pitchFamily="18" charset="0"/>
                                </a:rPr>
                              </m:ctrlPr>
                            </m:sSupPr>
                            <m:e>
                              <m:r>
                                <a:rPr lang="de-DE" b="1" i="1" smtClean="0">
                                  <a:latin typeface="Cambria Math"/>
                                </a:rPr>
                                <m:t>𝒆</m:t>
                              </m:r>
                            </m:e>
                            <m:sup>
                              <m:r>
                                <a:rPr lang="de-DE" b="1" i="1" smtClean="0">
                                  <a:latin typeface="Cambria Math"/>
                                </a:rPr>
                                <m:t>−</m:t>
                              </m:r>
                              <m:r>
                                <a:rPr lang="de-DE" b="1" i="1" smtClean="0">
                                  <a:latin typeface="Cambria Math"/>
                                </a:rPr>
                                <m:t>𝒕</m:t>
                              </m:r>
                            </m:sup>
                          </m:sSup>
                        </m:den>
                      </m:f>
                    </m:oMath>
                  </m:oMathPara>
                </a14:m>
                <a:endParaRPr lang="de-DE" dirty="0"/>
              </a:p>
            </p:txBody>
          </p:sp>
        </mc:Choice>
        <mc:Fallback xmlns="">
          <p:sp>
            <p:nvSpPr>
              <p:cNvPr id="7" name="Textfeld 6"/>
              <p:cNvSpPr txBox="1">
                <a:spLocks noRot="1" noChangeAspect="1" noMove="1" noResize="1" noEditPoints="1" noAdjustHandles="1" noChangeArrowheads="1" noChangeShapeType="1" noTextEdit="1"/>
              </p:cNvSpPr>
              <p:nvPr/>
            </p:nvSpPr>
            <p:spPr>
              <a:xfrm>
                <a:off x="2114192" y="4379595"/>
                <a:ext cx="1591012" cy="559064"/>
              </a:xfrm>
              <a:prstGeom prst="rect">
                <a:avLst/>
              </a:prstGeom>
              <a:blipFill>
                <a:blip r:embed="rId3"/>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545126717"/>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(II)</a:t>
            </a:r>
          </a:p>
        </p:txBody>
      </p:sp>
      <p:sp>
        <p:nvSpPr>
          <p:cNvPr id="2" name="Rechteck 1"/>
          <p:cNvSpPr/>
          <p:nvPr/>
        </p:nvSpPr>
        <p:spPr>
          <a:xfrm>
            <a:off x="324196" y="1184702"/>
            <a:ext cx="8495607" cy="2169825"/>
          </a:xfrm>
          <a:prstGeom prst="rect">
            <a:avLst/>
          </a:prstGeom>
        </p:spPr>
        <p:txBody>
          <a:bodyPr wrap="square">
            <a:spAutoFit/>
          </a:bodyPr>
          <a:lstStyle/>
          <a:p>
            <a:pPr algn="l">
              <a:spcBef>
                <a:spcPts val="1800"/>
              </a:spcBef>
            </a:pPr>
            <a:r>
              <a:rPr lang="de-DE" sz="1800" dirty="0" err="1"/>
              <a:t>If</a:t>
            </a:r>
            <a:r>
              <a:rPr lang="de-DE" sz="1800" dirty="0"/>
              <a:t> </a:t>
            </a:r>
            <a:r>
              <a:rPr lang="de-DE" sz="1800" dirty="0" err="1"/>
              <a:t>we</a:t>
            </a:r>
            <a:r>
              <a:rPr lang="de-DE" sz="1800" dirty="0"/>
              <a:t> </a:t>
            </a:r>
            <a:r>
              <a:rPr lang="de-DE" sz="1800" dirty="0" err="1"/>
              <a:t>set</a:t>
            </a:r>
            <a:endParaRPr lang="de-DE" sz="1800" dirty="0"/>
          </a:p>
          <a:p>
            <a:pPr algn="l">
              <a:spcBef>
                <a:spcPts val="1800"/>
              </a:spcBef>
            </a:pPr>
            <a:r>
              <a:rPr lang="en-US" sz="1800" dirty="0"/>
              <a:t>the logistic function can now be written as:</a:t>
            </a:r>
          </a:p>
          <a:p>
            <a:pPr algn="l">
              <a:spcBef>
                <a:spcPts val="1800"/>
              </a:spcBef>
            </a:pPr>
            <a:r>
              <a:rPr lang="en-US" sz="1800"/>
              <a:t>We </a:t>
            </a:r>
            <a:r>
              <a:rPr lang="en-US" sz="1800" dirty="0"/>
              <a:t>interpret </a:t>
            </a:r>
            <a:r>
              <a:rPr lang="en-US" sz="1800" b="0" dirty="0"/>
              <a:t>F(x)</a:t>
            </a:r>
            <a:r>
              <a:rPr lang="en-US" sz="1800" dirty="0"/>
              <a:t> as </a:t>
            </a:r>
            <a:r>
              <a:rPr lang="en-US" sz="1800"/>
              <a:t>the conditional probability </a:t>
            </a:r>
            <a:r>
              <a:rPr lang="en-US" sz="1800" dirty="0"/>
              <a:t>that the class attribute has the value 1 with the given input vector </a:t>
            </a:r>
            <a:r>
              <a:rPr lang="en-US" sz="1800" b="0" dirty="0"/>
              <a:t>x.</a:t>
            </a:r>
            <a:endParaRPr lang="en-US" sz="1800" dirty="0"/>
          </a:p>
          <a:p>
            <a:pPr algn="l">
              <a:spcBef>
                <a:spcPts val="1800"/>
              </a:spcBef>
            </a:pPr>
            <a:endParaRPr lang="en-US" sz="1800" dirty="0"/>
          </a:p>
        </p:txBody>
      </p:sp>
      <mc:AlternateContent xmlns:mc="http://schemas.openxmlformats.org/markup-compatibility/2006" xmlns:a14="http://schemas.microsoft.com/office/drawing/2010/main">
        <mc:Choice Requires="a14">
          <p:sp>
            <p:nvSpPr>
              <p:cNvPr id="3" name="Textfeld 2"/>
              <p:cNvSpPr txBox="1"/>
              <p:nvPr/>
            </p:nvSpPr>
            <p:spPr>
              <a:xfrm>
                <a:off x="1460547" y="1184702"/>
                <a:ext cx="13631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𝒕</m:t>
                      </m:r>
                      <m:r>
                        <a:rPr lang="de-DE" b="1" i="1" smtClean="0">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𝟎</m:t>
                          </m:r>
                        </m:sub>
                      </m:sSub>
                      <m:r>
                        <a:rPr lang="en-US" i="1">
                          <a:latin typeface="Cambria Math"/>
                        </a:rPr>
                        <m:t>+</m:t>
                      </m:r>
                      <m:r>
                        <a:rPr lang="en-US" b="0" i="1">
                          <a:latin typeface="Cambria Math"/>
                        </a:rPr>
                        <m:t>𝜷</m:t>
                      </m:r>
                      <m:r>
                        <a:rPr lang="en-US" i="1">
                          <a:latin typeface="Cambria Math"/>
                        </a:rPr>
                        <m:t>′</m:t>
                      </m:r>
                      <m:r>
                        <a:rPr lang="en-US" i="1">
                          <a:latin typeface="Cambria Math"/>
                        </a:rPr>
                        <m:t>𝒙</m:t>
                      </m:r>
                    </m:oMath>
                  </m:oMathPara>
                </a14:m>
                <a:endParaRPr lang="de-DE" dirty="0"/>
              </a:p>
            </p:txBody>
          </p:sp>
        </mc:Choice>
        <mc:Fallback xmlns="">
          <p:sp>
            <p:nvSpPr>
              <p:cNvPr id="3" name="Textfeld 2"/>
              <p:cNvSpPr txBox="1">
                <a:spLocks noRot="1" noChangeAspect="1" noMove="1" noResize="1" noEditPoints="1" noAdjustHandles="1" noChangeArrowheads="1" noChangeShapeType="1" noTextEdit="1"/>
              </p:cNvSpPr>
              <p:nvPr/>
            </p:nvSpPr>
            <p:spPr>
              <a:xfrm>
                <a:off x="1460547" y="1184702"/>
                <a:ext cx="1363194" cy="338554"/>
              </a:xfrm>
              <a:prstGeom prst="rect">
                <a:avLst/>
              </a:prstGeom>
              <a:blipFill rotWithShape="1">
                <a:blip r:embed="rId3"/>
                <a:stretch>
                  <a:fillRect b="-10714"/>
                </a:stretch>
              </a:blipFill>
            </p:spPr>
            <p:txBody>
              <a:bodyPr/>
              <a:lstStyle/>
              <a:p>
                <a:r>
                  <a:rPr lang="de-DE">
                    <a:noFill/>
                  </a:rPr>
                  <a:t> </a:t>
                </a:r>
              </a:p>
            </p:txBody>
          </p:sp>
        </mc:Fallback>
      </mc:AlternateContent>
      <p:sp>
        <p:nvSpPr>
          <p:cNvPr id="13" name="Rechteck 12"/>
          <p:cNvSpPr/>
          <p:nvPr/>
        </p:nvSpPr>
        <p:spPr>
          <a:xfrm>
            <a:off x="324196" y="2896060"/>
            <a:ext cx="8495607" cy="3524042"/>
          </a:xfrm>
          <a:prstGeom prst="rect">
            <a:avLst/>
          </a:prstGeom>
        </p:spPr>
        <p:txBody>
          <a:bodyPr wrap="square">
            <a:spAutoFit/>
          </a:bodyPr>
          <a:lstStyle/>
          <a:p>
            <a:pPr algn="l">
              <a:spcBef>
                <a:spcPts val="600"/>
              </a:spcBef>
              <a:buSzPct val="130000"/>
            </a:pPr>
            <a:r>
              <a:rPr lang="en-US" sz="1800" dirty="0"/>
              <a:t>The coefficients </a:t>
            </a:r>
            <a:r>
              <a:rPr lang="en-US" sz="1800" b="0" dirty="0"/>
              <a:t>ß</a:t>
            </a:r>
            <a:r>
              <a:rPr lang="en-US" sz="1800" b="0" baseline="-25000" dirty="0"/>
              <a:t>0</a:t>
            </a:r>
            <a:r>
              <a:rPr lang="en-US" sz="1800" dirty="0"/>
              <a:t> and ß can be estimated via Maximum Likelihood Estimation.</a:t>
            </a:r>
          </a:p>
          <a:p>
            <a:pPr algn="l">
              <a:spcBef>
                <a:spcPts val="600"/>
              </a:spcBef>
              <a:buSzPct val="130000"/>
            </a:pPr>
            <a:r>
              <a:rPr lang="en-US" sz="1800" dirty="0"/>
              <a:t>The parameter </a:t>
            </a:r>
            <a:r>
              <a:rPr lang="en-US" sz="1800" b="0" dirty="0"/>
              <a:t>ß</a:t>
            </a:r>
            <a:r>
              <a:rPr lang="en-US" sz="1800" b="0" baseline="-25000" dirty="0"/>
              <a:t>0</a:t>
            </a:r>
            <a:r>
              <a:rPr lang="en-US" sz="1800" dirty="0"/>
              <a:t> represents the unconditional probability of "Y=1" knowing nothing about the feature vector x. </a:t>
            </a:r>
          </a:p>
          <a:p>
            <a:pPr algn="l">
              <a:spcBef>
                <a:spcPts val="600"/>
              </a:spcBef>
              <a:buSzPct val="130000"/>
            </a:pPr>
            <a:r>
              <a:rPr lang="en-US" sz="1800" dirty="0"/>
              <a:t>The parameter vector β defines the slope of the logit function. It determines the extent to which certain features contribute for increased or decreased likelihood </a:t>
            </a:r>
            <a:r>
              <a:rPr lang="en-US" sz="1800"/>
              <a:t>to "Y=1</a:t>
            </a:r>
            <a:r>
              <a:rPr lang="en-US" sz="1800" dirty="0"/>
              <a:t>".</a:t>
            </a:r>
          </a:p>
          <a:p>
            <a:pPr algn="l">
              <a:spcBef>
                <a:spcPts val="600"/>
              </a:spcBef>
              <a:buSzPct val="130000"/>
            </a:pPr>
            <a:r>
              <a:rPr lang="en-US" sz="1800" dirty="0"/>
              <a:t>The output of a logistic model is a probability. To use this for classification purposes:</a:t>
            </a:r>
          </a:p>
          <a:p>
            <a:pPr marL="357188" indent="-174625" algn="l">
              <a:spcBef>
                <a:spcPts val="600"/>
              </a:spcBef>
              <a:buSzPct val="130000"/>
              <a:buFont typeface="Arial" panose="020B0604020202020204" pitchFamily="34" charset="0"/>
              <a:buChar char="•"/>
            </a:pPr>
            <a:r>
              <a:rPr lang="en-US" sz="1800" dirty="0"/>
              <a:t>If the predicted probability is &gt; 0.5 the label is 1 </a:t>
            </a:r>
          </a:p>
          <a:p>
            <a:pPr marL="357188" indent="-174625" algn="l">
              <a:spcBef>
                <a:spcPts val="600"/>
              </a:spcBef>
              <a:buSzPct val="130000"/>
              <a:buFont typeface="Arial" panose="020B0604020202020204" pitchFamily="34" charset="0"/>
              <a:buChar char="•"/>
            </a:pPr>
            <a:r>
              <a:rPr lang="en-US" sz="1800" dirty="0"/>
              <a:t>and otherwise 0.</a:t>
            </a:r>
          </a:p>
        </p:txBody>
      </p:sp>
      <mc:AlternateContent xmlns:mc="http://schemas.openxmlformats.org/markup-compatibility/2006" xmlns:a14="http://schemas.microsoft.com/office/drawing/2010/main">
        <mc:Choice Requires="a14">
          <p:sp>
            <p:nvSpPr>
              <p:cNvPr id="8" name="Textfeld 7"/>
              <p:cNvSpPr txBox="1"/>
              <p:nvPr/>
            </p:nvSpPr>
            <p:spPr>
              <a:xfrm>
                <a:off x="5121193" y="1579882"/>
                <a:ext cx="3462102" cy="576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d>
                        <m:dPr>
                          <m:ctrlPr>
                            <a:rPr lang="de-DE" b="1" i="1" smtClean="0">
                              <a:latin typeface="Cambria Math" panose="02040503050406030204" pitchFamily="18" charset="0"/>
                            </a:rPr>
                          </m:ctrlPr>
                        </m:dPr>
                        <m:e>
                          <m:r>
                            <a:rPr lang="de-DE" b="1" i="1" smtClean="0">
                              <a:latin typeface="Cambria Math"/>
                            </a:rPr>
                            <m:t>𝒙</m:t>
                          </m:r>
                        </m:e>
                      </m:d>
                      <m:r>
                        <a:rPr lang="de-DE" b="1" i="1" smtClean="0">
                          <a:latin typeface="Cambria Math"/>
                        </a:rPr>
                        <m:t>=</m:t>
                      </m:r>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𝒚</m:t>
                          </m:r>
                          <m:r>
                            <a:rPr lang="de-DE" b="1" i="1" smtClean="0">
                              <a:latin typeface="Cambria Math" panose="02040503050406030204" pitchFamily="18" charset="0"/>
                            </a:rPr>
                            <m:t>=</m:t>
                          </m:r>
                          <m:r>
                            <a:rPr lang="de-DE" b="1" i="1" smtClean="0">
                              <a:latin typeface="Cambria Math" panose="02040503050406030204" pitchFamily="18" charset="0"/>
                            </a:rPr>
                            <m:t>𝟏</m:t>
                          </m:r>
                        </m:e>
                        <m:e>
                          <m:r>
                            <a:rPr lang="de-DE" b="1" i="1" smtClean="0">
                              <a:latin typeface="Cambria Math" panose="02040503050406030204" pitchFamily="18" charset="0"/>
                            </a:rPr>
                            <m:t>𝒙</m:t>
                          </m:r>
                        </m:e>
                      </m:d>
                      <m:r>
                        <a:rPr lang="de-DE" b="1" i="1" smtClean="0">
                          <a:latin typeface="Cambria Math" panose="02040503050406030204" pitchFamily="18" charset="0"/>
                        </a:rPr>
                        <m:t>=</m:t>
                      </m:r>
                      <m:f>
                        <m:fPr>
                          <m:ctrlPr>
                            <a:rPr lang="de-DE" b="1" i="1" smtClean="0">
                              <a:latin typeface="Cambria Math" panose="02040503050406030204" pitchFamily="18" charset="0"/>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panose="02040503050406030204" pitchFamily="18" charset="0"/>
                                </a:rPr>
                              </m:ctrlPr>
                            </m:sSupPr>
                            <m:e>
                              <m:r>
                                <a:rPr lang="de-DE" b="1" i="1" smtClean="0">
                                  <a:latin typeface="Cambria Math"/>
                                </a:rPr>
                                <m:t>𝒆</m:t>
                              </m:r>
                            </m:e>
                            <m:sup>
                              <m:r>
                                <a:rPr lang="de-DE" b="1" i="1" smtClean="0">
                                  <a:latin typeface="Cambria Math"/>
                                </a:rPr>
                                <m:t>−</m:t>
                              </m:r>
                              <m:d>
                                <m:dPr>
                                  <m:ctrlPr>
                                    <a:rPr lang="de-DE"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𝛽</m:t>
                                      </m:r>
                                    </m:e>
                                    <m:sub>
                                      <m:r>
                                        <a:rPr lang="en-US" i="1">
                                          <a:latin typeface="Cambria Math"/>
                                        </a:rPr>
                                        <m:t>𝟎</m:t>
                                      </m:r>
                                    </m:sub>
                                  </m:sSub>
                                  <m:r>
                                    <a:rPr lang="en-US" i="1">
                                      <a:latin typeface="Cambria Math"/>
                                    </a:rPr>
                                    <m:t>+</m:t>
                                  </m:r>
                                  <m:sSup>
                                    <m:sSupPr>
                                      <m:ctrlPr>
                                        <a:rPr lang="en-US" i="1">
                                          <a:latin typeface="Cambria Math" panose="02040503050406030204" pitchFamily="18" charset="0"/>
                                        </a:rPr>
                                      </m:ctrlPr>
                                    </m:sSupPr>
                                    <m:e>
                                      <m:r>
                                        <a:rPr lang="en-US" b="0" i="1">
                                          <a:latin typeface="Cambria Math"/>
                                        </a:rPr>
                                        <m:t>𝜷</m:t>
                                      </m:r>
                                    </m:e>
                                    <m:sup>
                                      <m:r>
                                        <a:rPr lang="en-US" b="0" i="1">
                                          <a:latin typeface="Cambria Math"/>
                                        </a:rPr>
                                        <m:t>′</m:t>
                                      </m:r>
                                    </m:sup>
                                  </m:sSup>
                                  <m:r>
                                    <a:rPr lang="en-US" i="1">
                                      <a:latin typeface="Cambria Math"/>
                                    </a:rPr>
                                    <m:t>𝒙</m:t>
                                  </m:r>
                                </m:e>
                              </m:d>
                            </m:sup>
                          </m:sSup>
                        </m:den>
                      </m:f>
                    </m:oMath>
                  </m:oMathPara>
                </a14:m>
                <a:endParaRPr lang="de-DE" dirty="0"/>
              </a:p>
            </p:txBody>
          </p:sp>
        </mc:Choice>
        <mc:Fallback xmlns="">
          <p:sp>
            <p:nvSpPr>
              <p:cNvPr id="8" name="Textfeld 7"/>
              <p:cNvSpPr txBox="1">
                <a:spLocks noRot="1" noChangeAspect="1" noMove="1" noResize="1" noEditPoints="1" noAdjustHandles="1" noChangeArrowheads="1" noChangeShapeType="1" noTextEdit="1"/>
              </p:cNvSpPr>
              <p:nvPr/>
            </p:nvSpPr>
            <p:spPr>
              <a:xfrm>
                <a:off x="5121193" y="1579882"/>
                <a:ext cx="3462102" cy="576633"/>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65435839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11AEB48-4124-4637-B91C-32B1C192D321}" type="slidenum">
              <a:rPr lang="de-DE" sz="800" smtClean="0">
                <a:solidFill>
                  <a:schemeClr val="bg1"/>
                </a:solidFill>
              </a:rPr>
              <a:pPr/>
              <a:t>223</a:t>
            </a:fld>
            <a:endParaRPr lang="de-DE" sz="800">
              <a:solidFill>
                <a:schemeClr val="bg1"/>
              </a:solidFill>
            </a:endParaRPr>
          </a:p>
        </p:txBody>
      </p:sp>
      <p:sp>
        <p:nvSpPr>
          <p:cNvPr id="174083"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solidFill>
                  <a:srgbClr val="C00000"/>
                </a:solidFill>
              </a:rPr>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39393321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Human Neurons</a:t>
            </a:r>
          </a:p>
        </p:txBody>
      </p:sp>
      <p:sp>
        <p:nvSpPr>
          <p:cNvPr id="5" name="Text Box 3"/>
          <p:cNvSpPr txBox="1">
            <a:spLocks noChangeArrowheads="1"/>
          </p:cNvSpPr>
          <p:nvPr/>
        </p:nvSpPr>
        <p:spPr bwMode="auto">
          <a:xfrm>
            <a:off x="496657" y="5128419"/>
            <a:ext cx="378954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dirty="0"/>
              <a:t>A Look into the Nervous System</a:t>
            </a:r>
          </a:p>
        </p:txBody>
      </p:sp>
      <p:sp>
        <p:nvSpPr>
          <p:cNvPr id="6" name="Text Box 4"/>
          <p:cNvSpPr txBox="1">
            <a:spLocks noChangeArrowheads="1"/>
          </p:cNvSpPr>
          <p:nvPr/>
        </p:nvSpPr>
        <p:spPr bwMode="auto">
          <a:xfrm>
            <a:off x="5652857" y="5128419"/>
            <a:ext cx="2276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a:t>Design of a Neuron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305" y="2145995"/>
            <a:ext cx="4125577" cy="292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97" y="2145995"/>
            <a:ext cx="4107657"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920739"/>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An Easy Example (I)</a:t>
            </a:r>
          </a:p>
        </p:txBody>
      </p:sp>
      <p:grpSp>
        <p:nvGrpSpPr>
          <p:cNvPr id="24" name="Group 3"/>
          <p:cNvGrpSpPr>
            <a:grpSpLocks/>
          </p:cNvGrpSpPr>
          <p:nvPr/>
        </p:nvGrpSpPr>
        <p:grpSpPr bwMode="auto">
          <a:xfrm>
            <a:off x="1016669" y="2438400"/>
            <a:ext cx="711200" cy="2362200"/>
            <a:chOff x="1304" y="1600"/>
            <a:chExt cx="448" cy="1488"/>
          </a:xfrm>
        </p:grpSpPr>
        <p:sp>
          <p:nvSpPr>
            <p:cNvPr id="2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7" name="Oval 6"/>
          <p:cNvSpPr>
            <a:spLocks noChangeArrowheads="1"/>
          </p:cNvSpPr>
          <p:nvPr/>
        </p:nvSpPr>
        <p:spPr bwMode="auto">
          <a:xfrm>
            <a:off x="3455069"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Text Box 7"/>
          <p:cNvSpPr txBox="1">
            <a:spLocks noChangeArrowheads="1"/>
          </p:cNvSpPr>
          <p:nvPr/>
        </p:nvSpPr>
        <p:spPr bwMode="auto">
          <a:xfrm>
            <a:off x="534069"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29" name="Text Box 8"/>
          <p:cNvSpPr txBox="1">
            <a:spLocks noChangeArrowheads="1"/>
          </p:cNvSpPr>
          <p:nvPr/>
        </p:nvSpPr>
        <p:spPr bwMode="auto">
          <a:xfrm>
            <a:off x="2921669"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30" name="Line 9"/>
          <p:cNvSpPr>
            <a:spLocks noChangeShapeType="1"/>
          </p:cNvSpPr>
          <p:nvPr/>
        </p:nvSpPr>
        <p:spPr bwMode="auto">
          <a:xfrm>
            <a:off x="1715169" y="2806700"/>
            <a:ext cx="1749425" cy="709613"/>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10"/>
          <p:cNvSpPr>
            <a:spLocks noChangeShapeType="1"/>
          </p:cNvSpPr>
          <p:nvPr/>
        </p:nvSpPr>
        <p:spPr bwMode="auto">
          <a:xfrm flipV="1">
            <a:off x="1727869" y="3641725"/>
            <a:ext cx="1722438" cy="7905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Text Box 11"/>
          <p:cNvSpPr txBox="1">
            <a:spLocks noChangeArrowheads="1"/>
          </p:cNvSpPr>
          <p:nvPr/>
        </p:nvSpPr>
        <p:spPr bwMode="auto">
          <a:xfrm>
            <a:off x="3556669"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33" name="Text Box 12"/>
          <p:cNvSpPr txBox="1">
            <a:spLocks noChangeArrowheads="1"/>
          </p:cNvSpPr>
          <p:nvPr/>
        </p:nvSpPr>
        <p:spPr bwMode="auto">
          <a:xfrm>
            <a:off x="1207169"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Text Box 13"/>
          <p:cNvSpPr txBox="1">
            <a:spLocks noChangeArrowheads="1"/>
          </p:cNvSpPr>
          <p:nvPr/>
        </p:nvSpPr>
        <p:spPr bwMode="auto">
          <a:xfrm>
            <a:off x="1181769"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Line 14"/>
          <p:cNvSpPr>
            <a:spLocks noChangeShapeType="1"/>
          </p:cNvSpPr>
          <p:nvPr/>
        </p:nvSpPr>
        <p:spPr bwMode="auto">
          <a:xfrm>
            <a:off x="470569"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6" name="Line 15"/>
          <p:cNvSpPr>
            <a:spLocks noChangeShapeType="1"/>
          </p:cNvSpPr>
          <p:nvPr/>
        </p:nvSpPr>
        <p:spPr bwMode="auto">
          <a:xfrm>
            <a:off x="483269"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7" name="Line 16"/>
          <p:cNvSpPr>
            <a:spLocks noChangeShapeType="1"/>
          </p:cNvSpPr>
          <p:nvPr/>
        </p:nvSpPr>
        <p:spPr bwMode="auto">
          <a:xfrm>
            <a:off x="4166269"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8" name="Rectangle 17"/>
          <p:cNvSpPr>
            <a:spLocks noChangeArrowheads="1"/>
          </p:cNvSpPr>
          <p:nvPr/>
        </p:nvSpPr>
        <p:spPr bwMode="auto">
          <a:xfrm>
            <a:off x="5233069"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Text Box 18"/>
          <p:cNvSpPr txBox="1">
            <a:spLocks noChangeArrowheads="1"/>
          </p:cNvSpPr>
          <p:nvPr/>
        </p:nvSpPr>
        <p:spPr bwMode="auto">
          <a:xfrm>
            <a:off x="5345782" y="3119847"/>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graphicFrame>
        <p:nvGraphicFramePr>
          <p:cNvPr id="40" name="Object 19"/>
          <p:cNvGraphicFramePr>
            <a:graphicFrameLocks noChangeAspect="1"/>
          </p:cNvGraphicFramePr>
          <p:nvPr>
            <p:extLst>
              <p:ext uri="{D42A27DB-BD31-4B8C-83A1-F6EECF244321}">
                <p14:modId xmlns:p14="http://schemas.microsoft.com/office/powerpoint/2010/main" val="2073258258"/>
              </p:ext>
            </p:extLst>
          </p:nvPr>
        </p:nvGraphicFramePr>
        <p:xfrm>
          <a:off x="5942013" y="3770313"/>
          <a:ext cx="2435225" cy="762000"/>
        </p:xfrm>
        <a:graphic>
          <a:graphicData uri="http://schemas.openxmlformats.org/presentationml/2006/ole">
            <mc:AlternateContent xmlns:mc="http://schemas.openxmlformats.org/markup-compatibility/2006">
              <mc:Choice xmlns:v="urn:schemas-microsoft-com:vml" Requires="v">
                <p:oleObj name="Formel" r:id="rId2" imgW="1460160" imgH="457200" progId="Equation.3">
                  <p:embed/>
                </p:oleObj>
              </mc:Choice>
              <mc:Fallback>
                <p:oleObj name="Formel" r:id="rId2" imgW="1460160" imgH="457200" progId="Equation.3">
                  <p:embed/>
                  <p:pic>
                    <p:nvPicPr>
                      <p:cNvPr id="0" name=""/>
                      <p:cNvPicPr>
                        <a:picLocks noChangeAspect="1" noChangeArrowheads="1"/>
                      </p:cNvPicPr>
                      <p:nvPr/>
                    </p:nvPicPr>
                    <p:blipFill>
                      <a:blip r:embed="rId3"/>
                      <a:srcRect/>
                      <a:stretch>
                        <a:fillRect/>
                      </a:stretch>
                    </p:blipFill>
                    <p:spPr bwMode="auto">
                      <a:xfrm>
                        <a:off x="59420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0"/>
          <p:cNvGraphicFramePr>
            <a:graphicFrameLocks noChangeAspect="1"/>
          </p:cNvGraphicFramePr>
          <p:nvPr>
            <p:extLst>
              <p:ext uri="{D42A27DB-BD31-4B8C-83A1-F6EECF244321}">
                <p14:modId xmlns:p14="http://schemas.microsoft.com/office/powerpoint/2010/main" val="1908098007"/>
              </p:ext>
            </p:extLst>
          </p:nvPr>
        </p:nvGraphicFramePr>
        <p:xfrm>
          <a:off x="5461669" y="2674938"/>
          <a:ext cx="1287463" cy="717550"/>
        </p:xfrm>
        <a:graphic>
          <a:graphicData uri="http://schemas.openxmlformats.org/presentationml/2006/ole">
            <mc:AlternateContent xmlns:mc="http://schemas.openxmlformats.org/markup-compatibility/2006">
              <mc:Choice xmlns:v="urn:schemas-microsoft-com:vml" Requires="v">
                <p:oleObj name="Formel" r:id="rId4" imgW="774360" imgH="431640" progId="Equation.3">
                  <p:embed/>
                </p:oleObj>
              </mc:Choice>
              <mc:Fallback>
                <p:oleObj name="Formel" r:id="rId4" imgW="774360" imgH="431640" progId="Equation.3">
                  <p:embed/>
                  <p:pic>
                    <p:nvPicPr>
                      <p:cNvPr id="0" name=""/>
                      <p:cNvPicPr>
                        <a:picLocks noChangeAspect="1" noChangeArrowheads="1"/>
                      </p:cNvPicPr>
                      <p:nvPr/>
                    </p:nvPicPr>
                    <p:blipFill>
                      <a:blip r:embed="rId5"/>
                      <a:srcRect/>
                      <a:stretch>
                        <a:fillRect/>
                      </a:stretch>
                    </p:blipFill>
                    <p:spPr bwMode="auto">
                      <a:xfrm>
                        <a:off x="5461669" y="2674938"/>
                        <a:ext cx="1287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022904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An Easy Example (II)</a:t>
            </a:r>
          </a:p>
        </p:txBody>
      </p:sp>
      <p:grpSp>
        <p:nvGrpSpPr>
          <p:cNvPr id="4" name="Group 3"/>
          <p:cNvGrpSpPr>
            <a:grpSpLocks/>
          </p:cNvGrpSpPr>
          <p:nvPr/>
        </p:nvGrpSpPr>
        <p:grpSpPr bwMode="auto">
          <a:xfrm>
            <a:off x="1041608" y="2438400"/>
            <a:ext cx="711200" cy="2362200"/>
            <a:chOff x="1304" y="1600"/>
            <a:chExt cx="448" cy="1488"/>
          </a:xfrm>
        </p:grpSpPr>
        <p:sp>
          <p:nvSpPr>
            <p:cNvPr id="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7" name="Oval 6"/>
          <p:cNvSpPr>
            <a:spLocks noChangeArrowheads="1"/>
          </p:cNvSpPr>
          <p:nvPr/>
        </p:nvSpPr>
        <p:spPr bwMode="auto">
          <a:xfrm>
            <a:off x="3480008"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Text Box 7"/>
          <p:cNvSpPr txBox="1">
            <a:spLocks noChangeArrowheads="1"/>
          </p:cNvSpPr>
          <p:nvPr/>
        </p:nvSpPr>
        <p:spPr bwMode="auto">
          <a:xfrm>
            <a:off x="501858"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9" name="Text Box 8"/>
          <p:cNvSpPr txBox="1">
            <a:spLocks noChangeArrowheads="1"/>
          </p:cNvSpPr>
          <p:nvPr/>
        </p:nvSpPr>
        <p:spPr bwMode="auto">
          <a:xfrm>
            <a:off x="2946608"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10" name="Line 9"/>
          <p:cNvSpPr>
            <a:spLocks noChangeShapeType="1"/>
          </p:cNvSpPr>
          <p:nvPr/>
        </p:nvSpPr>
        <p:spPr bwMode="auto">
          <a:xfrm>
            <a:off x="1740108" y="2806700"/>
            <a:ext cx="1744663" cy="71755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10"/>
          <p:cNvSpPr>
            <a:spLocks noChangeShapeType="1"/>
          </p:cNvSpPr>
          <p:nvPr/>
        </p:nvSpPr>
        <p:spPr bwMode="auto">
          <a:xfrm flipV="1">
            <a:off x="1752808" y="3644900"/>
            <a:ext cx="1714500" cy="7874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11"/>
          <p:cNvSpPr txBox="1">
            <a:spLocks noChangeArrowheads="1"/>
          </p:cNvSpPr>
          <p:nvPr/>
        </p:nvSpPr>
        <p:spPr bwMode="auto">
          <a:xfrm>
            <a:off x="3581608"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13" name="Rectangle 12"/>
          <p:cNvSpPr>
            <a:spLocks noChangeArrowheads="1"/>
          </p:cNvSpPr>
          <p:nvPr/>
        </p:nvSpPr>
        <p:spPr bwMode="auto">
          <a:xfrm>
            <a:off x="5258008"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3"/>
          <p:cNvSpPr txBox="1">
            <a:spLocks noChangeArrowheads="1"/>
          </p:cNvSpPr>
          <p:nvPr/>
        </p:nvSpPr>
        <p:spPr bwMode="auto">
          <a:xfrm>
            <a:off x="5370721" y="3128160"/>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sp>
        <p:nvSpPr>
          <p:cNvPr id="15" name="Text Box 14"/>
          <p:cNvSpPr txBox="1">
            <a:spLocks noChangeArrowheads="1"/>
          </p:cNvSpPr>
          <p:nvPr/>
        </p:nvSpPr>
        <p:spPr bwMode="auto">
          <a:xfrm>
            <a:off x="1232108"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15"/>
          <p:cNvSpPr txBox="1">
            <a:spLocks noChangeArrowheads="1"/>
          </p:cNvSpPr>
          <p:nvPr/>
        </p:nvSpPr>
        <p:spPr bwMode="auto">
          <a:xfrm>
            <a:off x="1206708"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6"/>
          <p:cNvSpPr txBox="1">
            <a:spLocks noChangeArrowheads="1"/>
          </p:cNvSpPr>
          <p:nvPr/>
        </p:nvSpPr>
        <p:spPr bwMode="auto">
          <a:xfrm>
            <a:off x="2273508" y="26797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Text Box 17"/>
          <p:cNvSpPr txBox="1">
            <a:spLocks noChangeArrowheads="1"/>
          </p:cNvSpPr>
          <p:nvPr/>
        </p:nvSpPr>
        <p:spPr bwMode="auto">
          <a:xfrm>
            <a:off x="2260808" y="41656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2110659185"/>
              </p:ext>
            </p:extLst>
          </p:nvPr>
        </p:nvGraphicFramePr>
        <p:xfrm>
          <a:off x="5502233" y="2679700"/>
          <a:ext cx="1693863" cy="717550"/>
        </p:xfrm>
        <a:graphic>
          <a:graphicData uri="http://schemas.openxmlformats.org/presentationml/2006/ole">
            <mc:AlternateContent xmlns:mc="http://schemas.openxmlformats.org/markup-compatibility/2006">
              <mc:Choice xmlns:v="urn:schemas-microsoft-com:vml" Requires="v">
                <p:oleObj name="Formel" r:id="rId2" imgW="1015920" imgH="431640" progId="Equation.3">
                  <p:embed/>
                </p:oleObj>
              </mc:Choice>
              <mc:Fallback>
                <p:oleObj name="Formel" r:id="rId2" imgW="1015920" imgH="431640" progId="Equation.3">
                  <p:embed/>
                  <p:pic>
                    <p:nvPicPr>
                      <p:cNvPr id="0" name=""/>
                      <p:cNvPicPr>
                        <a:picLocks noChangeAspect="1" noChangeArrowheads="1"/>
                      </p:cNvPicPr>
                      <p:nvPr/>
                    </p:nvPicPr>
                    <p:blipFill>
                      <a:blip r:embed="rId3"/>
                      <a:srcRect/>
                      <a:stretch>
                        <a:fillRect/>
                      </a:stretch>
                    </p:blipFill>
                    <p:spPr bwMode="auto">
                      <a:xfrm>
                        <a:off x="5502233" y="2679700"/>
                        <a:ext cx="16938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9"/>
          <p:cNvSpPr>
            <a:spLocks noChangeShapeType="1"/>
          </p:cNvSpPr>
          <p:nvPr/>
        </p:nvSpPr>
        <p:spPr bwMode="auto">
          <a:xfrm>
            <a:off x="495508"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20"/>
          <p:cNvSpPr>
            <a:spLocks noChangeShapeType="1"/>
          </p:cNvSpPr>
          <p:nvPr/>
        </p:nvSpPr>
        <p:spPr bwMode="auto">
          <a:xfrm>
            <a:off x="508208"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21"/>
          <p:cNvSpPr>
            <a:spLocks noChangeShapeType="1"/>
          </p:cNvSpPr>
          <p:nvPr/>
        </p:nvSpPr>
        <p:spPr bwMode="auto">
          <a:xfrm>
            <a:off x="4191208"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056691672"/>
              </p:ext>
            </p:extLst>
          </p:nvPr>
        </p:nvGraphicFramePr>
        <p:xfrm>
          <a:off x="5967413" y="3770313"/>
          <a:ext cx="2435225" cy="762000"/>
        </p:xfrm>
        <a:graphic>
          <a:graphicData uri="http://schemas.openxmlformats.org/presentationml/2006/ole">
            <mc:AlternateContent xmlns:mc="http://schemas.openxmlformats.org/markup-compatibility/2006">
              <mc:Choice xmlns:v="urn:schemas-microsoft-com:vml" Requires="v">
                <p:oleObj name="Formel" r:id="rId4" imgW="1460160" imgH="457200" progId="Equation.3">
                  <p:embed/>
                </p:oleObj>
              </mc:Choice>
              <mc:Fallback>
                <p:oleObj name="Formel" r:id="rId4" imgW="1460160" imgH="457200" progId="Equation.3">
                  <p:embed/>
                  <p:pic>
                    <p:nvPicPr>
                      <p:cNvPr id="0" name=""/>
                      <p:cNvPicPr>
                        <a:picLocks noChangeAspect="1" noChangeArrowheads="1"/>
                      </p:cNvPicPr>
                      <p:nvPr/>
                    </p:nvPicPr>
                    <p:blipFill>
                      <a:blip r:embed="rId5"/>
                      <a:srcRect/>
                      <a:stretch>
                        <a:fillRect/>
                      </a:stretch>
                    </p:blipFill>
                    <p:spPr bwMode="auto">
                      <a:xfrm>
                        <a:off x="59674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6599339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85" y="1797050"/>
            <a:ext cx="7391400" cy="3352800"/>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a Neuron</a:t>
            </a:r>
          </a:p>
        </p:txBody>
      </p:sp>
      <p:sp>
        <p:nvSpPr>
          <p:cNvPr id="25" name="Rectangle 24"/>
          <p:cNvSpPr>
            <a:spLocks noChangeArrowheads="1"/>
          </p:cNvSpPr>
          <p:nvPr/>
        </p:nvSpPr>
        <p:spPr bwMode="auto">
          <a:xfrm>
            <a:off x="4374975" y="2616943"/>
            <a:ext cx="984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Neuron</a:t>
            </a:r>
          </a:p>
        </p:txBody>
      </p:sp>
    </p:spTree>
    <p:extLst>
      <p:ext uri="{BB962C8B-B14F-4D97-AF65-F5344CB8AC3E}">
        <p14:creationId xmlns:p14="http://schemas.microsoft.com/office/powerpoint/2010/main" val="3939841159"/>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228</a:t>
            </a:fld>
            <a:endParaRPr lang="en-US" sz="800" dirty="0">
              <a:solidFill>
                <a:schemeClr val="bg1"/>
              </a:solidFill>
            </a:endParaRPr>
          </a:p>
        </p:txBody>
      </p:sp>
      <p:sp>
        <p:nvSpPr>
          <p:cNvPr id="4099" name="Rectangle 2"/>
          <p:cNvSpPr>
            <a:spLocks noChangeArrowheads="1"/>
          </p:cNvSpPr>
          <p:nvPr/>
        </p:nvSpPr>
        <p:spPr bwMode="auto">
          <a:xfrm>
            <a:off x="177800" y="534988"/>
            <a:ext cx="6289502" cy="94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Perceptron</a:t>
            </a:r>
          </a:p>
          <a:p>
            <a:pPr algn="l" defTabSz="762000">
              <a:lnSpc>
                <a:spcPct val="90000"/>
              </a:lnSpc>
            </a:pPr>
            <a:endParaRPr lang="en-US" sz="2400" dirty="0"/>
          </a:p>
        </p:txBody>
      </p:sp>
      <p:sp>
        <p:nvSpPr>
          <p:cNvPr id="11" name="Text Box 2"/>
          <p:cNvSpPr txBox="1">
            <a:spLocks noChangeArrowheads="1"/>
          </p:cNvSpPr>
          <p:nvPr/>
        </p:nvSpPr>
        <p:spPr bwMode="auto">
          <a:xfrm>
            <a:off x="212258" y="1267788"/>
            <a:ext cx="84655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For the case of n inputs, we can rewrite the neuron's function to</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b = -t. b is known as the perceptron's bias. The result of this function would then be fed into an activation function to produce a labeling</a:t>
            </a:r>
          </a:p>
        </p:txBody>
      </p:sp>
      <p:graphicFrame>
        <p:nvGraphicFramePr>
          <p:cNvPr id="13" name="Object 18"/>
          <p:cNvGraphicFramePr>
            <a:graphicFrameLocks noChangeAspect="1"/>
          </p:cNvGraphicFramePr>
          <p:nvPr>
            <p:extLst>
              <p:ext uri="{D42A27DB-BD31-4B8C-83A1-F6EECF244321}">
                <p14:modId xmlns:p14="http://schemas.microsoft.com/office/powerpoint/2010/main" val="1036045943"/>
              </p:ext>
            </p:extLst>
          </p:nvPr>
        </p:nvGraphicFramePr>
        <p:xfrm>
          <a:off x="783759" y="1572840"/>
          <a:ext cx="2970335" cy="662354"/>
        </p:xfrm>
        <a:graphic>
          <a:graphicData uri="http://schemas.openxmlformats.org/presentationml/2006/ole">
            <mc:AlternateContent xmlns:mc="http://schemas.openxmlformats.org/markup-compatibility/2006">
              <mc:Choice xmlns:v="urn:schemas-microsoft-com:vml" Requires="v">
                <p:oleObj name="Formel" r:id="rId2" imgW="1930320" imgH="431640" progId="Equation.3">
                  <p:embed/>
                </p:oleObj>
              </mc:Choice>
              <mc:Fallback>
                <p:oleObj name="Formel" r:id="rId2" imgW="1930320" imgH="431640" progId="Equation.3">
                  <p:embed/>
                  <p:pic>
                    <p:nvPicPr>
                      <p:cNvPr id="0" name=""/>
                      <p:cNvPicPr>
                        <a:picLocks noChangeAspect="1" noChangeArrowheads="1"/>
                      </p:cNvPicPr>
                      <p:nvPr/>
                    </p:nvPicPr>
                    <p:blipFill>
                      <a:blip r:embed="rId3"/>
                      <a:srcRect/>
                      <a:stretch>
                        <a:fillRect/>
                      </a:stretch>
                    </p:blipFill>
                    <p:spPr bwMode="auto">
                      <a:xfrm>
                        <a:off x="783759" y="1572840"/>
                        <a:ext cx="2970335" cy="662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2"/>
          <p:cNvGraphicFramePr>
            <a:graphicFrameLocks noChangeAspect="1"/>
          </p:cNvGraphicFramePr>
          <p:nvPr>
            <p:extLst>
              <p:ext uri="{D42A27DB-BD31-4B8C-83A1-F6EECF244321}">
                <p14:modId xmlns:p14="http://schemas.microsoft.com/office/powerpoint/2010/main" val="3731396580"/>
              </p:ext>
            </p:extLst>
          </p:nvPr>
        </p:nvGraphicFramePr>
        <p:xfrm>
          <a:off x="783759" y="2975934"/>
          <a:ext cx="2228850" cy="703385"/>
        </p:xfrm>
        <a:graphic>
          <a:graphicData uri="http://schemas.openxmlformats.org/presentationml/2006/ole">
            <mc:AlternateContent xmlns:mc="http://schemas.openxmlformats.org/markup-compatibility/2006">
              <mc:Choice xmlns:v="urn:schemas-microsoft-com:vml" Requires="v">
                <p:oleObj name="Formel" r:id="rId4" imgW="1447560" imgH="457200" progId="Equation.3">
                  <p:embed/>
                </p:oleObj>
              </mc:Choice>
              <mc:Fallback>
                <p:oleObj name="Formel" r:id="rId4" imgW="1447560" imgH="457200" progId="Equation.3">
                  <p:embed/>
                  <p:pic>
                    <p:nvPicPr>
                      <p:cNvPr id="0" name=""/>
                      <p:cNvPicPr>
                        <a:picLocks noChangeAspect="1" noChangeArrowheads="1"/>
                      </p:cNvPicPr>
                      <p:nvPr/>
                    </p:nvPicPr>
                    <p:blipFill>
                      <a:blip r:embed="rId5"/>
                      <a:srcRect/>
                      <a:stretch>
                        <a:fillRect/>
                      </a:stretch>
                    </p:blipFill>
                    <p:spPr bwMode="auto">
                      <a:xfrm>
                        <a:off x="783759" y="2975934"/>
                        <a:ext cx="2228850" cy="703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2"/>
          <p:cNvSpPr txBox="1">
            <a:spLocks noChangeArrowheads="1"/>
          </p:cNvSpPr>
          <p:nvPr/>
        </p:nvSpPr>
        <p:spPr bwMode="auto">
          <a:xfrm>
            <a:off x="215868" y="3726608"/>
            <a:ext cx="54003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a linear classifier. Finally, we have to pick a line that best separates the labeled data. The training of the perceptron consists of feeding it multiple training samples and calculating the output for each of them. After each sample, the weights w are adjusted in such a way so as to minimize the output error, defined for example as accuracy or MSE.</a:t>
            </a:r>
          </a:p>
        </p:txBody>
      </p:sp>
      <p:sp>
        <p:nvSpPr>
          <p:cNvPr id="16" name="Textfeld 15"/>
          <p:cNvSpPr txBox="1"/>
          <p:nvPr/>
        </p:nvSpPr>
        <p:spPr>
          <a:xfrm>
            <a:off x="225972" y="6315016"/>
            <a:ext cx="7741402" cy="262829"/>
          </a:xfrm>
          <a:prstGeom prst="rect">
            <a:avLst/>
          </a:prstGeom>
          <a:noFill/>
        </p:spPr>
        <p:txBody>
          <a:bodyPr wrap="square" rtlCol="0">
            <a:spAutoFit/>
          </a:bodyPr>
          <a:lstStyle/>
          <a:p>
            <a:pPr algn="l"/>
            <a:r>
              <a:rPr lang="de-DE" sz="1108" b="0" dirty="0">
                <a:solidFill>
                  <a:srgbClr val="000000"/>
                </a:solidFill>
                <a:latin typeface="Arial" pitchFamily="34" charset="0"/>
                <a:ea typeface="+mn-ea"/>
              </a:rPr>
              <a:t>Source: http://www.toptal.com/machine-learning/an-introduction-to-deep-learning-from-perceptrons-to-deep-networks</a:t>
            </a:r>
          </a:p>
        </p:txBody>
      </p:sp>
      <p:pic>
        <p:nvPicPr>
          <p:cNvPr id="17" name="Grafik 16" descr="A depiction of input data in relation to a linear classifier is a basic approach to deep learning."/>
          <p:cNvPicPr/>
          <p:nvPr/>
        </p:nvPicPr>
        <p:blipFill>
          <a:blip r:embed="rId6">
            <a:extLst>
              <a:ext uri="{28A0092B-C50C-407E-A947-70E740481C1C}">
                <a14:useLocalDpi xmlns:a14="http://schemas.microsoft.com/office/drawing/2010/main" val="0"/>
              </a:ext>
            </a:extLst>
          </a:blip>
          <a:srcRect/>
          <a:stretch>
            <a:fillRect/>
          </a:stretch>
        </p:blipFill>
        <p:spPr bwMode="auto">
          <a:xfrm>
            <a:off x="5710690" y="3111617"/>
            <a:ext cx="3231316" cy="2839691"/>
          </a:xfrm>
          <a:prstGeom prst="rect">
            <a:avLst/>
          </a:prstGeom>
          <a:noFill/>
          <a:ln>
            <a:noFill/>
          </a:ln>
        </p:spPr>
      </p:pic>
    </p:spTree>
    <p:extLst>
      <p:ext uri="{BB962C8B-B14F-4D97-AF65-F5344CB8AC3E}">
        <p14:creationId xmlns:p14="http://schemas.microsoft.com/office/powerpoint/2010/main" val="11132879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22</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Classical Corporate Planning</a:t>
            </a:r>
            <a:endParaRPr lang="de-DE" altLang="de-DE" sz="2400" dirty="0"/>
          </a:p>
        </p:txBody>
      </p:sp>
      <p:pic>
        <p:nvPicPr>
          <p:cNvPr id="318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92" y="1702381"/>
            <a:ext cx="8586221" cy="37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42426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Multilayer Perceptron</a:t>
            </a:r>
          </a:p>
        </p:txBody>
      </p:sp>
      <p:sp>
        <p:nvSpPr>
          <p:cNvPr id="13" name="Text Box 2"/>
          <p:cNvSpPr txBox="1">
            <a:spLocks noChangeArrowheads="1"/>
          </p:cNvSpPr>
          <p:nvPr/>
        </p:nvSpPr>
        <p:spPr bwMode="auto">
          <a:xfrm>
            <a:off x="177800" y="1284619"/>
            <a:ext cx="883483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800"/>
              </a:spcBef>
              <a:spcAft>
                <a:spcPts val="0"/>
              </a:spcAf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single perceptron approach has a major drawback: it can only learn linear functions. To address this problem, we’ll need to use a multilayer perceptron, also known as feedforward neural network. Here, we add layers between the input and the output layer, so-called hidden layers</a:t>
            </a:r>
            <a:r>
              <a:rPr lang="en-US" altLang="de-DE" sz="1800" kern="0" dirty="0">
                <a:solidFill>
                  <a:srgbClr val="000000"/>
                </a:solidFill>
                <a:ea typeface="+mn-ea"/>
              </a:rPr>
              <a:t>. The hidden layer is where the network stores it's internal abstract representation of the training data.</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5" name="Gruppieren 14"/>
          <p:cNvGrpSpPr/>
          <p:nvPr/>
        </p:nvGrpSpPr>
        <p:grpSpPr>
          <a:xfrm>
            <a:off x="500829" y="2896325"/>
            <a:ext cx="5185659" cy="3071627"/>
            <a:chOff x="1620926" y="1866340"/>
            <a:chExt cx="5185659" cy="3071627"/>
          </a:xfrm>
        </p:grpSpPr>
        <p:grpSp>
          <p:nvGrpSpPr>
            <p:cNvPr id="16" name="Gruppieren 15"/>
            <p:cNvGrpSpPr/>
            <p:nvPr/>
          </p:nvGrpSpPr>
          <p:grpSpPr>
            <a:xfrm>
              <a:off x="1620926" y="1866340"/>
              <a:ext cx="5185659" cy="3071627"/>
              <a:chOff x="1302807" y="1866340"/>
              <a:chExt cx="3218246" cy="1795232"/>
            </a:xfrm>
          </p:grpSpPr>
          <p:sp>
            <p:nvSpPr>
              <p:cNvPr id="21" name="Ellipse 20"/>
              <p:cNvSpPr/>
              <p:nvPr/>
            </p:nvSpPr>
            <p:spPr>
              <a:xfrm>
                <a:off x="1584357" y="20980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Ellipse 21"/>
              <p:cNvSpPr/>
              <p:nvPr/>
            </p:nvSpPr>
            <p:spPr>
              <a:xfrm>
                <a:off x="1580219" y="2537148"/>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Ellipse 22"/>
              <p:cNvSpPr/>
              <p:nvPr/>
            </p:nvSpPr>
            <p:spPr>
              <a:xfrm>
                <a:off x="1582651" y="2972086"/>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Ellipse 23"/>
              <p:cNvSpPr/>
              <p:nvPr/>
            </p:nvSpPr>
            <p:spPr>
              <a:xfrm>
                <a:off x="1584357" y="34095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Ellipse 24"/>
              <p:cNvSpPr/>
              <p:nvPr/>
            </p:nvSpPr>
            <p:spPr>
              <a:xfrm>
                <a:off x="2378147" y="20973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Ellipse 25"/>
              <p:cNvSpPr/>
              <p:nvPr/>
            </p:nvSpPr>
            <p:spPr>
              <a:xfrm>
                <a:off x="2374009" y="2536442"/>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Ellipse 26"/>
              <p:cNvSpPr/>
              <p:nvPr/>
            </p:nvSpPr>
            <p:spPr>
              <a:xfrm>
                <a:off x="2376441" y="2971380"/>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Ellipse 27"/>
              <p:cNvSpPr/>
              <p:nvPr/>
            </p:nvSpPr>
            <p:spPr>
              <a:xfrm>
                <a:off x="2378147" y="34088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9" name="Gerade Verbindung mit Pfeil 28"/>
              <p:cNvCxnSpPr>
                <a:stCxn id="21" idx="6"/>
                <a:endCxn id="25" idx="2"/>
              </p:cNvCxnSpPr>
              <p:nvPr/>
            </p:nvCxnSpPr>
            <p:spPr>
              <a:xfrm flipV="1">
                <a:off x="1836357" y="22233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0" name="Gerade Verbindung mit Pfeil 29"/>
              <p:cNvCxnSpPr>
                <a:stCxn id="21" idx="6"/>
                <a:endCxn id="26" idx="2"/>
              </p:cNvCxnSpPr>
              <p:nvPr/>
            </p:nvCxnSpPr>
            <p:spPr>
              <a:xfrm>
                <a:off x="1836357" y="2224072"/>
                <a:ext cx="537652" cy="43837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1" name="Gerade Verbindung mit Pfeil 30"/>
              <p:cNvCxnSpPr>
                <a:stCxn id="22" idx="6"/>
                <a:endCxn id="25" idx="2"/>
              </p:cNvCxnSpPr>
              <p:nvPr/>
            </p:nvCxnSpPr>
            <p:spPr>
              <a:xfrm flipV="1">
                <a:off x="1832219" y="2223366"/>
                <a:ext cx="545928" cy="43978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2" name="Gerade Verbindung mit Pfeil 31"/>
              <p:cNvCxnSpPr>
                <a:stCxn id="23" idx="6"/>
                <a:endCxn id="25" idx="2"/>
              </p:cNvCxnSpPr>
              <p:nvPr/>
            </p:nvCxnSpPr>
            <p:spPr>
              <a:xfrm flipV="1">
                <a:off x="1834651" y="2223366"/>
                <a:ext cx="543496" cy="87472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3" name="Gerade Verbindung mit Pfeil 32"/>
              <p:cNvCxnSpPr>
                <a:stCxn id="24" idx="6"/>
                <a:endCxn id="25" idx="2"/>
              </p:cNvCxnSpPr>
              <p:nvPr/>
            </p:nvCxnSpPr>
            <p:spPr>
              <a:xfrm flipV="1">
                <a:off x="1836357" y="2223366"/>
                <a:ext cx="541790" cy="13122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4" name="Gerade Verbindung mit Pfeil 33"/>
              <p:cNvCxnSpPr>
                <a:stCxn id="22" idx="6"/>
                <a:endCxn id="26" idx="2"/>
              </p:cNvCxnSpPr>
              <p:nvPr/>
            </p:nvCxnSpPr>
            <p:spPr>
              <a:xfrm flipV="1">
                <a:off x="1832219" y="2662442"/>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5" name="Gerade Verbindung mit Pfeil 34"/>
              <p:cNvCxnSpPr>
                <a:stCxn id="23" idx="6"/>
                <a:endCxn id="27" idx="2"/>
              </p:cNvCxnSpPr>
              <p:nvPr/>
            </p:nvCxnSpPr>
            <p:spPr>
              <a:xfrm flipV="1">
                <a:off x="1834651" y="3097380"/>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6" name="Gerade Verbindung mit Pfeil 35"/>
              <p:cNvCxnSpPr>
                <a:stCxn id="24" idx="6"/>
                <a:endCxn id="28" idx="2"/>
              </p:cNvCxnSpPr>
              <p:nvPr/>
            </p:nvCxnSpPr>
            <p:spPr>
              <a:xfrm flipV="1">
                <a:off x="1836357" y="35348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7" name="Gerade Verbindung mit Pfeil 36"/>
              <p:cNvCxnSpPr>
                <a:stCxn id="24" idx="6"/>
                <a:endCxn id="27" idx="2"/>
              </p:cNvCxnSpPr>
              <p:nvPr/>
            </p:nvCxnSpPr>
            <p:spPr>
              <a:xfrm flipV="1">
                <a:off x="1836357" y="3097380"/>
                <a:ext cx="540084" cy="43819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8" name="Gerade Verbindung mit Pfeil 37"/>
              <p:cNvCxnSpPr>
                <a:stCxn id="24" idx="6"/>
                <a:endCxn id="26" idx="2"/>
              </p:cNvCxnSpPr>
              <p:nvPr/>
            </p:nvCxnSpPr>
            <p:spPr>
              <a:xfrm flipV="1">
                <a:off x="1836357" y="2662442"/>
                <a:ext cx="537652" cy="87313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9" name="Gerade Verbindung mit Pfeil 38"/>
              <p:cNvCxnSpPr>
                <a:stCxn id="23" idx="6"/>
                <a:endCxn id="28" idx="2"/>
              </p:cNvCxnSpPr>
              <p:nvPr/>
            </p:nvCxnSpPr>
            <p:spPr>
              <a:xfrm>
                <a:off x="1834651" y="3098086"/>
                <a:ext cx="543496" cy="43678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0" name="Gerade Verbindung mit Pfeil 39"/>
              <p:cNvCxnSpPr>
                <a:stCxn id="23" idx="6"/>
                <a:endCxn id="26" idx="2"/>
              </p:cNvCxnSpPr>
              <p:nvPr/>
            </p:nvCxnSpPr>
            <p:spPr>
              <a:xfrm flipV="1">
                <a:off x="1834651" y="2662442"/>
                <a:ext cx="539358" cy="43564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1" name="Gerade Verbindung mit Pfeil 40"/>
              <p:cNvCxnSpPr>
                <a:stCxn id="22" idx="6"/>
                <a:endCxn id="27" idx="2"/>
              </p:cNvCxnSpPr>
              <p:nvPr/>
            </p:nvCxnSpPr>
            <p:spPr>
              <a:xfrm>
                <a:off x="1832219" y="2663148"/>
                <a:ext cx="544222" cy="43423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2" name="Gerade Verbindung mit Pfeil 41"/>
              <p:cNvCxnSpPr>
                <a:stCxn id="22" idx="6"/>
                <a:endCxn id="28" idx="2"/>
              </p:cNvCxnSpPr>
              <p:nvPr/>
            </p:nvCxnSpPr>
            <p:spPr>
              <a:xfrm>
                <a:off x="1832219" y="2663148"/>
                <a:ext cx="545928" cy="871718"/>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3" name="Gerade Verbindung mit Pfeil 42"/>
              <p:cNvCxnSpPr>
                <a:stCxn id="21" idx="6"/>
              </p:cNvCxnSpPr>
              <p:nvPr/>
            </p:nvCxnSpPr>
            <p:spPr>
              <a:xfrm>
                <a:off x="1836357" y="2224072"/>
                <a:ext cx="537652" cy="87493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4" name="Gerade Verbindung mit Pfeil 43"/>
              <p:cNvCxnSpPr>
                <a:stCxn id="21" idx="6"/>
                <a:endCxn id="28" idx="2"/>
              </p:cNvCxnSpPr>
              <p:nvPr/>
            </p:nvCxnSpPr>
            <p:spPr>
              <a:xfrm>
                <a:off x="1836357" y="2224072"/>
                <a:ext cx="541790" cy="131079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5" name="Gerade Verbindung mit Pfeil 44"/>
              <p:cNvCxnSpPr>
                <a:stCxn id="27" idx="6"/>
                <a:endCxn id="50" idx="2"/>
              </p:cNvCxnSpPr>
              <p:nvPr/>
            </p:nvCxnSpPr>
            <p:spPr>
              <a:xfrm>
                <a:off x="2628441" y="3097380"/>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6" name="Gerade Verbindung mit Pfeil 45"/>
              <p:cNvCxnSpPr>
                <a:stCxn id="25" idx="6"/>
                <a:endCxn id="50" idx="2"/>
              </p:cNvCxnSpPr>
              <p:nvPr/>
            </p:nvCxnSpPr>
            <p:spPr>
              <a:xfrm>
                <a:off x="2630147" y="2223366"/>
                <a:ext cx="540084"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7" name="Gerade Verbindung mit Pfeil 46"/>
              <p:cNvCxnSpPr>
                <a:stCxn id="28" idx="6"/>
                <a:endCxn id="50" idx="2"/>
              </p:cNvCxnSpPr>
              <p:nvPr/>
            </p:nvCxnSpPr>
            <p:spPr>
              <a:xfrm flipV="1">
                <a:off x="2630147" y="3316123"/>
                <a:ext cx="540084" cy="218743"/>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48" name="Ellipse 47"/>
              <p:cNvSpPr/>
              <p:nvPr/>
            </p:nvSpPr>
            <p:spPr>
              <a:xfrm>
                <a:off x="3171937" y="2316109"/>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Ellipse 48"/>
              <p:cNvSpPr/>
              <p:nvPr/>
            </p:nvSpPr>
            <p:spPr>
              <a:xfrm>
                <a:off x="3167799" y="2755185"/>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Ellipse 49"/>
              <p:cNvSpPr/>
              <p:nvPr/>
            </p:nvSpPr>
            <p:spPr>
              <a:xfrm>
                <a:off x="3170231" y="3190123"/>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1" name="Gerade Verbindung mit Pfeil 50"/>
              <p:cNvCxnSpPr>
                <a:stCxn id="28" idx="6"/>
                <a:endCxn id="49" idx="2"/>
              </p:cNvCxnSpPr>
              <p:nvPr/>
            </p:nvCxnSpPr>
            <p:spPr>
              <a:xfrm flipV="1">
                <a:off x="2630147" y="2881185"/>
                <a:ext cx="53765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2" name="Gerade Verbindung mit Pfeil 51"/>
              <p:cNvCxnSpPr>
                <a:stCxn id="28" idx="6"/>
                <a:endCxn id="48" idx="2"/>
              </p:cNvCxnSpPr>
              <p:nvPr/>
            </p:nvCxnSpPr>
            <p:spPr>
              <a:xfrm flipV="1">
                <a:off x="2630147" y="2442109"/>
                <a:ext cx="541790"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3" name="Gerade Verbindung mit Pfeil 52"/>
              <p:cNvCxnSpPr>
                <a:stCxn id="27" idx="6"/>
                <a:endCxn id="49" idx="2"/>
              </p:cNvCxnSpPr>
              <p:nvPr/>
            </p:nvCxnSpPr>
            <p:spPr>
              <a:xfrm flipV="1">
                <a:off x="2628441" y="2881185"/>
                <a:ext cx="539358" cy="21619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4" name="Gerade Verbindung mit Pfeil 53"/>
              <p:cNvCxnSpPr>
                <a:stCxn id="27" idx="6"/>
                <a:endCxn id="48" idx="2"/>
              </p:cNvCxnSpPr>
              <p:nvPr/>
            </p:nvCxnSpPr>
            <p:spPr>
              <a:xfrm flipV="1">
                <a:off x="2628441" y="2442109"/>
                <a:ext cx="543496" cy="65527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5" name="Gerade Verbindung mit Pfeil 54"/>
              <p:cNvCxnSpPr>
                <a:stCxn id="26" idx="6"/>
                <a:endCxn id="50" idx="2"/>
              </p:cNvCxnSpPr>
              <p:nvPr/>
            </p:nvCxnSpPr>
            <p:spPr>
              <a:xfrm>
                <a:off x="2626009" y="2662442"/>
                <a:ext cx="54422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6" name="Gerade Verbindung mit Pfeil 55"/>
              <p:cNvCxnSpPr>
                <a:stCxn id="26" idx="6"/>
                <a:endCxn id="49" idx="2"/>
              </p:cNvCxnSpPr>
              <p:nvPr/>
            </p:nvCxnSpPr>
            <p:spPr>
              <a:xfrm>
                <a:off x="2626009" y="2662442"/>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7" name="Gerade Verbindung mit Pfeil 56"/>
              <p:cNvCxnSpPr>
                <a:stCxn id="26" idx="6"/>
                <a:endCxn id="48" idx="2"/>
              </p:cNvCxnSpPr>
              <p:nvPr/>
            </p:nvCxnSpPr>
            <p:spPr>
              <a:xfrm flipV="1">
                <a:off x="2626009" y="2442109"/>
                <a:ext cx="545928" cy="22033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8" name="Gerade Verbindung mit Pfeil 57"/>
              <p:cNvCxnSpPr>
                <a:stCxn id="25" idx="6"/>
                <a:endCxn id="48" idx="2"/>
              </p:cNvCxnSpPr>
              <p:nvPr/>
            </p:nvCxnSpPr>
            <p:spPr>
              <a:xfrm>
                <a:off x="2630147" y="2223366"/>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9" name="Gerade Verbindung mit Pfeil 58"/>
              <p:cNvCxnSpPr>
                <a:stCxn id="25" idx="6"/>
                <a:endCxn id="49" idx="2"/>
              </p:cNvCxnSpPr>
              <p:nvPr/>
            </p:nvCxnSpPr>
            <p:spPr>
              <a:xfrm>
                <a:off x="2630147" y="2223366"/>
                <a:ext cx="537652" cy="657819"/>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0" name="Gerade Verbindung mit Pfeil 59"/>
              <p:cNvCxnSpPr>
                <a:stCxn id="49" idx="6"/>
                <a:endCxn id="61" idx="2"/>
              </p:cNvCxnSpPr>
              <p:nvPr/>
            </p:nvCxnSpPr>
            <p:spPr>
              <a:xfrm>
                <a:off x="3419799" y="2881185"/>
                <a:ext cx="534296" cy="1240"/>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1" name="Ellipse 60"/>
              <p:cNvSpPr/>
              <p:nvPr/>
            </p:nvSpPr>
            <p:spPr>
              <a:xfrm>
                <a:off x="3954095" y="2756425"/>
                <a:ext cx="252000" cy="252000"/>
              </a:xfrm>
              <a:prstGeom prst="ellipse">
                <a:avLst/>
              </a:prstGeom>
              <a:solidFill>
                <a:srgbClr val="C0504D">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2" name="Gerade Verbindung mit Pfeil 61"/>
              <p:cNvCxnSpPr>
                <a:stCxn id="48" idx="6"/>
                <a:endCxn id="61" idx="2"/>
              </p:cNvCxnSpPr>
              <p:nvPr/>
            </p:nvCxnSpPr>
            <p:spPr>
              <a:xfrm>
                <a:off x="3423937" y="2442109"/>
                <a:ext cx="530158" cy="44031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3" name="Gerade Verbindung mit Pfeil 62"/>
              <p:cNvCxnSpPr>
                <a:stCxn id="50" idx="6"/>
                <a:endCxn id="61" idx="2"/>
              </p:cNvCxnSpPr>
              <p:nvPr/>
            </p:nvCxnSpPr>
            <p:spPr>
              <a:xfrm flipV="1">
                <a:off x="3422231" y="2882425"/>
                <a:ext cx="531864" cy="433698"/>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4" name="Textfeld 63"/>
              <p:cNvSpPr txBox="1"/>
              <p:nvPr/>
            </p:nvSpPr>
            <p:spPr>
              <a:xfrm>
                <a:off x="1302807" y="1866534"/>
                <a:ext cx="815099"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FFC000"/>
                    </a:solidFill>
                    <a:effectLst/>
                    <a:uLnTx/>
                    <a:uFillTx/>
                    <a:latin typeface="Calibri"/>
                    <a:ea typeface="+mn-ea"/>
                  </a:rPr>
                  <a:t>Input Layer</a:t>
                </a:r>
              </a:p>
            </p:txBody>
          </p:sp>
          <p:sp>
            <p:nvSpPr>
              <p:cNvPr id="65" name="Textfeld 64"/>
              <p:cNvSpPr txBox="1"/>
              <p:nvPr/>
            </p:nvSpPr>
            <p:spPr>
              <a:xfrm>
                <a:off x="2031540"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4F81BD"/>
                    </a:solidFill>
                    <a:effectLst/>
                    <a:uLnTx/>
                    <a:uFillTx/>
                    <a:latin typeface="Calibri"/>
                    <a:ea typeface="+mn-ea"/>
                  </a:rPr>
                  <a:t>Hidden Layer 1</a:t>
                </a:r>
              </a:p>
            </p:txBody>
          </p:sp>
          <p:sp>
            <p:nvSpPr>
              <p:cNvPr id="66" name="Textfeld 65"/>
              <p:cNvSpPr txBox="1"/>
              <p:nvPr/>
            </p:nvSpPr>
            <p:spPr>
              <a:xfrm>
                <a:off x="2856978" y="18672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9BBB59"/>
                    </a:solidFill>
                    <a:effectLst/>
                    <a:uLnTx/>
                    <a:uFillTx/>
                    <a:latin typeface="Calibri"/>
                    <a:ea typeface="+mn-ea"/>
                  </a:rPr>
                  <a:t>Hidden Layer 2</a:t>
                </a:r>
              </a:p>
            </p:txBody>
          </p:sp>
          <p:sp>
            <p:nvSpPr>
              <p:cNvPr id="67" name="Textfeld 66"/>
              <p:cNvSpPr txBox="1"/>
              <p:nvPr/>
            </p:nvSpPr>
            <p:spPr>
              <a:xfrm>
                <a:off x="3639136"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C0504D"/>
                    </a:solidFill>
                    <a:effectLst/>
                    <a:uLnTx/>
                    <a:uFillTx/>
                    <a:latin typeface="Calibri"/>
                    <a:ea typeface="+mn-ea"/>
                  </a:rPr>
                  <a:t>Output Layer</a:t>
                </a:r>
              </a:p>
            </p:txBody>
          </p:sp>
        </p:grpSp>
        <p:cxnSp>
          <p:nvCxnSpPr>
            <p:cNvPr id="17" name="Gerade Verbindung mit Pfeil 16"/>
            <p:cNvCxnSpPr/>
            <p:nvPr/>
          </p:nvCxnSpPr>
          <p:spPr>
            <a:xfrm flipV="1">
              <a:off x="1667566" y="2497801"/>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8" name="Gerade Verbindung mit Pfeil 17"/>
            <p:cNvCxnSpPr/>
            <p:nvPr/>
          </p:nvCxnSpPr>
          <p:spPr>
            <a:xfrm flipV="1">
              <a:off x="1667566" y="3227947"/>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9" name="Gerade Verbindung mit Pfeil 18"/>
            <p:cNvCxnSpPr/>
            <p:nvPr/>
          </p:nvCxnSpPr>
          <p:spPr>
            <a:xfrm flipV="1">
              <a:off x="1667566" y="3962630"/>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20" name="Gerade Verbindung mit Pfeil 19"/>
            <p:cNvCxnSpPr/>
            <p:nvPr/>
          </p:nvCxnSpPr>
          <p:spPr>
            <a:xfrm flipV="1">
              <a:off x="1667566" y="4721174"/>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grpSp>
      <p:sp>
        <p:nvSpPr>
          <p:cNvPr id="14" name="Rectangle 8"/>
          <p:cNvSpPr>
            <a:spLocks noChangeArrowheads="1"/>
          </p:cNvSpPr>
          <p:nvPr/>
        </p:nvSpPr>
        <p:spPr bwMode="auto">
          <a:xfrm>
            <a:off x="5688556" y="3457592"/>
            <a:ext cx="3284841" cy="207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107916" bIns="99981"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623888" indent="-623888" algn="l"/>
            <a:r>
              <a:rPr lang="de-DE" altLang="de-DE" dirty="0">
                <a:solidFill>
                  <a:srgbClr val="000000"/>
                </a:solidFill>
                <a:cs typeface="Arial" pitchFamily="34" charset="0"/>
              </a:rPr>
              <a:t>Input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receive</a:t>
            </a:r>
            <a:r>
              <a:rPr lang="de-DE" altLang="de-DE" b="0" dirty="0">
                <a:solidFill>
                  <a:srgbClr val="000000"/>
                </a:solidFill>
                <a:cs typeface="Arial" pitchFamily="34" charset="0"/>
              </a:rPr>
              <a:t>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from</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Hidden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have</a:t>
            </a:r>
            <a:r>
              <a:rPr lang="de-DE" altLang="de-DE" b="0" dirty="0">
                <a:solidFill>
                  <a:srgbClr val="000000"/>
                </a:solidFill>
                <a:cs typeface="Arial" pitchFamily="34" charset="0"/>
              </a:rPr>
              <a:t> an internal </a:t>
            </a:r>
            <a:r>
              <a:rPr lang="de-DE" altLang="de-DE" b="0" dirty="0" err="1">
                <a:solidFill>
                  <a:srgbClr val="000000"/>
                </a:solidFill>
                <a:cs typeface="Arial" pitchFamily="34" charset="0"/>
              </a:rPr>
              <a:t>representation</a:t>
            </a:r>
            <a:r>
              <a:rPr lang="de-DE" altLang="de-DE" b="0" dirty="0">
                <a:solidFill>
                  <a:srgbClr val="000000"/>
                </a:solidFill>
                <a:cs typeface="Arial" pitchFamily="34" charset="0"/>
              </a:rPr>
              <a:t> </a:t>
            </a:r>
            <a:r>
              <a:rPr lang="de-DE" altLang="de-DE" b="0" dirty="0" err="1">
                <a:solidFill>
                  <a:srgbClr val="000000"/>
                </a:solidFill>
                <a:cs typeface="Arial" pitchFamily="34" charset="0"/>
              </a:rPr>
              <a:t>of</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Output Neurons</a:t>
            </a:r>
            <a:r>
              <a:rPr lang="de-DE" altLang="de-DE" b="0" dirty="0">
                <a:solidFill>
                  <a:srgbClr val="000000"/>
                </a:solidFill>
                <a:cs typeface="Arial" pitchFamily="34" charset="0"/>
              </a:rPr>
              <a:t>: pass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to</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p:txBody>
      </p:sp>
      <p:pic>
        <p:nvPicPr>
          <p:cNvPr id="3" name="Grafik 2"/>
          <p:cNvPicPr>
            <a:picLocks noChangeAspect="1"/>
          </p:cNvPicPr>
          <p:nvPr/>
        </p:nvPicPr>
        <p:blipFill>
          <a:blip r:embed="rId2"/>
          <a:stretch>
            <a:fillRect/>
          </a:stretch>
        </p:blipFill>
        <p:spPr>
          <a:xfrm>
            <a:off x="537413" y="3237268"/>
            <a:ext cx="4702873" cy="2770291"/>
          </a:xfrm>
          <a:prstGeom prst="rect">
            <a:avLst/>
          </a:prstGeom>
        </p:spPr>
      </p:pic>
    </p:spTree>
    <p:extLst>
      <p:ext uri="{BB962C8B-B14F-4D97-AF65-F5344CB8AC3E}">
        <p14:creationId xmlns:p14="http://schemas.microsoft.com/office/powerpoint/2010/main" val="3893239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Activation Functions</a:t>
            </a:r>
          </a:p>
        </p:txBody>
      </p:sp>
      <p:sp>
        <p:nvSpPr>
          <p:cNvPr id="153" name="Textfeld 152"/>
          <p:cNvSpPr txBox="1"/>
          <p:nvPr/>
        </p:nvSpPr>
        <p:spPr>
          <a:xfrm>
            <a:off x="244109" y="3281958"/>
            <a:ext cx="8667135"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A linear composition of linear functions is still just a linear function, so most neural networks use non-linear activation functions:</a:t>
            </a:r>
            <a:endParaRPr lang="de-DE" sz="1800" dirty="0">
              <a:solidFill>
                <a:srgbClr val="000000"/>
              </a:solidFill>
              <a:latin typeface="Arial" pitchFamily="34" charset="0"/>
              <a:ea typeface="+mn-ea"/>
            </a:endParaRPr>
          </a:p>
        </p:txBody>
      </p:sp>
      <p:grpSp>
        <p:nvGrpSpPr>
          <p:cNvPr id="34" name="Gruppieren 33"/>
          <p:cNvGrpSpPr/>
          <p:nvPr/>
        </p:nvGrpSpPr>
        <p:grpSpPr>
          <a:xfrm>
            <a:off x="187908" y="4167811"/>
            <a:ext cx="2801065" cy="2001837"/>
            <a:chOff x="1303664" y="4295402"/>
            <a:chExt cx="2801065" cy="2001837"/>
          </a:xfrm>
        </p:grpSpPr>
        <p:sp>
          <p:nvSpPr>
            <p:cNvPr id="130" name="Text Box 129"/>
            <p:cNvSpPr txBox="1">
              <a:spLocks noChangeArrowheads="1"/>
            </p:cNvSpPr>
            <p:nvPr/>
          </p:nvSpPr>
          <p:spPr bwMode="auto">
            <a:xfrm>
              <a:off x="1303664" y="4454897"/>
              <a:ext cx="129424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tangens</a:t>
              </a:r>
              <a: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t> </a:t>
              </a:r>
              <a:b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b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hyperbolicus</a:t>
              </a:r>
              <a:endParaRPr kumimoji="0" lang="de-DE" altLang="de-DE" sz="14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31" name="Gruppieren 130"/>
            <p:cNvGrpSpPr/>
            <p:nvPr/>
          </p:nvGrpSpPr>
          <p:grpSpPr>
            <a:xfrm>
              <a:off x="1584041" y="4295402"/>
              <a:ext cx="2520688" cy="2001837"/>
              <a:chOff x="1417638" y="4167188"/>
              <a:chExt cx="2520688" cy="2001837"/>
            </a:xfrm>
          </p:grpSpPr>
          <p:sp>
            <p:nvSpPr>
              <p:cNvPr id="132" name="Line 6"/>
              <p:cNvSpPr>
                <a:spLocks noChangeShapeType="1"/>
              </p:cNvSpPr>
              <p:nvPr/>
            </p:nvSpPr>
            <p:spPr bwMode="auto">
              <a:xfrm>
                <a:off x="2235200" y="5797550"/>
                <a:ext cx="939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3" name="Line 7"/>
              <p:cNvSpPr>
                <a:spLocks noChangeShapeType="1"/>
              </p:cNvSpPr>
              <p:nvPr/>
            </p:nvSpPr>
            <p:spPr bwMode="auto">
              <a:xfrm>
                <a:off x="2755900" y="58054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8"/>
              <p:cNvSpPr>
                <a:spLocks noChangeShapeType="1"/>
              </p:cNvSpPr>
              <p:nvPr/>
            </p:nvSpPr>
            <p:spPr bwMode="auto">
              <a:xfrm>
                <a:off x="2752725" y="57927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Text Box 128"/>
              <p:cNvSpPr txBox="1">
                <a:spLocks noChangeArrowheads="1"/>
              </p:cNvSpPr>
              <p:nvPr/>
            </p:nvSpPr>
            <p:spPr bwMode="auto">
              <a:xfrm>
                <a:off x="2879725" y="5530850"/>
                <a:ext cx="1058601"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a:t>
                </a:r>
                <a:r>
                  <a:rPr kumimoji="0" lang="de-DE" altLang="de-DE" sz="1200" b="0" i="0" u="none" strike="noStrike" kern="0" cap="none" spc="0" normalizeH="0" baseline="0" noProof="0" dirty="0" err="1">
                    <a:ln>
                      <a:noFill/>
                    </a:ln>
                    <a:solidFill>
                      <a:srgbClr val="000000"/>
                    </a:solidFill>
                    <a:effectLst/>
                    <a:uLnTx/>
                    <a:uFillTx/>
                    <a:latin typeface="Arial" pitchFamily="34" charset="0"/>
                    <a:ea typeface="+mn-ea"/>
                  </a:rPr>
                  <a:t>tanh</a:t>
                </a: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(x)</a:t>
                </a:r>
              </a:p>
            </p:txBody>
          </p:sp>
          <p:sp>
            <p:nvSpPr>
              <p:cNvPr id="136" name="Freeform 130"/>
              <p:cNvSpPr>
                <a:spLocks/>
              </p:cNvSpPr>
              <p:nvPr/>
            </p:nvSpPr>
            <p:spPr bwMode="auto">
              <a:xfrm>
                <a:off x="2670175" y="4205288"/>
                <a:ext cx="14288" cy="1963737"/>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8" name="Freeform 132"/>
              <p:cNvSpPr>
                <a:spLocks/>
              </p:cNvSpPr>
              <p:nvPr/>
            </p:nvSpPr>
            <p:spPr bwMode="auto">
              <a:xfrm>
                <a:off x="3855079" y="5261768"/>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Freeform 133"/>
              <p:cNvSpPr>
                <a:spLocks/>
              </p:cNvSpPr>
              <p:nvPr/>
            </p:nvSpPr>
            <p:spPr bwMode="auto">
              <a:xfrm>
                <a:off x="2443163" y="4167188"/>
                <a:ext cx="41275"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Freeform 134"/>
              <p:cNvSpPr>
                <a:spLocks/>
              </p:cNvSpPr>
              <p:nvPr/>
            </p:nvSpPr>
            <p:spPr bwMode="auto">
              <a:xfrm>
                <a:off x="2489200" y="4167188"/>
                <a:ext cx="34925"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Freeform 135"/>
              <p:cNvSpPr>
                <a:spLocks/>
              </p:cNvSpPr>
              <p:nvPr/>
            </p:nvSpPr>
            <p:spPr bwMode="auto">
              <a:xfrm>
                <a:off x="2527300" y="4195763"/>
                <a:ext cx="69850" cy="74612"/>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2" name="Freeform 136"/>
              <p:cNvSpPr>
                <a:spLocks/>
              </p:cNvSpPr>
              <p:nvPr/>
            </p:nvSpPr>
            <p:spPr bwMode="auto">
              <a:xfrm>
                <a:off x="2606675" y="4167188"/>
                <a:ext cx="33338" cy="133350"/>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3" name="Freeform 137"/>
              <p:cNvSpPr>
                <a:spLocks/>
              </p:cNvSpPr>
              <p:nvPr/>
            </p:nvSpPr>
            <p:spPr bwMode="auto">
              <a:xfrm>
                <a:off x="2457450" y="4519613"/>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Freeform 138"/>
              <p:cNvSpPr>
                <a:spLocks/>
              </p:cNvSpPr>
              <p:nvPr/>
            </p:nvSpPr>
            <p:spPr bwMode="auto">
              <a:xfrm>
                <a:off x="2528888" y="4602163"/>
                <a:ext cx="14287"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Freeform 139"/>
              <p:cNvSpPr>
                <a:spLocks noEditPoints="1"/>
              </p:cNvSpPr>
              <p:nvPr/>
            </p:nvSpPr>
            <p:spPr bwMode="auto">
              <a:xfrm>
                <a:off x="2560638" y="4519613"/>
                <a:ext cx="61912" cy="9683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6" name="Rectangle 140"/>
              <p:cNvSpPr>
                <a:spLocks noChangeArrowheads="1"/>
              </p:cNvSpPr>
              <p:nvPr/>
            </p:nvSpPr>
            <p:spPr bwMode="auto">
              <a:xfrm>
                <a:off x="2405063" y="5894388"/>
                <a:ext cx="34925"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7" name="Freeform 141"/>
              <p:cNvSpPr>
                <a:spLocks/>
              </p:cNvSpPr>
              <p:nvPr/>
            </p:nvSpPr>
            <p:spPr bwMode="auto">
              <a:xfrm>
                <a:off x="2457450" y="5838825"/>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Freeform 142"/>
              <p:cNvSpPr>
                <a:spLocks/>
              </p:cNvSpPr>
              <p:nvPr/>
            </p:nvSpPr>
            <p:spPr bwMode="auto">
              <a:xfrm>
                <a:off x="2528888" y="5921375"/>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Freeform 143"/>
              <p:cNvSpPr>
                <a:spLocks noEditPoints="1"/>
              </p:cNvSpPr>
              <p:nvPr/>
            </p:nvSpPr>
            <p:spPr bwMode="auto">
              <a:xfrm>
                <a:off x="2560638" y="5838825"/>
                <a:ext cx="61912" cy="96838"/>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Freeform 144"/>
              <p:cNvSpPr>
                <a:spLocks/>
              </p:cNvSpPr>
              <p:nvPr/>
            </p:nvSpPr>
            <p:spPr bwMode="auto">
              <a:xfrm>
                <a:off x="2640013" y="4552950"/>
                <a:ext cx="38100" cy="1428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Freeform 145"/>
              <p:cNvSpPr>
                <a:spLocks/>
              </p:cNvSpPr>
              <p:nvPr/>
            </p:nvSpPr>
            <p:spPr bwMode="auto">
              <a:xfrm>
                <a:off x="2640013" y="5872163"/>
                <a:ext cx="38100" cy="15875"/>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Freeform 146"/>
              <p:cNvSpPr>
                <a:spLocks/>
              </p:cNvSpPr>
              <p:nvPr/>
            </p:nvSpPr>
            <p:spPr bwMode="auto">
              <a:xfrm>
                <a:off x="1417638" y="4564063"/>
                <a:ext cx="2455862" cy="1347787"/>
              </a:xfrm>
              <a:custGeom>
                <a:avLst/>
                <a:gdLst>
                  <a:gd name="T0" fmla="*/ 2147483647 w 1547"/>
                  <a:gd name="T1" fmla="*/ 2147483647 h 849"/>
                  <a:gd name="T2" fmla="*/ 2147483647 w 1547"/>
                  <a:gd name="T3" fmla="*/ 0 h 849"/>
                  <a:gd name="T4" fmla="*/ 2147483647 w 1547"/>
                  <a:gd name="T5" fmla="*/ 2147483647 h 849"/>
                  <a:gd name="T6" fmla="*/ 2147483647 w 1547"/>
                  <a:gd name="T7" fmla="*/ 2147483647 h 849"/>
                  <a:gd name="T8" fmla="*/ 2147483647 w 1547"/>
                  <a:gd name="T9" fmla="*/ 2147483647 h 849"/>
                  <a:gd name="T10" fmla="*/ 2147483647 w 1547"/>
                  <a:gd name="T11" fmla="*/ 2147483647 h 849"/>
                  <a:gd name="T12" fmla="*/ 2147483647 w 1547"/>
                  <a:gd name="T13" fmla="*/ 2147483647 h 849"/>
                  <a:gd name="T14" fmla="*/ 2147483647 w 1547"/>
                  <a:gd name="T15" fmla="*/ 2147483647 h 849"/>
                  <a:gd name="T16" fmla="*/ 2147483647 w 1547"/>
                  <a:gd name="T17" fmla="*/ 2147483647 h 849"/>
                  <a:gd name="T18" fmla="*/ 2147483647 w 1547"/>
                  <a:gd name="T19" fmla="*/ 2147483647 h 849"/>
                  <a:gd name="T20" fmla="*/ 2147483647 w 1547"/>
                  <a:gd name="T21" fmla="*/ 2147483647 h 849"/>
                  <a:gd name="T22" fmla="*/ 2147483647 w 1547"/>
                  <a:gd name="T23" fmla="*/ 2147483647 h 849"/>
                  <a:gd name="T24" fmla="*/ 2147483647 w 1547"/>
                  <a:gd name="T25" fmla="*/ 2147483647 h 849"/>
                  <a:gd name="T26" fmla="*/ 2147483647 w 1547"/>
                  <a:gd name="T27" fmla="*/ 2147483647 h 849"/>
                  <a:gd name="T28" fmla="*/ 2147483647 w 1547"/>
                  <a:gd name="T29" fmla="*/ 2147483647 h 849"/>
                  <a:gd name="T30" fmla="*/ 2147483647 w 1547"/>
                  <a:gd name="T31" fmla="*/ 2147483647 h 849"/>
                  <a:gd name="T32" fmla="*/ 2147483647 w 1547"/>
                  <a:gd name="T33" fmla="*/ 2147483647 h 849"/>
                  <a:gd name="T34" fmla="*/ 2147483647 w 1547"/>
                  <a:gd name="T35" fmla="*/ 2147483647 h 849"/>
                  <a:gd name="T36" fmla="*/ 2147483647 w 1547"/>
                  <a:gd name="T37" fmla="*/ 2147483647 h 849"/>
                  <a:gd name="T38" fmla="*/ 2147483647 w 1547"/>
                  <a:gd name="T39" fmla="*/ 2147483647 h 849"/>
                  <a:gd name="T40" fmla="*/ 2147483647 w 1547"/>
                  <a:gd name="T41" fmla="*/ 2147483647 h 849"/>
                  <a:gd name="T42" fmla="*/ 2147483647 w 1547"/>
                  <a:gd name="T43" fmla="*/ 2147483647 h 849"/>
                  <a:gd name="T44" fmla="*/ 0 w 1547"/>
                  <a:gd name="T45" fmla="*/ 2147483647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47" h="849">
                    <a:moveTo>
                      <a:pt x="1547" y="6"/>
                    </a:moveTo>
                    <a:cubicBezTo>
                      <a:pt x="1455" y="3"/>
                      <a:pt x="1364" y="0"/>
                      <a:pt x="1307" y="0"/>
                    </a:cubicBezTo>
                    <a:cubicBezTo>
                      <a:pt x="1250" y="0"/>
                      <a:pt x="1237" y="1"/>
                      <a:pt x="1204" y="6"/>
                    </a:cubicBezTo>
                    <a:cubicBezTo>
                      <a:pt x="1171" y="11"/>
                      <a:pt x="1132" y="23"/>
                      <a:pt x="1107" y="32"/>
                    </a:cubicBezTo>
                    <a:cubicBezTo>
                      <a:pt x="1082" y="41"/>
                      <a:pt x="1073" y="45"/>
                      <a:pt x="1055" y="58"/>
                    </a:cubicBezTo>
                    <a:cubicBezTo>
                      <a:pt x="1037" y="71"/>
                      <a:pt x="1016" y="89"/>
                      <a:pt x="997" y="110"/>
                    </a:cubicBezTo>
                    <a:cubicBezTo>
                      <a:pt x="978" y="131"/>
                      <a:pt x="956" y="164"/>
                      <a:pt x="939" y="187"/>
                    </a:cubicBezTo>
                    <a:cubicBezTo>
                      <a:pt x="922" y="210"/>
                      <a:pt x="907" y="228"/>
                      <a:pt x="893" y="246"/>
                    </a:cubicBezTo>
                    <a:cubicBezTo>
                      <a:pt x="879" y="264"/>
                      <a:pt x="866" y="280"/>
                      <a:pt x="854" y="298"/>
                    </a:cubicBezTo>
                    <a:cubicBezTo>
                      <a:pt x="842" y="316"/>
                      <a:pt x="833" y="338"/>
                      <a:pt x="822" y="356"/>
                    </a:cubicBezTo>
                    <a:cubicBezTo>
                      <a:pt x="811" y="374"/>
                      <a:pt x="803" y="389"/>
                      <a:pt x="790" y="408"/>
                    </a:cubicBezTo>
                    <a:cubicBezTo>
                      <a:pt x="777" y="427"/>
                      <a:pt x="757" y="453"/>
                      <a:pt x="744" y="472"/>
                    </a:cubicBezTo>
                    <a:cubicBezTo>
                      <a:pt x="731" y="491"/>
                      <a:pt x="723" y="507"/>
                      <a:pt x="712" y="524"/>
                    </a:cubicBezTo>
                    <a:cubicBezTo>
                      <a:pt x="701" y="541"/>
                      <a:pt x="692" y="559"/>
                      <a:pt x="680" y="576"/>
                    </a:cubicBezTo>
                    <a:cubicBezTo>
                      <a:pt x="668" y="593"/>
                      <a:pt x="655" y="610"/>
                      <a:pt x="641" y="628"/>
                    </a:cubicBezTo>
                    <a:cubicBezTo>
                      <a:pt x="627" y="646"/>
                      <a:pt x="610" y="668"/>
                      <a:pt x="596" y="686"/>
                    </a:cubicBezTo>
                    <a:cubicBezTo>
                      <a:pt x="582" y="704"/>
                      <a:pt x="573" y="722"/>
                      <a:pt x="557" y="738"/>
                    </a:cubicBezTo>
                    <a:cubicBezTo>
                      <a:pt x="541" y="754"/>
                      <a:pt x="516" y="770"/>
                      <a:pt x="498" y="783"/>
                    </a:cubicBezTo>
                    <a:cubicBezTo>
                      <a:pt x="480" y="796"/>
                      <a:pt x="468" y="806"/>
                      <a:pt x="447" y="815"/>
                    </a:cubicBezTo>
                    <a:cubicBezTo>
                      <a:pt x="426" y="824"/>
                      <a:pt x="398" y="831"/>
                      <a:pt x="369" y="835"/>
                    </a:cubicBezTo>
                    <a:cubicBezTo>
                      <a:pt x="340" y="839"/>
                      <a:pt x="306" y="839"/>
                      <a:pt x="272" y="841"/>
                    </a:cubicBezTo>
                    <a:cubicBezTo>
                      <a:pt x="238" y="843"/>
                      <a:pt x="207" y="847"/>
                      <a:pt x="162" y="848"/>
                    </a:cubicBezTo>
                    <a:cubicBezTo>
                      <a:pt x="117" y="849"/>
                      <a:pt x="58" y="848"/>
                      <a:pt x="0" y="848"/>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4" name="Gerade Verbindung 3"/>
            <p:cNvCxnSpPr/>
            <p:nvPr/>
          </p:nvCxnSpPr>
          <p:spPr bwMode="auto">
            <a:xfrm>
              <a:off x="1613695" y="5347975"/>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Gruppieren 34"/>
          <p:cNvGrpSpPr/>
          <p:nvPr/>
        </p:nvGrpSpPr>
        <p:grpSpPr>
          <a:xfrm>
            <a:off x="3306225" y="4167811"/>
            <a:ext cx="2515220" cy="2154508"/>
            <a:chOff x="5606146" y="4295402"/>
            <a:chExt cx="2515220" cy="2154508"/>
          </a:xfrm>
        </p:grpSpPr>
        <p:sp>
          <p:nvSpPr>
            <p:cNvPr id="7" name="Text Box 5"/>
            <p:cNvSpPr txBox="1">
              <a:spLocks noChangeArrowheads="1"/>
            </p:cNvSpPr>
            <p:nvPr/>
          </p:nvSpPr>
          <p:spPr bwMode="auto">
            <a:xfrm>
              <a:off x="5623853" y="4502431"/>
              <a:ext cx="986465" cy="740845"/>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a:solidFill>
                    <a:srgbClr val="000000"/>
                  </a:solidFill>
                  <a:ea typeface="+mn-ea"/>
                </a:rPr>
                <a:t>logistic</a:t>
              </a:r>
              <a:br>
                <a:rPr lang="en-US" altLang="de-DE" sz="1400" kern="0" dirty="0">
                  <a:solidFill>
                    <a:srgbClr val="000000"/>
                  </a:solidFill>
                  <a:ea typeface="+mn-ea"/>
                </a:rPr>
              </a:br>
              <a:r>
                <a:rPr lang="en-US" altLang="de-DE" sz="1400" kern="0" dirty="0">
                  <a:solidFill>
                    <a:srgbClr val="000000"/>
                  </a:solidFill>
                  <a:ea typeface="+mn-ea"/>
                </a:rPr>
                <a:t>function</a:t>
              </a:r>
              <a:br>
                <a:rPr kumimoji="0" lang="en-US" altLang="de-DE" sz="1400" b="1" i="0" u="none" strike="noStrike" kern="0" cap="none" spc="0" normalizeH="0" baseline="0" noProof="0" dirty="0">
                  <a:ln>
                    <a:noFill/>
                  </a:ln>
                  <a:solidFill>
                    <a:srgbClr val="000000"/>
                  </a:solidFill>
                  <a:effectLst/>
                  <a:uLnTx/>
                  <a:uFillTx/>
                  <a:ea typeface="+mn-ea"/>
                </a:rPr>
              </a:br>
              <a:r>
                <a:rPr lang="en-US" altLang="de-DE" sz="1400" kern="0" dirty="0">
                  <a:solidFill>
                    <a:srgbClr val="000000"/>
                  </a:solidFill>
                  <a:ea typeface="+mn-ea"/>
                </a:rPr>
                <a:t>(sigmoid)</a:t>
              </a:r>
              <a:endParaRPr kumimoji="0" lang="en-US" altLang="de-DE" sz="1400" b="1" i="0" u="none" strike="noStrike" kern="0" cap="none" spc="0" normalizeH="0" baseline="0" noProof="0" dirty="0">
                <a:ln>
                  <a:noFill/>
                </a:ln>
                <a:solidFill>
                  <a:srgbClr val="000000"/>
                </a:solidFill>
                <a:effectLst/>
                <a:uLnTx/>
                <a:uFillTx/>
                <a:ea typeface="+mn-ea"/>
              </a:endParaRPr>
            </a:p>
          </p:txBody>
        </p:sp>
        <p:grpSp>
          <p:nvGrpSpPr>
            <p:cNvPr id="100" name="Gruppieren 99"/>
            <p:cNvGrpSpPr/>
            <p:nvPr/>
          </p:nvGrpSpPr>
          <p:grpSpPr>
            <a:xfrm>
              <a:off x="5611528" y="4295402"/>
              <a:ext cx="2509838" cy="2154508"/>
              <a:chOff x="5445125" y="4167188"/>
              <a:chExt cx="2509838" cy="2154508"/>
            </a:xfrm>
          </p:grpSpPr>
          <p:sp>
            <p:nvSpPr>
              <p:cNvPr id="101" name="Line 9"/>
              <p:cNvSpPr>
                <a:spLocks noChangeShapeType="1"/>
              </p:cNvSpPr>
              <p:nvPr/>
            </p:nvSpPr>
            <p:spPr bwMode="auto">
              <a:xfrm>
                <a:off x="6608763" y="5299075"/>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2" name="Freeform 100"/>
              <p:cNvSpPr>
                <a:spLocks/>
              </p:cNvSpPr>
              <p:nvPr/>
            </p:nvSpPr>
            <p:spPr bwMode="auto">
              <a:xfrm>
                <a:off x="6638925" y="4206875"/>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4" name="Freeform 102"/>
              <p:cNvSpPr>
                <a:spLocks/>
              </p:cNvSpPr>
              <p:nvPr/>
            </p:nvSpPr>
            <p:spPr bwMode="auto">
              <a:xfrm>
                <a:off x="7866985" y="6247083"/>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5" name="Freeform 103"/>
              <p:cNvSpPr>
                <a:spLocks/>
              </p:cNvSpPr>
              <p:nvPr/>
            </p:nvSpPr>
            <p:spPr bwMode="auto">
              <a:xfrm>
                <a:off x="6411913" y="4167188"/>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6" name="Freeform 104"/>
              <p:cNvSpPr>
                <a:spLocks/>
              </p:cNvSpPr>
              <p:nvPr/>
            </p:nvSpPr>
            <p:spPr bwMode="auto">
              <a:xfrm>
                <a:off x="6459538" y="4167188"/>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7" name="Freeform 105"/>
              <p:cNvSpPr>
                <a:spLocks/>
              </p:cNvSpPr>
              <p:nvPr/>
            </p:nvSpPr>
            <p:spPr bwMode="auto">
              <a:xfrm>
                <a:off x="6497638" y="4206875"/>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8" name="Freeform 106"/>
              <p:cNvSpPr>
                <a:spLocks/>
              </p:cNvSpPr>
              <p:nvPr/>
            </p:nvSpPr>
            <p:spPr bwMode="auto">
              <a:xfrm>
                <a:off x="6575425" y="4167188"/>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9" name="Freeform 107"/>
              <p:cNvSpPr>
                <a:spLocks/>
              </p:cNvSpPr>
              <p:nvPr/>
            </p:nvSpPr>
            <p:spPr bwMode="auto">
              <a:xfrm>
                <a:off x="6427788" y="4521200"/>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0" name="Freeform 108"/>
              <p:cNvSpPr>
                <a:spLocks/>
              </p:cNvSpPr>
              <p:nvPr/>
            </p:nvSpPr>
            <p:spPr bwMode="auto">
              <a:xfrm>
                <a:off x="6499225" y="4602163"/>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1" name="Freeform 109"/>
              <p:cNvSpPr>
                <a:spLocks noEditPoints="1"/>
              </p:cNvSpPr>
              <p:nvPr/>
            </p:nvSpPr>
            <p:spPr bwMode="auto">
              <a:xfrm>
                <a:off x="6529388" y="4521200"/>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2" name="Freeform 110"/>
              <p:cNvSpPr>
                <a:spLocks noEditPoints="1"/>
              </p:cNvSpPr>
              <p:nvPr/>
            </p:nvSpPr>
            <p:spPr bwMode="auto">
              <a:xfrm>
                <a:off x="6419850" y="5322888"/>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3" name="Freeform 111"/>
              <p:cNvSpPr>
                <a:spLocks/>
              </p:cNvSpPr>
              <p:nvPr/>
            </p:nvSpPr>
            <p:spPr bwMode="auto">
              <a:xfrm>
                <a:off x="6499225" y="5403850"/>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4" name="Freeform 112"/>
              <p:cNvSpPr>
                <a:spLocks/>
              </p:cNvSpPr>
              <p:nvPr/>
            </p:nvSpPr>
            <p:spPr bwMode="auto">
              <a:xfrm>
                <a:off x="6529388" y="5324475"/>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5" name="Freeform 113"/>
              <p:cNvSpPr>
                <a:spLocks/>
              </p:cNvSpPr>
              <p:nvPr/>
            </p:nvSpPr>
            <p:spPr bwMode="auto">
              <a:xfrm>
                <a:off x="6608763" y="4554538"/>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6" name="Freeform 114"/>
              <p:cNvSpPr>
                <a:spLocks/>
              </p:cNvSpPr>
              <p:nvPr/>
            </p:nvSpPr>
            <p:spPr bwMode="auto">
              <a:xfrm>
                <a:off x="6608763" y="5356225"/>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7" name="Freeform 115"/>
              <p:cNvSpPr>
                <a:spLocks/>
              </p:cNvSpPr>
              <p:nvPr/>
            </p:nvSpPr>
            <p:spPr bwMode="auto">
              <a:xfrm>
                <a:off x="6983413" y="5416550"/>
                <a:ext cx="49212" cy="115888"/>
              </a:xfrm>
              <a:custGeom>
                <a:avLst/>
                <a:gdLst>
                  <a:gd name="T0" fmla="*/ 2147483647 w 91"/>
                  <a:gd name="T1" fmla="*/ 2147483647 h 219"/>
                  <a:gd name="T2" fmla="*/ 2147483647 w 91"/>
                  <a:gd name="T3" fmla="*/ 2147483647 h 219"/>
                  <a:gd name="T4" fmla="*/ 0 w 91"/>
                  <a:gd name="T5" fmla="*/ 2147483647 h 219"/>
                  <a:gd name="T6" fmla="*/ 0 w 91"/>
                  <a:gd name="T7" fmla="*/ 2147483647 h 219"/>
                  <a:gd name="T8" fmla="*/ 2147483647 w 91"/>
                  <a:gd name="T9" fmla="*/ 2147483647 h 219"/>
                  <a:gd name="T10" fmla="*/ 2147483647 w 91"/>
                  <a:gd name="T11" fmla="*/ 2147483647 h 219"/>
                  <a:gd name="T12" fmla="*/ 2147483647 w 91"/>
                  <a:gd name="T13" fmla="*/ 2147483647 h 219"/>
                  <a:gd name="T14" fmla="*/ 2147483647 w 91"/>
                  <a:gd name="T15" fmla="*/ 2147483647 h 219"/>
                  <a:gd name="T16" fmla="*/ 2147483647 w 91"/>
                  <a:gd name="T17" fmla="*/ 2147483647 h 219"/>
                  <a:gd name="T18" fmla="*/ 2147483647 w 91"/>
                  <a:gd name="T19" fmla="*/ 2147483647 h 219"/>
                  <a:gd name="T20" fmla="*/ 2147483647 w 91"/>
                  <a:gd name="T21" fmla="*/ 2147483647 h 219"/>
                  <a:gd name="T22" fmla="*/ 2147483647 w 91"/>
                  <a:gd name="T23" fmla="*/ 2074386733 h 219"/>
                  <a:gd name="T24" fmla="*/ 2147483647 w 91"/>
                  <a:gd name="T25" fmla="*/ 1333734354 h 219"/>
                  <a:gd name="T26" fmla="*/ 2147483647 w 91"/>
                  <a:gd name="T27" fmla="*/ 740932309 h 219"/>
                  <a:gd name="T28" fmla="*/ 2147483647 w 91"/>
                  <a:gd name="T29" fmla="*/ 592802045 h 219"/>
                  <a:gd name="T30" fmla="*/ 2147483647 w 91"/>
                  <a:gd name="T31" fmla="*/ 148130264 h 219"/>
                  <a:gd name="T32" fmla="*/ 2147483647 w 91"/>
                  <a:gd name="T33" fmla="*/ 0 h 219"/>
                  <a:gd name="T34" fmla="*/ 2147483647 w 91"/>
                  <a:gd name="T35" fmla="*/ 0 h 219"/>
                  <a:gd name="T36" fmla="*/ 2147483647 w 91"/>
                  <a:gd name="T37" fmla="*/ 0 h 219"/>
                  <a:gd name="T38" fmla="*/ 2147483647 w 91"/>
                  <a:gd name="T39" fmla="*/ 148130264 h 219"/>
                  <a:gd name="T40" fmla="*/ 2147483647 w 91"/>
                  <a:gd name="T41" fmla="*/ 148130264 h 219"/>
                  <a:gd name="T42" fmla="*/ 2147483647 w 91"/>
                  <a:gd name="T43" fmla="*/ 296261057 h 219"/>
                  <a:gd name="T44" fmla="*/ 2147483647 w 91"/>
                  <a:gd name="T45" fmla="*/ 2147483647 h 219"/>
                  <a:gd name="T46" fmla="*/ 2147483647 w 91"/>
                  <a:gd name="T47" fmla="*/ 2147483647 h 219"/>
                  <a:gd name="T48" fmla="*/ 2147483647 w 91"/>
                  <a:gd name="T49" fmla="*/ 2147483647 h 219"/>
                  <a:gd name="T50" fmla="*/ 2147483647 w 91"/>
                  <a:gd name="T51" fmla="*/ 2147483647 h 219"/>
                  <a:gd name="T52" fmla="*/ 2147483647 w 91"/>
                  <a:gd name="T53" fmla="*/ 2147483647 h 219"/>
                  <a:gd name="T54" fmla="*/ 2147483647 w 91"/>
                  <a:gd name="T55" fmla="*/ 2147483647 h 219"/>
                  <a:gd name="T56" fmla="*/ 2147483647 w 91"/>
                  <a:gd name="T57" fmla="*/ 2147483647 h 219"/>
                  <a:gd name="T58" fmla="*/ 2147483647 w 91"/>
                  <a:gd name="T59" fmla="*/ 2147483647 h 219"/>
                  <a:gd name="T60" fmla="*/ 2147483647 w 91"/>
                  <a:gd name="T61" fmla="*/ 2147483647 h 219"/>
                  <a:gd name="T62" fmla="*/ 2147483647 w 91"/>
                  <a:gd name="T63" fmla="*/ 2147483647 h 219"/>
                  <a:gd name="T64" fmla="*/ 2147483647 w 91"/>
                  <a:gd name="T65" fmla="*/ 2147483647 h 219"/>
                  <a:gd name="T66" fmla="*/ 2147483647 w 91"/>
                  <a:gd name="T67" fmla="*/ 2147483647 h 219"/>
                  <a:gd name="T68" fmla="*/ 2147483647 w 91"/>
                  <a:gd name="T69" fmla="*/ 2147483647 h 219"/>
                  <a:gd name="T70" fmla="*/ 2147483647 w 91"/>
                  <a:gd name="T71" fmla="*/ 2147483647 h 219"/>
                  <a:gd name="T72" fmla="*/ 2147483647 w 91"/>
                  <a:gd name="T73" fmla="*/ 2147483647 h 219"/>
                  <a:gd name="T74" fmla="*/ 2147483647 w 91"/>
                  <a:gd name="T75" fmla="*/ 2147483647 h 219"/>
                  <a:gd name="T76" fmla="*/ 2147483647 w 91"/>
                  <a:gd name="T77" fmla="*/ 2147483647 h 219"/>
                  <a:gd name="T78" fmla="*/ 2147483647 w 91"/>
                  <a:gd name="T79" fmla="*/ 2147483647 h 219"/>
                  <a:gd name="T80" fmla="*/ 2147483647 w 91"/>
                  <a:gd name="T81" fmla="*/ 2147483647 h 2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219">
                    <a:moveTo>
                      <a:pt x="24" y="219"/>
                    </a:moveTo>
                    <a:lnTo>
                      <a:pt x="22" y="84"/>
                    </a:lnTo>
                    <a:lnTo>
                      <a:pt x="0" y="84"/>
                    </a:lnTo>
                    <a:lnTo>
                      <a:pt x="0" y="63"/>
                    </a:lnTo>
                    <a:lnTo>
                      <a:pt x="22" y="63"/>
                    </a:lnTo>
                    <a:lnTo>
                      <a:pt x="22" y="47"/>
                    </a:lnTo>
                    <a:lnTo>
                      <a:pt x="22" y="39"/>
                    </a:lnTo>
                    <a:lnTo>
                      <a:pt x="24" y="32"/>
                    </a:lnTo>
                    <a:lnTo>
                      <a:pt x="24" y="26"/>
                    </a:lnTo>
                    <a:lnTo>
                      <a:pt x="25" y="22"/>
                    </a:lnTo>
                    <a:lnTo>
                      <a:pt x="28" y="18"/>
                    </a:lnTo>
                    <a:lnTo>
                      <a:pt x="31" y="14"/>
                    </a:lnTo>
                    <a:lnTo>
                      <a:pt x="35" y="9"/>
                    </a:lnTo>
                    <a:lnTo>
                      <a:pt x="41" y="5"/>
                    </a:lnTo>
                    <a:lnTo>
                      <a:pt x="45" y="4"/>
                    </a:lnTo>
                    <a:lnTo>
                      <a:pt x="52" y="1"/>
                    </a:lnTo>
                    <a:lnTo>
                      <a:pt x="60" y="0"/>
                    </a:lnTo>
                    <a:lnTo>
                      <a:pt x="69" y="0"/>
                    </a:lnTo>
                    <a:lnTo>
                      <a:pt x="73" y="0"/>
                    </a:lnTo>
                    <a:lnTo>
                      <a:pt x="78" y="1"/>
                    </a:lnTo>
                    <a:lnTo>
                      <a:pt x="85" y="1"/>
                    </a:lnTo>
                    <a:lnTo>
                      <a:pt x="91" y="2"/>
                    </a:lnTo>
                    <a:lnTo>
                      <a:pt x="87" y="28"/>
                    </a:lnTo>
                    <a:lnTo>
                      <a:pt x="84" y="26"/>
                    </a:lnTo>
                    <a:lnTo>
                      <a:pt x="80" y="25"/>
                    </a:lnTo>
                    <a:lnTo>
                      <a:pt x="76" y="23"/>
                    </a:lnTo>
                    <a:lnTo>
                      <a:pt x="71" y="23"/>
                    </a:lnTo>
                    <a:lnTo>
                      <a:pt x="66" y="23"/>
                    </a:lnTo>
                    <a:lnTo>
                      <a:pt x="62" y="26"/>
                    </a:lnTo>
                    <a:lnTo>
                      <a:pt x="57" y="28"/>
                    </a:lnTo>
                    <a:lnTo>
                      <a:pt x="55" y="29"/>
                    </a:lnTo>
                    <a:lnTo>
                      <a:pt x="53" y="32"/>
                    </a:lnTo>
                    <a:lnTo>
                      <a:pt x="52" y="36"/>
                    </a:lnTo>
                    <a:lnTo>
                      <a:pt x="50" y="42"/>
                    </a:lnTo>
                    <a:lnTo>
                      <a:pt x="50" y="47"/>
                    </a:lnTo>
                    <a:lnTo>
                      <a:pt x="50" y="63"/>
                    </a:lnTo>
                    <a:lnTo>
                      <a:pt x="80" y="63"/>
                    </a:lnTo>
                    <a:lnTo>
                      <a:pt x="80" y="84"/>
                    </a:lnTo>
                    <a:lnTo>
                      <a:pt x="50" y="84"/>
                    </a:lnTo>
                    <a:lnTo>
                      <a:pt x="50" y="219"/>
                    </a:lnTo>
                    <a:lnTo>
                      <a:pt x="24"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8" name="Freeform 116"/>
              <p:cNvSpPr>
                <a:spLocks/>
              </p:cNvSpPr>
              <p:nvPr/>
            </p:nvSpPr>
            <p:spPr bwMode="auto">
              <a:xfrm>
                <a:off x="7035800" y="5416550"/>
                <a:ext cx="39688" cy="150813"/>
              </a:xfrm>
              <a:custGeom>
                <a:avLst/>
                <a:gdLst>
                  <a:gd name="T0" fmla="*/ 2147483647 w 73"/>
                  <a:gd name="T1" fmla="*/ 2147483647 h 285"/>
                  <a:gd name="T2" fmla="*/ 2147483647 w 73"/>
                  <a:gd name="T3" fmla="*/ 2147483647 h 285"/>
                  <a:gd name="T4" fmla="*/ 2147483647 w 73"/>
                  <a:gd name="T5" fmla="*/ 2147483647 h 285"/>
                  <a:gd name="T6" fmla="*/ 2147483647 w 73"/>
                  <a:gd name="T7" fmla="*/ 2147483647 h 285"/>
                  <a:gd name="T8" fmla="*/ 2089148049 w 73"/>
                  <a:gd name="T9" fmla="*/ 2147483647 h 285"/>
                  <a:gd name="T10" fmla="*/ 1124971583 w 73"/>
                  <a:gd name="T11" fmla="*/ 2147483647 h 285"/>
                  <a:gd name="T12" fmla="*/ 482088505 w 73"/>
                  <a:gd name="T13" fmla="*/ 2147483647 h 285"/>
                  <a:gd name="T14" fmla="*/ 0 w 73"/>
                  <a:gd name="T15" fmla="*/ 2147483647 h 285"/>
                  <a:gd name="T16" fmla="*/ 0 w 73"/>
                  <a:gd name="T17" fmla="*/ 2147483647 h 285"/>
                  <a:gd name="T18" fmla="*/ 321293932 w 73"/>
                  <a:gd name="T19" fmla="*/ 2147483647 h 285"/>
                  <a:gd name="T20" fmla="*/ 803381893 w 73"/>
                  <a:gd name="T21" fmla="*/ 2147483647 h 285"/>
                  <a:gd name="T22" fmla="*/ 1446264971 w 73"/>
                  <a:gd name="T23" fmla="*/ 2147483647 h 285"/>
                  <a:gd name="T24" fmla="*/ 2147483647 w 73"/>
                  <a:gd name="T25" fmla="*/ 2147483647 h 285"/>
                  <a:gd name="T26" fmla="*/ 2147483647 w 73"/>
                  <a:gd name="T27" fmla="*/ 2147483647 h 285"/>
                  <a:gd name="T28" fmla="*/ 2147483647 w 73"/>
                  <a:gd name="T29" fmla="*/ 2147483647 h 285"/>
                  <a:gd name="T30" fmla="*/ 2147483647 w 73"/>
                  <a:gd name="T31" fmla="*/ 1185321388 h 285"/>
                  <a:gd name="T32" fmla="*/ 2147483647 w 73"/>
                  <a:gd name="T33" fmla="*/ 0 h 285"/>
                  <a:gd name="T34" fmla="*/ 2147483647 w 73"/>
                  <a:gd name="T35" fmla="*/ 2074382544 h 285"/>
                  <a:gd name="T36" fmla="*/ 2147483647 w 73"/>
                  <a:gd name="T37" fmla="*/ 2147483647 h 285"/>
                  <a:gd name="T38" fmla="*/ 2147483647 w 73"/>
                  <a:gd name="T39" fmla="*/ 2147483647 h 285"/>
                  <a:gd name="T40" fmla="*/ 2147483647 w 73"/>
                  <a:gd name="T41" fmla="*/ 2147483647 h 285"/>
                  <a:gd name="T42" fmla="*/ 2147483647 w 73"/>
                  <a:gd name="T43" fmla="*/ 2147483647 h 285"/>
                  <a:gd name="T44" fmla="*/ 2147483647 w 73"/>
                  <a:gd name="T45" fmla="*/ 2147483647 h 285"/>
                  <a:gd name="T46" fmla="*/ 2147483647 w 73"/>
                  <a:gd name="T47" fmla="*/ 2147483647 h 285"/>
                  <a:gd name="T48" fmla="*/ 2147483647 w 73"/>
                  <a:gd name="T49" fmla="*/ 2147483647 h 285"/>
                  <a:gd name="T50" fmla="*/ 2147483647 w 73"/>
                  <a:gd name="T51" fmla="*/ 2147483647 h 285"/>
                  <a:gd name="T52" fmla="*/ 2147483647 w 73"/>
                  <a:gd name="T53" fmla="*/ 2147483647 h 285"/>
                  <a:gd name="T54" fmla="*/ 2147483647 w 73"/>
                  <a:gd name="T55" fmla="*/ 2147483647 h 285"/>
                  <a:gd name="T56" fmla="*/ 2147483647 w 73"/>
                  <a:gd name="T57" fmla="*/ 2147483647 h 285"/>
                  <a:gd name="T58" fmla="*/ 2147483647 w 73"/>
                  <a:gd name="T59" fmla="*/ 2147483647 h 285"/>
                  <a:gd name="T60" fmla="*/ 2147483647 w 73"/>
                  <a:gd name="T61" fmla="*/ 2147483647 h 285"/>
                  <a:gd name="T62" fmla="*/ 2147483647 w 73"/>
                  <a:gd name="T63" fmla="*/ 2147483647 h 285"/>
                  <a:gd name="T64" fmla="*/ 2147483647 w 73"/>
                  <a:gd name="T65" fmla="*/ 214748364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 h="285">
                    <a:moveTo>
                      <a:pt x="53" y="285"/>
                    </a:moveTo>
                    <a:lnTo>
                      <a:pt x="48" y="278"/>
                    </a:lnTo>
                    <a:lnTo>
                      <a:pt x="44" y="271"/>
                    </a:lnTo>
                    <a:lnTo>
                      <a:pt x="38" y="262"/>
                    </a:lnTo>
                    <a:lnTo>
                      <a:pt x="34" y="255"/>
                    </a:lnTo>
                    <a:lnTo>
                      <a:pt x="28" y="247"/>
                    </a:lnTo>
                    <a:lnTo>
                      <a:pt x="24" y="239"/>
                    </a:lnTo>
                    <a:lnTo>
                      <a:pt x="20" y="229"/>
                    </a:lnTo>
                    <a:lnTo>
                      <a:pt x="17" y="219"/>
                    </a:lnTo>
                    <a:lnTo>
                      <a:pt x="13" y="209"/>
                    </a:lnTo>
                    <a:lnTo>
                      <a:pt x="10" y="200"/>
                    </a:lnTo>
                    <a:lnTo>
                      <a:pt x="7" y="190"/>
                    </a:lnTo>
                    <a:lnTo>
                      <a:pt x="5" y="180"/>
                    </a:lnTo>
                    <a:lnTo>
                      <a:pt x="3" y="170"/>
                    </a:lnTo>
                    <a:lnTo>
                      <a:pt x="2" y="160"/>
                    </a:lnTo>
                    <a:lnTo>
                      <a:pt x="0" y="151"/>
                    </a:lnTo>
                    <a:lnTo>
                      <a:pt x="0" y="141"/>
                    </a:lnTo>
                    <a:lnTo>
                      <a:pt x="0" y="132"/>
                    </a:lnTo>
                    <a:lnTo>
                      <a:pt x="2" y="124"/>
                    </a:lnTo>
                    <a:lnTo>
                      <a:pt x="2" y="116"/>
                    </a:lnTo>
                    <a:lnTo>
                      <a:pt x="3" y="107"/>
                    </a:lnTo>
                    <a:lnTo>
                      <a:pt x="5" y="99"/>
                    </a:lnTo>
                    <a:lnTo>
                      <a:pt x="7" y="91"/>
                    </a:lnTo>
                    <a:lnTo>
                      <a:pt x="9" y="82"/>
                    </a:lnTo>
                    <a:lnTo>
                      <a:pt x="12" y="74"/>
                    </a:lnTo>
                    <a:lnTo>
                      <a:pt x="14" y="64"/>
                    </a:lnTo>
                    <a:lnTo>
                      <a:pt x="19" y="56"/>
                    </a:lnTo>
                    <a:lnTo>
                      <a:pt x="24" y="46"/>
                    </a:lnTo>
                    <a:lnTo>
                      <a:pt x="28" y="36"/>
                    </a:lnTo>
                    <a:lnTo>
                      <a:pt x="34" y="26"/>
                    </a:lnTo>
                    <a:lnTo>
                      <a:pt x="41" y="18"/>
                    </a:lnTo>
                    <a:lnTo>
                      <a:pt x="46" y="8"/>
                    </a:lnTo>
                    <a:lnTo>
                      <a:pt x="53" y="0"/>
                    </a:lnTo>
                    <a:lnTo>
                      <a:pt x="73" y="0"/>
                    </a:lnTo>
                    <a:lnTo>
                      <a:pt x="69" y="7"/>
                    </a:lnTo>
                    <a:lnTo>
                      <a:pt x="65" y="14"/>
                    </a:lnTo>
                    <a:lnTo>
                      <a:pt x="62" y="21"/>
                    </a:lnTo>
                    <a:lnTo>
                      <a:pt x="58" y="26"/>
                    </a:lnTo>
                    <a:lnTo>
                      <a:pt x="55" y="32"/>
                    </a:lnTo>
                    <a:lnTo>
                      <a:pt x="52" y="37"/>
                    </a:lnTo>
                    <a:lnTo>
                      <a:pt x="49" y="42"/>
                    </a:lnTo>
                    <a:lnTo>
                      <a:pt x="48" y="44"/>
                    </a:lnTo>
                    <a:lnTo>
                      <a:pt x="46" y="50"/>
                    </a:lnTo>
                    <a:lnTo>
                      <a:pt x="44" y="54"/>
                    </a:lnTo>
                    <a:lnTo>
                      <a:pt x="42" y="60"/>
                    </a:lnTo>
                    <a:lnTo>
                      <a:pt x="39" y="65"/>
                    </a:lnTo>
                    <a:lnTo>
                      <a:pt x="38" y="71"/>
                    </a:lnTo>
                    <a:lnTo>
                      <a:pt x="37" y="77"/>
                    </a:lnTo>
                    <a:lnTo>
                      <a:pt x="35" y="81"/>
                    </a:lnTo>
                    <a:lnTo>
                      <a:pt x="34" y="86"/>
                    </a:lnTo>
                    <a:lnTo>
                      <a:pt x="33" y="93"/>
                    </a:lnTo>
                    <a:lnTo>
                      <a:pt x="31" y="99"/>
                    </a:lnTo>
                    <a:lnTo>
                      <a:pt x="30" y="106"/>
                    </a:lnTo>
                    <a:lnTo>
                      <a:pt x="28" y="113"/>
                    </a:lnTo>
                    <a:lnTo>
                      <a:pt x="28" y="120"/>
                    </a:lnTo>
                    <a:lnTo>
                      <a:pt x="27" y="127"/>
                    </a:lnTo>
                    <a:lnTo>
                      <a:pt x="27" y="134"/>
                    </a:lnTo>
                    <a:lnTo>
                      <a:pt x="27" y="141"/>
                    </a:lnTo>
                    <a:lnTo>
                      <a:pt x="28" y="159"/>
                    </a:lnTo>
                    <a:lnTo>
                      <a:pt x="30" y="177"/>
                    </a:lnTo>
                    <a:lnTo>
                      <a:pt x="34" y="195"/>
                    </a:lnTo>
                    <a:lnTo>
                      <a:pt x="39" y="213"/>
                    </a:lnTo>
                    <a:lnTo>
                      <a:pt x="45" y="230"/>
                    </a:lnTo>
                    <a:lnTo>
                      <a:pt x="53" y="248"/>
                    </a:lnTo>
                    <a:lnTo>
                      <a:pt x="63" y="267"/>
                    </a:lnTo>
                    <a:lnTo>
                      <a:pt x="73" y="283"/>
                    </a:lnTo>
                    <a:lnTo>
                      <a:pt x="53"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9" name="Freeform 117"/>
              <p:cNvSpPr>
                <a:spLocks/>
              </p:cNvSpPr>
              <p:nvPr/>
            </p:nvSpPr>
            <p:spPr bwMode="auto">
              <a:xfrm>
                <a:off x="7080250" y="5449888"/>
                <a:ext cx="77788" cy="82550"/>
              </a:xfrm>
              <a:custGeom>
                <a:avLst/>
                <a:gdLst>
                  <a:gd name="T0" fmla="*/ 0 w 147"/>
                  <a:gd name="T1" fmla="*/ 2147483647 h 156"/>
                  <a:gd name="T2" fmla="*/ 2147483647 w 147"/>
                  <a:gd name="T3" fmla="*/ 2147483647 h 156"/>
                  <a:gd name="T4" fmla="*/ 889066569 w 147"/>
                  <a:gd name="T5" fmla="*/ 0 h 156"/>
                  <a:gd name="T6" fmla="*/ 2147483647 w 147"/>
                  <a:gd name="T7" fmla="*/ 0 h 156"/>
                  <a:gd name="T8" fmla="*/ 2147483647 w 147"/>
                  <a:gd name="T9" fmla="*/ 2147483647 h 156"/>
                  <a:gd name="T10" fmla="*/ 2147483647 w 147"/>
                  <a:gd name="T11" fmla="*/ 2147483647 h 156"/>
                  <a:gd name="T12" fmla="*/ 2147483647 w 147"/>
                  <a:gd name="T13" fmla="*/ 2147483647 h 156"/>
                  <a:gd name="T14" fmla="*/ 2147483647 w 147"/>
                  <a:gd name="T15" fmla="*/ 2147483647 h 156"/>
                  <a:gd name="T16" fmla="*/ 2147483647 w 147"/>
                  <a:gd name="T17" fmla="*/ 2147483647 h 156"/>
                  <a:gd name="T18" fmla="*/ 2147483647 w 147"/>
                  <a:gd name="T19" fmla="*/ 2147483647 h 156"/>
                  <a:gd name="T20" fmla="*/ 2147483647 w 147"/>
                  <a:gd name="T21" fmla="*/ 2147483647 h 156"/>
                  <a:gd name="T22" fmla="*/ 2147483647 w 147"/>
                  <a:gd name="T23" fmla="*/ 2147483647 h 156"/>
                  <a:gd name="T24" fmla="*/ 2147483647 w 147"/>
                  <a:gd name="T25" fmla="*/ 2147483647 h 156"/>
                  <a:gd name="T26" fmla="*/ 2147483647 w 147"/>
                  <a:gd name="T27" fmla="*/ 0 h 156"/>
                  <a:gd name="T28" fmla="*/ 2147483647 w 147"/>
                  <a:gd name="T29" fmla="*/ 0 h 156"/>
                  <a:gd name="T30" fmla="*/ 2147483647 w 147"/>
                  <a:gd name="T31" fmla="*/ 2147483647 h 156"/>
                  <a:gd name="T32" fmla="*/ 2147483647 w 147"/>
                  <a:gd name="T33" fmla="*/ 2147483647 h 156"/>
                  <a:gd name="T34" fmla="*/ 2147483647 w 147"/>
                  <a:gd name="T35" fmla="*/ 2147483647 h 156"/>
                  <a:gd name="T36" fmla="*/ 2147483647 w 147"/>
                  <a:gd name="T37" fmla="*/ 2147483647 h 156"/>
                  <a:gd name="T38" fmla="*/ 2147483647 w 147"/>
                  <a:gd name="T39" fmla="*/ 2147483647 h 156"/>
                  <a:gd name="T40" fmla="*/ 2147483647 w 147"/>
                  <a:gd name="T41" fmla="*/ 2147483647 h 156"/>
                  <a:gd name="T42" fmla="*/ 0 w 147"/>
                  <a:gd name="T43" fmla="*/ 2147483647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7" h="156">
                    <a:moveTo>
                      <a:pt x="0" y="156"/>
                    </a:moveTo>
                    <a:lnTo>
                      <a:pt x="58" y="75"/>
                    </a:lnTo>
                    <a:lnTo>
                      <a:pt x="6" y="0"/>
                    </a:lnTo>
                    <a:lnTo>
                      <a:pt x="35" y="0"/>
                    </a:lnTo>
                    <a:lnTo>
                      <a:pt x="62" y="37"/>
                    </a:lnTo>
                    <a:lnTo>
                      <a:pt x="65" y="43"/>
                    </a:lnTo>
                    <a:lnTo>
                      <a:pt x="67" y="47"/>
                    </a:lnTo>
                    <a:lnTo>
                      <a:pt x="70" y="51"/>
                    </a:lnTo>
                    <a:lnTo>
                      <a:pt x="72" y="54"/>
                    </a:lnTo>
                    <a:lnTo>
                      <a:pt x="74" y="48"/>
                    </a:lnTo>
                    <a:lnTo>
                      <a:pt x="79" y="44"/>
                    </a:lnTo>
                    <a:lnTo>
                      <a:pt x="81" y="40"/>
                    </a:lnTo>
                    <a:lnTo>
                      <a:pt x="84" y="37"/>
                    </a:lnTo>
                    <a:lnTo>
                      <a:pt x="111" y="0"/>
                    </a:lnTo>
                    <a:lnTo>
                      <a:pt x="143" y="0"/>
                    </a:lnTo>
                    <a:lnTo>
                      <a:pt x="88" y="75"/>
                    </a:lnTo>
                    <a:lnTo>
                      <a:pt x="147" y="156"/>
                    </a:lnTo>
                    <a:lnTo>
                      <a:pt x="115" y="156"/>
                    </a:lnTo>
                    <a:lnTo>
                      <a:pt x="83" y="110"/>
                    </a:lnTo>
                    <a:lnTo>
                      <a:pt x="74" y="96"/>
                    </a:lnTo>
                    <a:lnTo>
                      <a:pt x="32" y="156"/>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0" name="Freeform 118"/>
              <p:cNvSpPr>
                <a:spLocks/>
              </p:cNvSpPr>
              <p:nvPr/>
            </p:nvSpPr>
            <p:spPr bwMode="auto">
              <a:xfrm>
                <a:off x="7169150" y="5416550"/>
                <a:ext cx="38100" cy="150813"/>
              </a:xfrm>
              <a:custGeom>
                <a:avLst/>
                <a:gdLst>
                  <a:gd name="T0" fmla="*/ 0 w 72"/>
                  <a:gd name="T1" fmla="*/ 2147483647 h 285"/>
                  <a:gd name="T2" fmla="*/ 2147483647 w 72"/>
                  <a:gd name="T3" fmla="*/ 2147483647 h 285"/>
                  <a:gd name="T4" fmla="*/ 2147483647 w 72"/>
                  <a:gd name="T5" fmla="*/ 2147483647 h 285"/>
                  <a:gd name="T6" fmla="*/ 2147483647 w 72"/>
                  <a:gd name="T7" fmla="*/ 2147483647 h 285"/>
                  <a:gd name="T8" fmla="*/ 2147483647 w 72"/>
                  <a:gd name="T9" fmla="*/ 2147483647 h 285"/>
                  <a:gd name="T10" fmla="*/ 2147483647 w 72"/>
                  <a:gd name="T11" fmla="*/ 2147483647 h 285"/>
                  <a:gd name="T12" fmla="*/ 2147483647 w 72"/>
                  <a:gd name="T13" fmla="*/ 2147483647 h 285"/>
                  <a:gd name="T14" fmla="*/ 2147483647 w 72"/>
                  <a:gd name="T15" fmla="*/ 2147483647 h 285"/>
                  <a:gd name="T16" fmla="*/ 2147483647 w 72"/>
                  <a:gd name="T17" fmla="*/ 2147483647 h 285"/>
                  <a:gd name="T18" fmla="*/ 2147483647 w 72"/>
                  <a:gd name="T19" fmla="*/ 2147483647 h 285"/>
                  <a:gd name="T20" fmla="*/ 2147483647 w 72"/>
                  <a:gd name="T21" fmla="*/ 2147483647 h 285"/>
                  <a:gd name="T22" fmla="*/ 2147483647 w 72"/>
                  <a:gd name="T23" fmla="*/ 2147483647 h 285"/>
                  <a:gd name="T24" fmla="*/ 2147483647 w 72"/>
                  <a:gd name="T25" fmla="*/ 2147483647 h 285"/>
                  <a:gd name="T26" fmla="*/ 2147483647 w 72"/>
                  <a:gd name="T27" fmla="*/ 2147483647 h 285"/>
                  <a:gd name="T28" fmla="*/ 2147483647 w 72"/>
                  <a:gd name="T29" fmla="*/ 2147483647 h 285"/>
                  <a:gd name="T30" fmla="*/ 1185313754 w 72"/>
                  <a:gd name="T31" fmla="*/ 2074382544 h 285"/>
                  <a:gd name="T32" fmla="*/ 0 w 72"/>
                  <a:gd name="T33" fmla="*/ 0 h 285"/>
                  <a:gd name="T34" fmla="*/ 2147483647 w 72"/>
                  <a:gd name="T35" fmla="*/ 1185321388 h 285"/>
                  <a:gd name="T36" fmla="*/ 2147483647 w 72"/>
                  <a:gd name="T37" fmla="*/ 2147483647 h 285"/>
                  <a:gd name="T38" fmla="*/ 2147483647 w 72"/>
                  <a:gd name="T39" fmla="*/ 2147483647 h 285"/>
                  <a:gd name="T40" fmla="*/ 2147483647 w 72"/>
                  <a:gd name="T41" fmla="*/ 2147483647 h 285"/>
                  <a:gd name="T42" fmla="*/ 2147483647 w 72"/>
                  <a:gd name="T43" fmla="*/ 2147483647 h 285"/>
                  <a:gd name="T44" fmla="*/ 2147483647 w 72"/>
                  <a:gd name="T45" fmla="*/ 2147483647 h 285"/>
                  <a:gd name="T46" fmla="*/ 2147483647 w 72"/>
                  <a:gd name="T47" fmla="*/ 2147483647 h 285"/>
                  <a:gd name="T48" fmla="*/ 2147483647 w 72"/>
                  <a:gd name="T49" fmla="*/ 2147483647 h 285"/>
                  <a:gd name="T50" fmla="*/ 2147483647 w 72"/>
                  <a:gd name="T51" fmla="*/ 2147483647 h 285"/>
                  <a:gd name="T52" fmla="*/ 2147483647 w 72"/>
                  <a:gd name="T53" fmla="*/ 2147483647 h 285"/>
                  <a:gd name="T54" fmla="*/ 2147483647 w 72"/>
                  <a:gd name="T55" fmla="*/ 2147483647 h 285"/>
                  <a:gd name="T56" fmla="*/ 2147483647 w 72"/>
                  <a:gd name="T57" fmla="*/ 2147483647 h 285"/>
                  <a:gd name="T58" fmla="*/ 2147483647 w 72"/>
                  <a:gd name="T59" fmla="*/ 2147483647 h 285"/>
                  <a:gd name="T60" fmla="*/ 2147483647 w 72"/>
                  <a:gd name="T61" fmla="*/ 2147483647 h 285"/>
                  <a:gd name="T62" fmla="*/ 2147483647 w 72"/>
                  <a:gd name="T63" fmla="*/ 2147483647 h 285"/>
                  <a:gd name="T64" fmla="*/ 2147483647 w 72"/>
                  <a:gd name="T65" fmla="*/ 2147483647 h 285"/>
                  <a:gd name="T66" fmla="*/ 2147483647 w 72"/>
                  <a:gd name="T67" fmla="*/ 2147483647 h 2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285">
                    <a:moveTo>
                      <a:pt x="19" y="285"/>
                    </a:moveTo>
                    <a:lnTo>
                      <a:pt x="0" y="283"/>
                    </a:lnTo>
                    <a:lnTo>
                      <a:pt x="11" y="267"/>
                    </a:lnTo>
                    <a:lnTo>
                      <a:pt x="19" y="248"/>
                    </a:lnTo>
                    <a:lnTo>
                      <a:pt x="28" y="230"/>
                    </a:lnTo>
                    <a:lnTo>
                      <a:pt x="35" y="213"/>
                    </a:lnTo>
                    <a:lnTo>
                      <a:pt x="39" y="195"/>
                    </a:lnTo>
                    <a:lnTo>
                      <a:pt x="43" y="177"/>
                    </a:lnTo>
                    <a:lnTo>
                      <a:pt x="44" y="159"/>
                    </a:lnTo>
                    <a:lnTo>
                      <a:pt x="46" y="141"/>
                    </a:lnTo>
                    <a:lnTo>
                      <a:pt x="46" y="135"/>
                    </a:lnTo>
                    <a:lnTo>
                      <a:pt x="46" y="128"/>
                    </a:lnTo>
                    <a:lnTo>
                      <a:pt x="44" y="121"/>
                    </a:lnTo>
                    <a:lnTo>
                      <a:pt x="44" y="114"/>
                    </a:lnTo>
                    <a:lnTo>
                      <a:pt x="43" y="107"/>
                    </a:lnTo>
                    <a:lnTo>
                      <a:pt x="42" y="100"/>
                    </a:lnTo>
                    <a:lnTo>
                      <a:pt x="40" y="93"/>
                    </a:lnTo>
                    <a:lnTo>
                      <a:pt x="39" y="86"/>
                    </a:lnTo>
                    <a:lnTo>
                      <a:pt x="37" y="81"/>
                    </a:lnTo>
                    <a:lnTo>
                      <a:pt x="36" y="77"/>
                    </a:lnTo>
                    <a:lnTo>
                      <a:pt x="35" y="71"/>
                    </a:lnTo>
                    <a:lnTo>
                      <a:pt x="32" y="65"/>
                    </a:lnTo>
                    <a:lnTo>
                      <a:pt x="30" y="60"/>
                    </a:lnTo>
                    <a:lnTo>
                      <a:pt x="28" y="54"/>
                    </a:lnTo>
                    <a:lnTo>
                      <a:pt x="26" y="50"/>
                    </a:lnTo>
                    <a:lnTo>
                      <a:pt x="23" y="44"/>
                    </a:lnTo>
                    <a:lnTo>
                      <a:pt x="22" y="42"/>
                    </a:lnTo>
                    <a:lnTo>
                      <a:pt x="21" y="37"/>
                    </a:lnTo>
                    <a:lnTo>
                      <a:pt x="18" y="32"/>
                    </a:lnTo>
                    <a:lnTo>
                      <a:pt x="15" y="26"/>
                    </a:lnTo>
                    <a:lnTo>
                      <a:pt x="11" y="21"/>
                    </a:lnTo>
                    <a:lnTo>
                      <a:pt x="8" y="14"/>
                    </a:lnTo>
                    <a:lnTo>
                      <a:pt x="4" y="7"/>
                    </a:lnTo>
                    <a:lnTo>
                      <a:pt x="0" y="0"/>
                    </a:lnTo>
                    <a:lnTo>
                      <a:pt x="19" y="0"/>
                    </a:lnTo>
                    <a:lnTo>
                      <a:pt x="26" y="8"/>
                    </a:lnTo>
                    <a:lnTo>
                      <a:pt x="32" y="18"/>
                    </a:lnTo>
                    <a:lnTo>
                      <a:pt x="39" y="26"/>
                    </a:lnTo>
                    <a:lnTo>
                      <a:pt x="44" y="36"/>
                    </a:lnTo>
                    <a:lnTo>
                      <a:pt x="48" y="46"/>
                    </a:lnTo>
                    <a:lnTo>
                      <a:pt x="53" y="56"/>
                    </a:lnTo>
                    <a:lnTo>
                      <a:pt x="57" y="64"/>
                    </a:lnTo>
                    <a:lnTo>
                      <a:pt x="60" y="74"/>
                    </a:lnTo>
                    <a:lnTo>
                      <a:pt x="62" y="82"/>
                    </a:lnTo>
                    <a:lnTo>
                      <a:pt x="65" y="91"/>
                    </a:lnTo>
                    <a:lnTo>
                      <a:pt x="67" y="99"/>
                    </a:lnTo>
                    <a:lnTo>
                      <a:pt x="69" y="107"/>
                    </a:lnTo>
                    <a:lnTo>
                      <a:pt x="71" y="116"/>
                    </a:lnTo>
                    <a:lnTo>
                      <a:pt x="71" y="124"/>
                    </a:lnTo>
                    <a:lnTo>
                      <a:pt x="72" y="132"/>
                    </a:lnTo>
                    <a:lnTo>
                      <a:pt x="72" y="141"/>
                    </a:lnTo>
                    <a:lnTo>
                      <a:pt x="72" y="151"/>
                    </a:lnTo>
                    <a:lnTo>
                      <a:pt x="71" y="160"/>
                    </a:lnTo>
                    <a:lnTo>
                      <a:pt x="69" y="170"/>
                    </a:lnTo>
                    <a:lnTo>
                      <a:pt x="68" y="180"/>
                    </a:lnTo>
                    <a:lnTo>
                      <a:pt x="67" y="190"/>
                    </a:lnTo>
                    <a:lnTo>
                      <a:pt x="64" y="200"/>
                    </a:lnTo>
                    <a:lnTo>
                      <a:pt x="60" y="209"/>
                    </a:lnTo>
                    <a:lnTo>
                      <a:pt x="57" y="219"/>
                    </a:lnTo>
                    <a:lnTo>
                      <a:pt x="53" y="229"/>
                    </a:lnTo>
                    <a:lnTo>
                      <a:pt x="48" y="239"/>
                    </a:lnTo>
                    <a:lnTo>
                      <a:pt x="44" y="247"/>
                    </a:lnTo>
                    <a:lnTo>
                      <a:pt x="40" y="255"/>
                    </a:lnTo>
                    <a:lnTo>
                      <a:pt x="35" y="262"/>
                    </a:lnTo>
                    <a:lnTo>
                      <a:pt x="30" y="269"/>
                    </a:lnTo>
                    <a:lnTo>
                      <a:pt x="25" y="276"/>
                    </a:lnTo>
                    <a:lnTo>
                      <a:pt x="19" y="283"/>
                    </a:lnTo>
                    <a:lnTo>
                      <a:pt x="19"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1" name="Freeform 119"/>
              <p:cNvSpPr>
                <a:spLocks noEditPoints="1"/>
              </p:cNvSpPr>
              <p:nvPr/>
            </p:nvSpPr>
            <p:spPr bwMode="auto">
              <a:xfrm>
                <a:off x="7265988" y="5451475"/>
                <a:ext cx="77787" cy="49213"/>
              </a:xfrm>
              <a:custGeom>
                <a:avLst/>
                <a:gdLst>
                  <a:gd name="T0" fmla="*/ 2147483647 w 145"/>
                  <a:gd name="T1" fmla="*/ 2147483647 h 93"/>
                  <a:gd name="T2" fmla="*/ 0 w 145"/>
                  <a:gd name="T3" fmla="*/ 2147483647 h 93"/>
                  <a:gd name="T4" fmla="*/ 0 w 145"/>
                  <a:gd name="T5" fmla="*/ 0 h 93"/>
                  <a:gd name="T6" fmla="*/ 2147483647 w 145"/>
                  <a:gd name="T7" fmla="*/ 0 h 93"/>
                  <a:gd name="T8" fmla="*/ 2147483647 w 145"/>
                  <a:gd name="T9" fmla="*/ 2147483647 h 93"/>
                  <a:gd name="T10" fmla="*/ 2147483647 w 145"/>
                  <a:gd name="T11" fmla="*/ 2147483647 h 93"/>
                  <a:gd name="T12" fmla="*/ 0 w 145"/>
                  <a:gd name="T13" fmla="*/ 2147483647 h 93"/>
                  <a:gd name="T14" fmla="*/ 0 w 145"/>
                  <a:gd name="T15" fmla="*/ 2147483647 h 93"/>
                  <a:gd name="T16" fmla="*/ 2147483647 w 145"/>
                  <a:gd name="T17" fmla="*/ 2147483647 h 93"/>
                  <a:gd name="T18" fmla="*/ 2147483647 w 145"/>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93">
                    <a:moveTo>
                      <a:pt x="145" y="27"/>
                    </a:moveTo>
                    <a:lnTo>
                      <a:pt x="0" y="27"/>
                    </a:lnTo>
                    <a:lnTo>
                      <a:pt x="0" y="0"/>
                    </a:lnTo>
                    <a:lnTo>
                      <a:pt x="145" y="0"/>
                    </a:lnTo>
                    <a:lnTo>
                      <a:pt x="145" y="27"/>
                    </a:lnTo>
                    <a:close/>
                    <a:moveTo>
                      <a:pt x="145" y="93"/>
                    </a:moveTo>
                    <a:lnTo>
                      <a:pt x="0" y="93"/>
                    </a:lnTo>
                    <a:lnTo>
                      <a:pt x="0" y="67"/>
                    </a:lnTo>
                    <a:lnTo>
                      <a:pt x="145" y="67"/>
                    </a:lnTo>
                    <a:lnTo>
                      <a:pt x="145"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2" name="Freeform 120"/>
              <p:cNvSpPr>
                <a:spLocks/>
              </p:cNvSpPr>
              <p:nvPr/>
            </p:nvSpPr>
            <p:spPr bwMode="auto">
              <a:xfrm>
                <a:off x="7470775" y="5526088"/>
                <a:ext cx="42863" cy="115887"/>
              </a:xfrm>
              <a:custGeom>
                <a:avLst/>
                <a:gdLst>
                  <a:gd name="T0" fmla="*/ 2147483647 w 81"/>
                  <a:gd name="T1" fmla="*/ 2147483647 h 218"/>
                  <a:gd name="T2" fmla="*/ 2147483647 w 81"/>
                  <a:gd name="T3" fmla="*/ 2147483647 h 218"/>
                  <a:gd name="T4" fmla="*/ 2147483647 w 81"/>
                  <a:gd name="T5" fmla="*/ 2147483647 h 218"/>
                  <a:gd name="T6" fmla="*/ 2147483647 w 81"/>
                  <a:gd name="T7" fmla="*/ 2147483647 h 218"/>
                  <a:gd name="T8" fmla="*/ 2147483647 w 81"/>
                  <a:gd name="T9" fmla="*/ 2147483647 h 218"/>
                  <a:gd name="T10" fmla="*/ 2147483647 w 81"/>
                  <a:gd name="T11" fmla="*/ 2147483647 h 218"/>
                  <a:gd name="T12" fmla="*/ 2147483647 w 81"/>
                  <a:gd name="T13" fmla="*/ 2147483647 h 218"/>
                  <a:gd name="T14" fmla="*/ 2147483647 w 81"/>
                  <a:gd name="T15" fmla="*/ 2147483647 h 218"/>
                  <a:gd name="T16" fmla="*/ 2074416798 w 81"/>
                  <a:gd name="T17" fmla="*/ 2147483647 h 218"/>
                  <a:gd name="T18" fmla="*/ 1037208399 w 81"/>
                  <a:gd name="T19" fmla="*/ 2147483647 h 218"/>
                  <a:gd name="T20" fmla="*/ 0 w 81"/>
                  <a:gd name="T21" fmla="*/ 2147483647 h 218"/>
                  <a:gd name="T22" fmla="*/ 0 w 81"/>
                  <a:gd name="T23" fmla="*/ 2147483647 h 218"/>
                  <a:gd name="T24" fmla="*/ 1481886624 w 81"/>
                  <a:gd name="T25" fmla="*/ 2147483647 h 218"/>
                  <a:gd name="T26" fmla="*/ 2147483647 w 81"/>
                  <a:gd name="T27" fmla="*/ 2147483647 h 218"/>
                  <a:gd name="T28" fmla="*/ 2147483647 w 81"/>
                  <a:gd name="T29" fmla="*/ 2147483647 h 218"/>
                  <a:gd name="T30" fmla="*/ 2147483647 w 81"/>
                  <a:gd name="T31" fmla="*/ 2147483647 h 218"/>
                  <a:gd name="T32" fmla="*/ 2147483647 w 81"/>
                  <a:gd name="T33" fmla="*/ 2147483647 h 218"/>
                  <a:gd name="T34" fmla="*/ 2147483647 w 81"/>
                  <a:gd name="T35" fmla="*/ 2147483647 h 218"/>
                  <a:gd name="T36" fmla="*/ 2147483647 w 81"/>
                  <a:gd name="T37" fmla="*/ 901461583 h 218"/>
                  <a:gd name="T38" fmla="*/ 2147483647 w 81"/>
                  <a:gd name="T39" fmla="*/ 0 h 218"/>
                  <a:gd name="T40" fmla="*/ 2147483647 w 81"/>
                  <a:gd name="T41" fmla="*/ 0 h 218"/>
                  <a:gd name="T42" fmla="*/ 2147483647 w 81"/>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1" h="218">
                    <a:moveTo>
                      <a:pt x="81" y="218"/>
                    </a:moveTo>
                    <a:lnTo>
                      <a:pt x="55" y="218"/>
                    </a:lnTo>
                    <a:lnTo>
                      <a:pt x="55" y="48"/>
                    </a:lnTo>
                    <a:lnTo>
                      <a:pt x="49" y="53"/>
                    </a:lnTo>
                    <a:lnTo>
                      <a:pt x="42" y="57"/>
                    </a:lnTo>
                    <a:lnTo>
                      <a:pt x="35" y="62"/>
                    </a:lnTo>
                    <a:lnTo>
                      <a:pt x="28" y="67"/>
                    </a:lnTo>
                    <a:lnTo>
                      <a:pt x="21" y="71"/>
                    </a:lnTo>
                    <a:lnTo>
                      <a:pt x="14" y="75"/>
                    </a:lnTo>
                    <a:lnTo>
                      <a:pt x="7" y="78"/>
                    </a:lnTo>
                    <a:lnTo>
                      <a:pt x="0" y="81"/>
                    </a:lnTo>
                    <a:lnTo>
                      <a:pt x="0" y="54"/>
                    </a:lnTo>
                    <a:lnTo>
                      <a:pt x="10" y="48"/>
                    </a:lnTo>
                    <a:lnTo>
                      <a:pt x="21" y="43"/>
                    </a:lnTo>
                    <a:lnTo>
                      <a:pt x="31" y="37"/>
                    </a:lnTo>
                    <a:lnTo>
                      <a:pt x="39" y="30"/>
                    </a:lnTo>
                    <a:lnTo>
                      <a:pt x="48" y="23"/>
                    </a:lnTo>
                    <a:lnTo>
                      <a:pt x="53" y="15"/>
                    </a:lnTo>
                    <a:lnTo>
                      <a:pt x="59" y="6"/>
                    </a:lnTo>
                    <a:lnTo>
                      <a:pt x="63" y="0"/>
                    </a:lnTo>
                    <a:lnTo>
                      <a:pt x="81" y="0"/>
                    </a:lnTo>
                    <a:lnTo>
                      <a:pt x="81"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3" name="Freeform 121"/>
              <p:cNvSpPr>
                <a:spLocks/>
              </p:cNvSpPr>
              <p:nvPr/>
            </p:nvSpPr>
            <p:spPr bwMode="auto">
              <a:xfrm>
                <a:off x="7596188" y="5546725"/>
                <a:ext cx="77787" cy="77788"/>
              </a:xfrm>
              <a:custGeom>
                <a:avLst/>
                <a:gdLst>
                  <a:gd name="T0" fmla="*/ 2147483647 w 145"/>
                  <a:gd name="T1" fmla="*/ 2147483647 h 145"/>
                  <a:gd name="T2" fmla="*/ 2147483647 w 145"/>
                  <a:gd name="T3" fmla="*/ 2147483647 h 145"/>
                  <a:gd name="T4" fmla="*/ 0 w 145"/>
                  <a:gd name="T5" fmla="*/ 2147483647 h 145"/>
                  <a:gd name="T6" fmla="*/ 0 w 145"/>
                  <a:gd name="T7" fmla="*/ 2147483647 h 145"/>
                  <a:gd name="T8" fmla="*/ 2147483647 w 145"/>
                  <a:gd name="T9" fmla="*/ 2147483647 h 145"/>
                  <a:gd name="T10" fmla="*/ 2147483647 w 145"/>
                  <a:gd name="T11" fmla="*/ 0 h 145"/>
                  <a:gd name="T12" fmla="*/ 2147483647 w 145"/>
                  <a:gd name="T13" fmla="*/ 0 h 145"/>
                  <a:gd name="T14" fmla="*/ 2147483647 w 145"/>
                  <a:gd name="T15" fmla="*/ 2147483647 h 145"/>
                  <a:gd name="T16" fmla="*/ 2147483647 w 145"/>
                  <a:gd name="T17" fmla="*/ 2147483647 h 145"/>
                  <a:gd name="T18" fmla="*/ 2147483647 w 145"/>
                  <a:gd name="T19" fmla="*/ 2147483647 h 145"/>
                  <a:gd name="T20" fmla="*/ 2147483647 w 145"/>
                  <a:gd name="T21" fmla="*/ 2147483647 h 145"/>
                  <a:gd name="T22" fmla="*/ 2147483647 w 145"/>
                  <a:gd name="T23" fmla="*/ 2147483647 h 145"/>
                  <a:gd name="T24" fmla="*/ 2147483647 w 145"/>
                  <a:gd name="T25" fmla="*/ 2147483647 h 1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5">
                    <a:moveTo>
                      <a:pt x="60" y="145"/>
                    </a:moveTo>
                    <a:lnTo>
                      <a:pt x="60" y="85"/>
                    </a:lnTo>
                    <a:lnTo>
                      <a:pt x="0" y="85"/>
                    </a:lnTo>
                    <a:lnTo>
                      <a:pt x="0" y="60"/>
                    </a:lnTo>
                    <a:lnTo>
                      <a:pt x="60" y="60"/>
                    </a:lnTo>
                    <a:lnTo>
                      <a:pt x="60" y="0"/>
                    </a:lnTo>
                    <a:lnTo>
                      <a:pt x="85" y="0"/>
                    </a:lnTo>
                    <a:lnTo>
                      <a:pt x="85" y="60"/>
                    </a:lnTo>
                    <a:lnTo>
                      <a:pt x="145" y="60"/>
                    </a:lnTo>
                    <a:lnTo>
                      <a:pt x="145" y="85"/>
                    </a:lnTo>
                    <a:lnTo>
                      <a:pt x="85" y="85"/>
                    </a:lnTo>
                    <a:lnTo>
                      <a:pt x="85" y="145"/>
                    </a:lnTo>
                    <a:lnTo>
                      <a:pt x="6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Freeform 122"/>
              <p:cNvSpPr>
                <a:spLocks noEditPoints="1"/>
              </p:cNvSpPr>
              <p:nvPr/>
            </p:nvSpPr>
            <p:spPr bwMode="auto">
              <a:xfrm>
                <a:off x="7731125" y="5556250"/>
                <a:ext cx="77788" cy="87313"/>
              </a:xfrm>
              <a:custGeom>
                <a:avLst/>
                <a:gdLst>
                  <a:gd name="T0" fmla="*/ 2147483647 w 148"/>
                  <a:gd name="T1" fmla="*/ 2147483647 h 163"/>
                  <a:gd name="T2" fmla="*/ 2147483647 w 148"/>
                  <a:gd name="T3" fmla="*/ 2147483647 h 163"/>
                  <a:gd name="T4" fmla="*/ 2147483647 w 148"/>
                  <a:gd name="T5" fmla="*/ 2147483647 h 163"/>
                  <a:gd name="T6" fmla="*/ 2147483647 w 148"/>
                  <a:gd name="T7" fmla="*/ 2147483647 h 163"/>
                  <a:gd name="T8" fmla="*/ 2147483647 w 148"/>
                  <a:gd name="T9" fmla="*/ 2147483647 h 163"/>
                  <a:gd name="T10" fmla="*/ 2147483647 w 148"/>
                  <a:gd name="T11" fmla="*/ 2147483647 h 163"/>
                  <a:gd name="T12" fmla="*/ 2147483647 w 148"/>
                  <a:gd name="T13" fmla="*/ 2147483647 h 163"/>
                  <a:gd name="T14" fmla="*/ 2147483647 w 148"/>
                  <a:gd name="T15" fmla="*/ 2147483647 h 163"/>
                  <a:gd name="T16" fmla="*/ 2147483647 w 148"/>
                  <a:gd name="T17" fmla="*/ 2147483647 h 163"/>
                  <a:gd name="T18" fmla="*/ 2147483647 w 148"/>
                  <a:gd name="T19" fmla="*/ 2147483647 h 163"/>
                  <a:gd name="T20" fmla="*/ 2147483647 w 148"/>
                  <a:gd name="T21" fmla="*/ 2147483647 h 163"/>
                  <a:gd name="T22" fmla="*/ 1597275666 w 148"/>
                  <a:gd name="T23" fmla="*/ 2147483647 h 163"/>
                  <a:gd name="T24" fmla="*/ 871291299 w 148"/>
                  <a:gd name="T25" fmla="*/ 2147483647 h 163"/>
                  <a:gd name="T26" fmla="*/ 145307458 w 148"/>
                  <a:gd name="T27" fmla="*/ 2147483647 h 163"/>
                  <a:gd name="T28" fmla="*/ 0 w 148"/>
                  <a:gd name="T29" fmla="*/ 2147483647 h 163"/>
                  <a:gd name="T30" fmla="*/ 145307458 w 148"/>
                  <a:gd name="T31" fmla="*/ 2147483647 h 163"/>
                  <a:gd name="T32" fmla="*/ 871291299 w 148"/>
                  <a:gd name="T33" fmla="*/ 2147483647 h 163"/>
                  <a:gd name="T34" fmla="*/ 1597275666 w 148"/>
                  <a:gd name="T35" fmla="*/ 2147483647 h 163"/>
                  <a:gd name="T36" fmla="*/ 2147483647 w 148"/>
                  <a:gd name="T37" fmla="*/ 2147483647 h 163"/>
                  <a:gd name="T38" fmla="*/ 2147483647 w 148"/>
                  <a:gd name="T39" fmla="*/ 1844414275 h 163"/>
                  <a:gd name="T40" fmla="*/ 2147483647 w 148"/>
                  <a:gd name="T41" fmla="*/ 768410109 h 163"/>
                  <a:gd name="T42" fmla="*/ 2147483647 w 148"/>
                  <a:gd name="T43" fmla="*/ 153796761 h 163"/>
                  <a:gd name="T44" fmla="*/ 2147483647 w 148"/>
                  <a:gd name="T45" fmla="*/ 0 h 163"/>
                  <a:gd name="T46" fmla="*/ 2147483647 w 148"/>
                  <a:gd name="T47" fmla="*/ 153796761 h 163"/>
                  <a:gd name="T48" fmla="*/ 2147483647 w 148"/>
                  <a:gd name="T49" fmla="*/ 768410109 h 163"/>
                  <a:gd name="T50" fmla="*/ 2147483647 w 148"/>
                  <a:gd name="T51" fmla="*/ 1690617514 h 163"/>
                  <a:gd name="T52" fmla="*/ 2147483647 w 148"/>
                  <a:gd name="T53" fmla="*/ 2147483647 h 163"/>
                  <a:gd name="T54" fmla="*/ 2147483647 w 148"/>
                  <a:gd name="T55" fmla="*/ 2147483647 h 163"/>
                  <a:gd name="T56" fmla="*/ 2147483647 w 148"/>
                  <a:gd name="T57" fmla="*/ 2147483647 h 163"/>
                  <a:gd name="T58" fmla="*/ 2147483647 w 148"/>
                  <a:gd name="T59" fmla="*/ 2147483647 h 163"/>
                  <a:gd name="T60" fmla="*/ 2147483647 w 148"/>
                  <a:gd name="T61" fmla="*/ 2147483647 h 163"/>
                  <a:gd name="T62" fmla="*/ 2147483647 w 148"/>
                  <a:gd name="T63" fmla="*/ 2147483647 h 163"/>
                  <a:gd name="T64" fmla="*/ 2147483647 w 148"/>
                  <a:gd name="T65" fmla="*/ 2147483647 h 163"/>
                  <a:gd name="T66" fmla="*/ 2147483647 w 148"/>
                  <a:gd name="T67" fmla="*/ 2147483647 h 163"/>
                  <a:gd name="T68" fmla="*/ 2147483647 w 148"/>
                  <a:gd name="T69" fmla="*/ 2147483647 h 163"/>
                  <a:gd name="T70" fmla="*/ 2147483647 w 148"/>
                  <a:gd name="T71" fmla="*/ 2147483647 h 163"/>
                  <a:gd name="T72" fmla="*/ 2147483647 w 148"/>
                  <a:gd name="T73" fmla="*/ 2147483647 h 163"/>
                  <a:gd name="T74" fmla="*/ 2147483647 w 148"/>
                  <a:gd name="T75" fmla="*/ 2147483647 h 163"/>
                  <a:gd name="T76" fmla="*/ 2147483647 w 148"/>
                  <a:gd name="T77" fmla="*/ 2147483647 h 163"/>
                  <a:gd name="T78" fmla="*/ 2147483647 w 148"/>
                  <a:gd name="T79" fmla="*/ 2147483647 h 163"/>
                  <a:gd name="T80" fmla="*/ 2147483647 w 148"/>
                  <a:gd name="T81" fmla="*/ 2147483647 h 163"/>
                  <a:gd name="T82" fmla="*/ 2147483647 w 148"/>
                  <a:gd name="T83" fmla="*/ 2147483647 h 163"/>
                  <a:gd name="T84" fmla="*/ 2147483647 w 148"/>
                  <a:gd name="T85" fmla="*/ 2147483647 h 163"/>
                  <a:gd name="T86" fmla="*/ 2147483647 w 148"/>
                  <a:gd name="T87" fmla="*/ 2147483647 h 163"/>
                  <a:gd name="T88" fmla="*/ 2147483647 w 148"/>
                  <a:gd name="T89" fmla="*/ 2147483647 h 163"/>
                  <a:gd name="T90" fmla="*/ 2147483647 w 148"/>
                  <a:gd name="T91" fmla="*/ 2147483647 h 163"/>
                  <a:gd name="T92" fmla="*/ 2147483647 w 148"/>
                  <a:gd name="T93" fmla="*/ 2147483647 h 163"/>
                  <a:gd name="T94" fmla="*/ 2147483647 w 148"/>
                  <a:gd name="T95" fmla="*/ 2147483647 h 163"/>
                  <a:gd name="T96" fmla="*/ 2147483647 w 148"/>
                  <a:gd name="T97" fmla="*/ 2147483647 h 163"/>
                  <a:gd name="T98" fmla="*/ 2147483647 w 148"/>
                  <a:gd name="T99" fmla="*/ 2147483647 h 163"/>
                  <a:gd name="T100" fmla="*/ 2147483647 w 148"/>
                  <a:gd name="T101" fmla="*/ 2147483647 h 1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8" h="163">
                    <a:moveTo>
                      <a:pt x="122" y="109"/>
                    </a:moveTo>
                    <a:lnTo>
                      <a:pt x="147" y="113"/>
                    </a:lnTo>
                    <a:lnTo>
                      <a:pt x="143" y="124"/>
                    </a:lnTo>
                    <a:lnTo>
                      <a:pt x="137" y="135"/>
                    </a:lnTo>
                    <a:lnTo>
                      <a:pt x="130" y="144"/>
                    </a:lnTo>
                    <a:lnTo>
                      <a:pt x="122" y="151"/>
                    </a:lnTo>
                    <a:lnTo>
                      <a:pt x="117" y="154"/>
                    </a:lnTo>
                    <a:lnTo>
                      <a:pt x="112" y="156"/>
                    </a:lnTo>
                    <a:lnTo>
                      <a:pt x="106" y="158"/>
                    </a:lnTo>
                    <a:lnTo>
                      <a:pt x="101" y="161"/>
                    </a:lnTo>
                    <a:lnTo>
                      <a:pt x="95" y="162"/>
                    </a:lnTo>
                    <a:lnTo>
                      <a:pt x="89" y="162"/>
                    </a:lnTo>
                    <a:lnTo>
                      <a:pt x="82" y="163"/>
                    </a:lnTo>
                    <a:lnTo>
                      <a:pt x="75" y="163"/>
                    </a:lnTo>
                    <a:lnTo>
                      <a:pt x="67" y="163"/>
                    </a:lnTo>
                    <a:lnTo>
                      <a:pt x="59" y="162"/>
                    </a:lnTo>
                    <a:lnTo>
                      <a:pt x="52" y="161"/>
                    </a:lnTo>
                    <a:lnTo>
                      <a:pt x="45" y="158"/>
                    </a:lnTo>
                    <a:lnTo>
                      <a:pt x="38" y="155"/>
                    </a:lnTo>
                    <a:lnTo>
                      <a:pt x="32" y="152"/>
                    </a:lnTo>
                    <a:lnTo>
                      <a:pt x="27" y="148"/>
                    </a:lnTo>
                    <a:lnTo>
                      <a:pt x="21" y="142"/>
                    </a:lnTo>
                    <a:lnTo>
                      <a:pt x="15" y="137"/>
                    </a:lnTo>
                    <a:lnTo>
                      <a:pt x="11" y="131"/>
                    </a:lnTo>
                    <a:lnTo>
                      <a:pt x="8" y="124"/>
                    </a:lnTo>
                    <a:lnTo>
                      <a:pt x="6" y="117"/>
                    </a:lnTo>
                    <a:lnTo>
                      <a:pt x="3" y="110"/>
                    </a:lnTo>
                    <a:lnTo>
                      <a:pt x="1" y="102"/>
                    </a:lnTo>
                    <a:lnTo>
                      <a:pt x="0" y="93"/>
                    </a:lnTo>
                    <a:lnTo>
                      <a:pt x="0" y="84"/>
                    </a:lnTo>
                    <a:lnTo>
                      <a:pt x="0" y="74"/>
                    </a:lnTo>
                    <a:lnTo>
                      <a:pt x="1" y="65"/>
                    </a:lnTo>
                    <a:lnTo>
                      <a:pt x="3" y="57"/>
                    </a:lnTo>
                    <a:lnTo>
                      <a:pt x="6" y="49"/>
                    </a:lnTo>
                    <a:lnTo>
                      <a:pt x="8" y="42"/>
                    </a:lnTo>
                    <a:lnTo>
                      <a:pt x="11" y="35"/>
                    </a:lnTo>
                    <a:lnTo>
                      <a:pt x="15" y="28"/>
                    </a:lnTo>
                    <a:lnTo>
                      <a:pt x="20" y="22"/>
                    </a:lnTo>
                    <a:lnTo>
                      <a:pt x="25" y="17"/>
                    </a:lnTo>
                    <a:lnTo>
                      <a:pt x="31" y="12"/>
                    </a:lnTo>
                    <a:lnTo>
                      <a:pt x="38" y="10"/>
                    </a:lnTo>
                    <a:lnTo>
                      <a:pt x="43" y="5"/>
                    </a:lnTo>
                    <a:lnTo>
                      <a:pt x="50" y="3"/>
                    </a:lnTo>
                    <a:lnTo>
                      <a:pt x="59" y="1"/>
                    </a:lnTo>
                    <a:lnTo>
                      <a:pt x="66" y="0"/>
                    </a:lnTo>
                    <a:lnTo>
                      <a:pt x="74" y="0"/>
                    </a:lnTo>
                    <a:lnTo>
                      <a:pt x="82" y="0"/>
                    </a:lnTo>
                    <a:lnTo>
                      <a:pt x="89" y="1"/>
                    </a:lnTo>
                    <a:lnTo>
                      <a:pt x="96" y="3"/>
                    </a:lnTo>
                    <a:lnTo>
                      <a:pt x="103" y="5"/>
                    </a:lnTo>
                    <a:lnTo>
                      <a:pt x="110" y="8"/>
                    </a:lnTo>
                    <a:lnTo>
                      <a:pt x="116" y="11"/>
                    </a:lnTo>
                    <a:lnTo>
                      <a:pt x="122" y="15"/>
                    </a:lnTo>
                    <a:lnTo>
                      <a:pt x="127" y="21"/>
                    </a:lnTo>
                    <a:lnTo>
                      <a:pt x="133" y="26"/>
                    </a:lnTo>
                    <a:lnTo>
                      <a:pt x="137" y="32"/>
                    </a:lnTo>
                    <a:lnTo>
                      <a:pt x="140" y="39"/>
                    </a:lnTo>
                    <a:lnTo>
                      <a:pt x="143" y="46"/>
                    </a:lnTo>
                    <a:lnTo>
                      <a:pt x="145" y="54"/>
                    </a:lnTo>
                    <a:lnTo>
                      <a:pt x="147" y="63"/>
                    </a:lnTo>
                    <a:lnTo>
                      <a:pt x="148" y="71"/>
                    </a:lnTo>
                    <a:lnTo>
                      <a:pt x="148" y="81"/>
                    </a:lnTo>
                    <a:lnTo>
                      <a:pt x="148" y="82"/>
                    </a:lnTo>
                    <a:lnTo>
                      <a:pt x="148" y="84"/>
                    </a:lnTo>
                    <a:lnTo>
                      <a:pt x="147" y="86"/>
                    </a:lnTo>
                    <a:lnTo>
                      <a:pt x="147" y="88"/>
                    </a:lnTo>
                    <a:lnTo>
                      <a:pt x="27" y="88"/>
                    </a:lnTo>
                    <a:lnTo>
                      <a:pt x="28" y="100"/>
                    </a:lnTo>
                    <a:lnTo>
                      <a:pt x="31" y="110"/>
                    </a:lnTo>
                    <a:lnTo>
                      <a:pt x="36" y="120"/>
                    </a:lnTo>
                    <a:lnTo>
                      <a:pt x="42" y="127"/>
                    </a:lnTo>
                    <a:lnTo>
                      <a:pt x="49" y="133"/>
                    </a:lnTo>
                    <a:lnTo>
                      <a:pt x="57" y="137"/>
                    </a:lnTo>
                    <a:lnTo>
                      <a:pt x="67" y="140"/>
                    </a:lnTo>
                    <a:lnTo>
                      <a:pt x="77" y="141"/>
                    </a:lnTo>
                    <a:lnTo>
                      <a:pt x="84" y="141"/>
                    </a:lnTo>
                    <a:lnTo>
                      <a:pt x="91" y="140"/>
                    </a:lnTo>
                    <a:lnTo>
                      <a:pt x="98" y="137"/>
                    </a:lnTo>
                    <a:lnTo>
                      <a:pt x="103" y="134"/>
                    </a:lnTo>
                    <a:lnTo>
                      <a:pt x="109" y="130"/>
                    </a:lnTo>
                    <a:lnTo>
                      <a:pt x="113" y="124"/>
                    </a:lnTo>
                    <a:lnTo>
                      <a:pt x="117" y="117"/>
                    </a:lnTo>
                    <a:lnTo>
                      <a:pt x="120" y="109"/>
                    </a:lnTo>
                    <a:lnTo>
                      <a:pt x="122" y="109"/>
                    </a:lnTo>
                    <a:close/>
                    <a:moveTo>
                      <a:pt x="28" y="65"/>
                    </a:moveTo>
                    <a:lnTo>
                      <a:pt x="122" y="65"/>
                    </a:lnTo>
                    <a:lnTo>
                      <a:pt x="120" y="57"/>
                    </a:lnTo>
                    <a:lnTo>
                      <a:pt x="117" y="49"/>
                    </a:lnTo>
                    <a:lnTo>
                      <a:pt x="115" y="43"/>
                    </a:lnTo>
                    <a:lnTo>
                      <a:pt x="110" y="38"/>
                    </a:lnTo>
                    <a:lnTo>
                      <a:pt x="103" y="31"/>
                    </a:lnTo>
                    <a:lnTo>
                      <a:pt x="95" y="26"/>
                    </a:lnTo>
                    <a:lnTo>
                      <a:pt x="85" y="24"/>
                    </a:lnTo>
                    <a:lnTo>
                      <a:pt x="75" y="22"/>
                    </a:lnTo>
                    <a:lnTo>
                      <a:pt x="66" y="24"/>
                    </a:lnTo>
                    <a:lnTo>
                      <a:pt x="57" y="25"/>
                    </a:lnTo>
                    <a:lnTo>
                      <a:pt x="50" y="29"/>
                    </a:lnTo>
                    <a:lnTo>
                      <a:pt x="43" y="33"/>
                    </a:lnTo>
                    <a:lnTo>
                      <a:pt x="38" y="40"/>
                    </a:lnTo>
                    <a:lnTo>
                      <a:pt x="32" y="47"/>
                    </a:lnTo>
                    <a:lnTo>
                      <a:pt x="29" y="56"/>
                    </a:lnTo>
                    <a:lnTo>
                      <a:pt x="2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Freeform 123"/>
              <p:cNvSpPr>
                <a:spLocks/>
              </p:cNvSpPr>
              <p:nvPr/>
            </p:nvSpPr>
            <p:spPr bwMode="auto">
              <a:xfrm>
                <a:off x="7672388" y="5324475"/>
                <a:ext cx="41275" cy="114300"/>
              </a:xfrm>
              <a:custGeom>
                <a:avLst/>
                <a:gdLst>
                  <a:gd name="T0" fmla="*/ 2147483647 w 80"/>
                  <a:gd name="T1" fmla="*/ 2147483647 h 218"/>
                  <a:gd name="T2" fmla="*/ 2147483647 w 80"/>
                  <a:gd name="T3" fmla="*/ 2147483647 h 218"/>
                  <a:gd name="T4" fmla="*/ 2147483647 w 80"/>
                  <a:gd name="T5" fmla="*/ 2147483647 h 218"/>
                  <a:gd name="T6" fmla="*/ 2147483647 w 80"/>
                  <a:gd name="T7" fmla="*/ 2147483647 h 218"/>
                  <a:gd name="T8" fmla="*/ 2147483647 w 80"/>
                  <a:gd name="T9" fmla="*/ 2147483647 h 218"/>
                  <a:gd name="T10" fmla="*/ 2147483647 w 80"/>
                  <a:gd name="T11" fmla="*/ 2147483647 h 218"/>
                  <a:gd name="T12" fmla="*/ 2147483647 w 80"/>
                  <a:gd name="T13" fmla="*/ 2147483647 h 218"/>
                  <a:gd name="T14" fmla="*/ 2147483647 w 80"/>
                  <a:gd name="T15" fmla="*/ 2147483647 h 218"/>
                  <a:gd name="T16" fmla="*/ 1785346513 w 80"/>
                  <a:gd name="T17" fmla="*/ 2147483647 h 218"/>
                  <a:gd name="T18" fmla="*/ 824129154 w 80"/>
                  <a:gd name="T19" fmla="*/ 2147483647 h 218"/>
                  <a:gd name="T20" fmla="*/ 0 w 80"/>
                  <a:gd name="T21" fmla="*/ 2147483647 h 218"/>
                  <a:gd name="T22" fmla="*/ 0 w 80"/>
                  <a:gd name="T23" fmla="*/ 2147483647 h 218"/>
                  <a:gd name="T24" fmla="*/ 1373282194 w 80"/>
                  <a:gd name="T25" fmla="*/ 2147483647 h 218"/>
                  <a:gd name="T26" fmla="*/ 2147483647 w 80"/>
                  <a:gd name="T27" fmla="*/ 2147483647 h 218"/>
                  <a:gd name="T28" fmla="*/ 2147483647 w 80"/>
                  <a:gd name="T29" fmla="*/ 2147483647 h 218"/>
                  <a:gd name="T30" fmla="*/ 2147483647 w 80"/>
                  <a:gd name="T31" fmla="*/ 2147483647 h 218"/>
                  <a:gd name="T32" fmla="*/ 2147483647 w 80"/>
                  <a:gd name="T33" fmla="*/ 2147483647 h 218"/>
                  <a:gd name="T34" fmla="*/ 2147483647 w 80"/>
                  <a:gd name="T35" fmla="*/ 2147483647 h 218"/>
                  <a:gd name="T36" fmla="*/ 2147483647 w 80"/>
                  <a:gd name="T37" fmla="*/ 1008894117 h 218"/>
                  <a:gd name="T38" fmla="*/ 2147483647 w 80"/>
                  <a:gd name="T39" fmla="*/ 0 h 218"/>
                  <a:gd name="T40" fmla="*/ 2147483647 w 80"/>
                  <a:gd name="T41" fmla="*/ 0 h 218"/>
                  <a:gd name="T42" fmla="*/ 2147483647 w 80"/>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0" h="218">
                    <a:moveTo>
                      <a:pt x="80" y="218"/>
                    </a:moveTo>
                    <a:lnTo>
                      <a:pt x="55" y="218"/>
                    </a:lnTo>
                    <a:lnTo>
                      <a:pt x="55" y="48"/>
                    </a:lnTo>
                    <a:lnTo>
                      <a:pt x="49" y="53"/>
                    </a:lnTo>
                    <a:lnTo>
                      <a:pt x="42" y="57"/>
                    </a:lnTo>
                    <a:lnTo>
                      <a:pt x="35" y="62"/>
                    </a:lnTo>
                    <a:lnTo>
                      <a:pt x="28" y="67"/>
                    </a:lnTo>
                    <a:lnTo>
                      <a:pt x="21" y="71"/>
                    </a:lnTo>
                    <a:lnTo>
                      <a:pt x="13" y="75"/>
                    </a:lnTo>
                    <a:lnTo>
                      <a:pt x="6" y="78"/>
                    </a:lnTo>
                    <a:lnTo>
                      <a:pt x="0" y="81"/>
                    </a:lnTo>
                    <a:lnTo>
                      <a:pt x="0" y="54"/>
                    </a:lnTo>
                    <a:lnTo>
                      <a:pt x="10" y="48"/>
                    </a:lnTo>
                    <a:lnTo>
                      <a:pt x="20" y="43"/>
                    </a:lnTo>
                    <a:lnTo>
                      <a:pt x="31" y="37"/>
                    </a:lnTo>
                    <a:lnTo>
                      <a:pt x="39" y="30"/>
                    </a:lnTo>
                    <a:lnTo>
                      <a:pt x="46" y="23"/>
                    </a:lnTo>
                    <a:lnTo>
                      <a:pt x="53" y="15"/>
                    </a:lnTo>
                    <a:lnTo>
                      <a:pt x="57" y="7"/>
                    </a:lnTo>
                    <a:lnTo>
                      <a:pt x="62" y="0"/>
                    </a:lnTo>
                    <a:lnTo>
                      <a:pt x="80" y="0"/>
                    </a:lnTo>
                    <a:lnTo>
                      <a:pt x="80"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Rectangle 124"/>
              <p:cNvSpPr>
                <a:spLocks noChangeArrowheads="1"/>
              </p:cNvSpPr>
              <p:nvPr/>
            </p:nvSpPr>
            <p:spPr bwMode="auto">
              <a:xfrm>
                <a:off x="7815263" y="5529263"/>
                <a:ext cx="33337"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7" name="Freeform 125"/>
              <p:cNvSpPr>
                <a:spLocks/>
              </p:cNvSpPr>
              <p:nvPr/>
            </p:nvSpPr>
            <p:spPr bwMode="auto">
              <a:xfrm>
                <a:off x="7853363" y="5502275"/>
                <a:ext cx="60325" cy="65088"/>
              </a:xfrm>
              <a:custGeom>
                <a:avLst/>
                <a:gdLst>
                  <a:gd name="T0" fmla="*/ 0 w 114"/>
                  <a:gd name="T1" fmla="*/ 2147483647 h 123"/>
                  <a:gd name="T2" fmla="*/ 2147483647 w 114"/>
                  <a:gd name="T3" fmla="*/ 2147483647 h 123"/>
                  <a:gd name="T4" fmla="*/ 148129096 w 114"/>
                  <a:gd name="T5" fmla="*/ 0 h 123"/>
                  <a:gd name="T6" fmla="*/ 2147483647 w 114"/>
                  <a:gd name="T7" fmla="*/ 0 h 123"/>
                  <a:gd name="T8" fmla="*/ 2147483647 w 114"/>
                  <a:gd name="T9" fmla="*/ 2147483647 h 123"/>
                  <a:gd name="T10" fmla="*/ 2147483647 w 114"/>
                  <a:gd name="T11" fmla="*/ 2147483647 h 123"/>
                  <a:gd name="T12" fmla="*/ 2147483647 w 114"/>
                  <a:gd name="T13" fmla="*/ 2147483647 h 123"/>
                  <a:gd name="T14" fmla="*/ 2147483647 w 114"/>
                  <a:gd name="T15" fmla="*/ 2147483647 h 123"/>
                  <a:gd name="T16" fmla="*/ 2147483647 w 114"/>
                  <a:gd name="T17" fmla="*/ 2147483647 h 123"/>
                  <a:gd name="T18" fmla="*/ 2147483647 w 114"/>
                  <a:gd name="T19" fmla="*/ 2147483647 h 123"/>
                  <a:gd name="T20" fmla="*/ 2147483647 w 114"/>
                  <a:gd name="T21" fmla="*/ 2147483647 h 123"/>
                  <a:gd name="T22" fmla="*/ 2147483647 w 114"/>
                  <a:gd name="T23" fmla="*/ 2147483647 h 123"/>
                  <a:gd name="T24" fmla="*/ 2147483647 w 114"/>
                  <a:gd name="T25" fmla="*/ 2147483647 h 123"/>
                  <a:gd name="T26" fmla="*/ 2147483647 w 114"/>
                  <a:gd name="T27" fmla="*/ 0 h 123"/>
                  <a:gd name="T28" fmla="*/ 2147483647 w 114"/>
                  <a:gd name="T29" fmla="*/ 0 h 123"/>
                  <a:gd name="T30" fmla="*/ 2147483647 w 114"/>
                  <a:gd name="T31" fmla="*/ 2147483647 h 123"/>
                  <a:gd name="T32" fmla="*/ 2147483647 w 114"/>
                  <a:gd name="T33" fmla="*/ 2147483647 h 123"/>
                  <a:gd name="T34" fmla="*/ 2147483647 w 114"/>
                  <a:gd name="T35" fmla="*/ 2147483647 h 123"/>
                  <a:gd name="T36" fmla="*/ 2147483647 w 114"/>
                  <a:gd name="T37" fmla="*/ 2147483647 h 123"/>
                  <a:gd name="T38" fmla="*/ 2147483647 w 114"/>
                  <a:gd name="T39" fmla="*/ 2147483647 h 123"/>
                  <a:gd name="T40" fmla="*/ 2147483647 w 114"/>
                  <a:gd name="T41" fmla="*/ 2147483647 h 123"/>
                  <a:gd name="T42" fmla="*/ 0 w 114"/>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4" h="123">
                    <a:moveTo>
                      <a:pt x="0" y="123"/>
                    </a:moveTo>
                    <a:lnTo>
                      <a:pt x="43" y="60"/>
                    </a:lnTo>
                    <a:lnTo>
                      <a:pt x="1" y="0"/>
                    </a:lnTo>
                    <a:lnTo>
                      <a:pt x="28" y="0"/>
                    </a:lnTo>
                    <a:lnTo>
                      <a:pt x="47" y="31"/>
                    </a:lnTo>
                    <a:lnTo>
                      <a:pt x="50" y="34"/>
                    </a:lnTo>
                    <a:lnTo>
                      <a:pt x="51" y="38"/>
                    </a:lnTo>
                    <a:lnTo>
                      <a:pt x="54" y="41"/>
                    </a:lnTo>
                    <a:lnTo>
                      <a:pt x="56" y="44"/>
                    </a:lnTo>
                    <a:lnTo>
                      <a:pt x="58" y="41"/>
                    </a:lnTo>
                    <a:lnTo>
                      <a:pt x="60" y="38"/>
                    </a:lnTo>
                    <a:lnTo>
                      <a:pt x="62" y="34"/>
                    </a:lnTo>
                    <a:lnTo>
                      <a:pt x="64" y="33"/>
                    </a:lnTo>
                    <a:lnTo>
                      <a:pt x="86" y="0"/>
                    </a:lnTo>
                    <a:lnTo>
                      <a:pt x="110" y="0"/>
                    </a:lnTo>
                    <a:lnTo>
                      <a:pt x="69" y="60"/>
                    </a:lnTo>
                    <a:lnTo>
                      <a:pt x="114" y="123"/>
                    </a:lnTo>
                    <a:lnTo>
                      <a:pt x="88" y="123"/>
                    </a:lnTo>
                    <a:lnTo>
                      <a:pt x="62" y="87"/>
                    </a:lnTo>
                    <a:lnTo>
                      <a:pt x="56" y="77"/>
                    </a:lnTo>
                    <a:lnTo>
                      <a:pt x="25" y="123"/>
                    </a:lnTo>
                    <a:lnTo>
                      <a:pt x="0"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8" name="Freeform 126"/>
              <p:cNvSpPr>
                <a:spLocks/>
              </p:cNvSpPr>
              <p:nvPr/>
            </p:nvSpPr>
            <p:spPr bwMode="auto">
              <a:xfrm>
                <a:off x="7412038" y="5464175"/>
                <a:ext cx="542925" cy="19050"/>
              </a:xfrm>
              <a:custGeom>
                <a:avLst/>
                <a:gdLst>
                  <a:gd name="T0" fmla="*/ 2147483647 w 1027"/>
                  <a:gd name="T1" fmla="*/ 2147483647 h 36"/>
                  <a:gd name="T2" fmla="*/ 2147483647 w 1027"/>
                  <a:gd name="T3" fmla="*/ 0 h 36"/>
                  <a:gd name="T4" fmla="*/ 0 w 1027"/>
                  <a:gd name="T5" fmla="*/ 0 h 36"/>
                  <a:gd name="T6" fmla="*/ 0 w 1027"/>
                  <a:gd name="T7" fmla="*/ 2147483647 h 36"/>
                  <a:gd name="T8" fmla="*/ 2147483647 w 1027"/>
                  <a:gd name="T9" fmla="*/ 2147483647 h 36"/>
                  <a:gd name="T10" fmla="*/ 2147483647 w 1027"/>
                  <a:gd name="T11" fmla="*/ 2147483647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7" h="36">
                    <a:moveTo>
                      <a:pt x="1027" y="18"/>
                    </a:moveTo>
                    <a:lnTo>
                      <a:pt x="1027" y="0"/>
                    </a:lnTo>
                    <a:lnTo>
                      <a:pt x="0" y="0"/>
                    </a:lnTo>
                    <a:lnTo>
                      <a:pt x="0" y="36"/>
                    </a:lnTo>
                    <a:lnTo>
                      <a:pt x="1027" y="36"/>
                    </a:lnTo>
                    <a:lnTo>
                      <a:pt x="102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Freeform 127"/>
              <p:cNvSpPr>
                <a:spLocks/>
              </p:cNvSpPr>
              <p:nvPr/>
            </p:nvSpPr>
            <p:spPr bwMode="auto">
              <a:xfrm>
                <a:off x="5445125" y="4419600"/>
                <a:ext cx="2476500" cy="1752600"/>
              </a:xfrm>
              <a:custGeom>
                <a:avLst/>
                <a:gdLst>
                  <a:gd name="T0" fmla="*/ 2147483647 w 1560"/>
                  <a:gd name="T1" fmla="*/ 2147483647 h 1104"/>
                  <a:gd name="T2" fmla="*/ 2147483647 w 1560"/>
                  <a:gd name="T3" fmla="*/ 2147483647 h 1104"/>
                  <a:gd name="T4" fmla="*/ 2147483647 w 1560"/>
                  <a:gd name="T5" fmla="*/ 2147483647 h 1104"/>
                  <a:gd name="T6" fmla="*/ 2147483647 w 1560"/>
                  <a:gd name="T7" fmla="*/ 2147483647 h 1104"/>
                  <a:gd name="T8" fmla="*/ 2147483647 w 1560"/>
                  <a:gd name="T9" fmla="*/ 2147483647 h 1104"/>
                  <a:gd name="T10" fmla="*/ 2147483647 w 1560"/>
                  <a:gd name="T11" fmla="*/ 2147483647 h 1104"/>
                  <a:gd name="T12" fmla="*/ 2147483647 w 1560"/>
                  <a:gd name="T13" fmla="*/ 2147483647 h 1104"/>
                  <a:gd name="T14" fmla="*/ 2147483647 w 1560"/>
                  <a:gd name="T15" fmla="*/ 2147483647 h 1104"/>
                  <a:gd name="T16" fmla="*/ 2147483647 w 1560"/>
                  <a:gd name="T17" fmla="*/ 2147483647 h 1104"/>
                  <a:gd name="T18" fmla="*/ 2147483647 w 1560"/>
                  <a:gd name="T19" fmla="*/ 2147483647 h 1104"/>
                  <a:gd name="T20" fmla="*/ 2147483647 w 1560"/>
                  <a:gd name="T21" fmla="*/ 2147483647 h 1104"/>
                  <a:gd name="T22" fmla="*/ 2147483647 w 1560"/>
                  <a:gd name="T23" fmla="*/ 2147483647 h 1104"/>
                  <a:gd name="T24" fmla="*/ 0 w 1560"/>
                  <a:gd name="T25" fmla="*/ 2147483647 h 1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0" h="1104">
                    <a:moveTo>
                      <a:pt x="1560" y="4"/>
                    </a:moveTo>
                    <a:cubicBezTo>
                      <a:pt x="1520" y="2"/>
                      <a:pt x="1480" y="0"/>
                      <a:pt x="1450" y="4"/>
                    </a:cubicBezTo>
                    <a:cubicBezTo>
                      <a:pt x="1420" y="8"/>
                      <a:pt x="1406" y="18"/>
                      <a:pt x="1379" y="30"/>
                    </a:cubicBezTo>
                    <a:cubicBezTo>
                      <a:pt x="1352" y="42"/>
                      <a:pt x="1318" y="54"/>
                      <a:pt x="1288" y="75"/>
                    </a:cubicBezTo>
                    <a:cubicBezTo>
                      <a:pt x="1258" y="96"/>
                      <a:pt x="1254" y="100"/>
                      <a:pt x="1197" y="153"/>
                    </a:cubicBezTo>
                    <a:cubicBezTo>
                      <a:pt x="1140" y="206"/>
                      <a:pt x="1021" y="317"/>
                      <a:pt x="945" y="392"/>
                    </a:cubicBezTo>
                    <a:cubicBezTo>
                      <a:pt x="869" y="467"/>
                      <a:pt x="797" y="541"/>
                      <a:pt x="738" y="606"/>
                    </a:cubicBezTo>
                    <a:cubicBezTo>
                      <a:pt x="679" y="671"/>
                      <a:pt x="638" y="728"/>
                      <a:pt x="589" y="780"/>
                    </a:cubicBezTo>
                    <a:cubicBezTo>
                      <a:pt x="540" y="832"/>
                      <a:pt x="492" y="877"/>
                      <a:pt x="447" y="916"/>
                    </a:cubicBezTo>
                    <a:cubicBezTo>
                      <a:pt x="402" y="955"/>
                      <a:pt x="358" y="988"/>
                      <a:pt x="317" y="1013"/>
                    </a:cubicBezTo>
                    <a:cubicBezTo>
                      <a:pt x="276" y="1038"/>
                      <a:pt x="233" y="1052"/>
                      <a:pt x="201" y="1065"/>
                    </a:cubicBezTo>
                    <a:cubicBezTo>
                      <a:pt x="169" y="1078"/>
                      <a:pt x="156" y="1084"/>
                      <a:pt x="123" y="1091"/>
                    </a:cubicBezTo>
                    <a:cubicBezTo>
                      <a:pt x="90" y="1098"/>
                      <a:pt x="20" y="1102"/>
                      <a:pt x="0" y="1104"/>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200" name="Gerade Verbindung 199"/>
            <p:cNvCxnSpPr/>
            <p:nvPr/>
          </p:nvCxnSpPr>
          <p:spPr bwMode="auto">
            <a:xfrm>
              <a:off x="5606146" y="6297239"/>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08" name="Gruppieren 4107"/>
          <p:cNvGrpSpPr/>
          <p:nvPr/>
        </p:nvGrpSpPr>
        <p:grpSpPr>
          <a:xfrm>
            <a:off x="6056852" y="4167811"/>
            <a:ext cx="2888322" cy="2125981"/>
            <a:chOff x="6199465" y="4167977"/>
            <a:chExt cx="2888322" cy="2125981"/>
          </a:xfrm>
        </p:grpSpPr>
        <p:sp>
          <p:nvSpPr>
            <p:cNvPr id="202" name="Line 9"/>
            <p:cNvSpPr>
              <a:spLocks noChangeShapeType="1"/>
            </p:cNvSpPr>
            <p:nvPr/>
          </p:nvSpPr>
          <p:spPr bwMode="auto">
            <a:xfrm>
              <a:off x="7436438" y="5299864"/>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3" name="Freeform 100"/>
            <p:cNvSpPr>
              <a:spLocks/>
            </p:cNvSpPr>
            <p:nvPr/>
          </p:nvSpPr>
          <p:spPr bwMode="auto">
            <a:xfrm>
              <a:off x="7466600" y="4207664"/>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Freeform 103"/>
            <p:cNvSpPr>
              <a:spLocks/>
            </p:cNvSpPr>
            <p:nvPr/>
          </p:nvSpPr>
          <p:spPr bwMode="auto">
            <a:xfrm>
              <a:off x="7239588" y="4167977"/>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7" name="Freeform 104"/>
            <p:cNvSpPr>
              <a:spLocks/>
            </p:cNvSpPr>
            <p:nvPr/>
          </p:nvSpPr>
          <p:spPr bwMode="auto">
            <a:xfrm>
              <a:off x="7287213" y="4167977"/>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8" name="Freeform 105"/>
            <p:cNvSpPr>
              <a:spLocks/>
            </p:cNvSpPr>
            <p:nvPr/>
          </p:nvSpPr>
          <p:spPr bwMode="auto">
            <a:xfrm>
              <a:off x="7325313" y="4207664"/>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Freeform 106"/>
            <p:cNvSpPr>
              <a:spLocks/>
            </p:cNvSpPr>
            <p:nvPr/>
          </p:nvSpPr>
          <p:spPr bwMode="auto">
            <a:xfrm>
              <a:off x="7403100" y="4167977"/>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Freeform 107"/>
            <p:cNvSpPr>
              <a:spLocks/>
            </p:cNvSpPr>
            <p:nvPr/>
          </p:nvSpPr>
          <p:spPr bwMode="auto">
            <a:xfrm>
              <a:off x="7255463" y="4521989"/>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Freeform 108"/>
            <p:cNvSpPr>
              <a:spLocks/>
            </p:cNvSpPr>
            <p:nvPr/>
          </p:nvSpPr>
          <p:spPr bwMode="auto">
            <a:xfrm>
              <a:off x="7326900" y="4602952"/>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2" name="Freeform 109"/>
            <p:cNvSpPr>
              <a:spLocks noEditPoints="1"/>
            </p:cNvSpPr>
            <p:nvPr/>
          </p:nvSpPr>
          <p:spPr bwMode="auto">
            <a:xfrm>
              <a:off x="7357063" y="4521989"/>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Freeform 110"/>
            <p:cNvSpPr>
              <a:spLocks noEditPoints="1"/>
            </p:cNvSpPr>
            <p:nvPr/>
          </p:nvSpPr>
          <p:spPr bwMode="auto">
            <a:xfrm>
              <a:off x="7247525" y="5323677"/>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Freeform 111"/>
            <p:cNvSpPr>
              <a:spLocks/>
            </p:cNvSpPr>
            <p:nvPr/>
          </p:nvSpPr>
          <p:spPr bwMode="auto">
            <a:xfrm>
              <a:off x="7326900" y="5404639"/>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5" name="Freeform 112"/>
            <p:cNvSpPr>
              <a:spLocks/>
            </p:cNvSpPr>
            <p:nvPr/>
          </p:nvSpPr>
          <p:spPr bwMode="auto">
            <a:xfrm>
              <a:off x="7357063" y="5325264"/>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6" name="Freeform 113"/>
            <p:cNvSpPr>
              <a:spLocks/>
            </p:cNvSpPr>
            <p:nvPr/>
          </p:nvSpPr>
          <p:spPr bwMode="auto">
            <a:xfrm>
              <a:off x="7436438" y="4555327"/>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7" name="Freeform 114"/>
            <p:cNvSpPr>
              <a:spLocks/>
            </p:cNvSpPr>
            <p:nvPr/>
          </p:nvSpPr>
          <p:spPr bwMode="auto">
            <a:xfrm>
              <a:off x="7436438" y="5357014"/>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18" name="Gerade Verbindung 217"/>
            <p:cNvCxnSpPr/>
            <p:nvPr/>
          </p:nvCxnSpPr>
          <p:spPr bwMode="auto">
            <a:xfrm>
              <a:off x="6283842" y="6155705"/>
              <a:ext cx="1190695" cy="0"/>
            </a:xfrm>
            <a:prstGeom prst="line">
              <a:avLst/>
            </a:prstGeom>
            <a:solidFill>
              <a:schemeClr val="accent1"/>
            </a:solidFill>
            <a:ln w="38100"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Gerade Verbindung 218"/>
            <p:cNvCxnSpPr/>
            <p:nvPr/>
          </p:nvCxnSpPr>
          <p:spPr bwMode="auto">
            <a:xfrm flipV="1">
              <a:off x="7466600" y="4620294"/>
              <a:ext cx="1444644" cy="1535412"/>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Gerade Verbindung 219"/>
            <p:cNvCxnSpPr/>
            <p:nvPr/>
          </p:nvCxnSpPr>
          <p:spPr bwMode="auto">
            <a:xfrm>
              <a:off x="6199465" y="6155706"/>
              <a:ext cx="28387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Text Box 5"/>
            <p:cNvSpPr txBox="1">
              <a:spLocks noChangeArrowheads="1"/>
            </p:cNvSpPr>
            <p:nvPr/>
          </p:nvSpPr>
          <p:spPr bwMode="auto">
            <a:xfrm>
              <a:off x="6334614" y="4336880"/>
              <a:ext cx="885477" cy="525401"/>
            </a:xfrm>
            <a:prstGeom prst="rect">
              <a:avLst/>
            </a:prstGeom>
            <a:noFill/>
            <a:ln>
              <a:noFill/>
            </a:ln>
            <a:effec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err="1">
                  <a:solidFill>
                    <a:srgbClr val="000000"/>
                  </a:solidFill>
                  <a:ea typeface="+mn-ea"/>
                </a:rPr>
                <a:t>relu</a:t>
              </a:r>
              <a:br>
                <a:rPr lang="en-US" altLang="de-DE" sz="1400" kern="0" dirty="0">
                  <a:solidFill>
                    <a:srgbClr val="000000"/>
                  </a:solidFill>
                  <a:ea typeface="+mn-ea"/>
                </a:rPr>
              </a:br>
              <a:r>
                <a:rPr lang="en-US" altLang="de-DE" sz="1400" kern="0" dirty="0">
                  <a:solidFill>
                    <a:srgbClr val="000000"/>
                  </a:solidFill>
                  <a:ea typeface="+mn-ea"/>
                </a:rPr>
                <a:t>function</a:t>
              </a:r>
              <a:endParaRPr kumimoji="0" lang="en-US" altLang="de-DE" sz="1400" b="1" i="0" u="none" strike="noStrike" kern="0" cap="none" spc="0" normalizeH="0" baseline="0" noProof="0" dirty="0">
                <a:ln>
                  <a:noFill/>
                </a:ln>
                <a:solidFill>
                  <a:srgbClr val="000000"/>
                </a:solidFill>
                <a:effectLst/>
                <a:uLnTx/>
                <a:uFillTx/>
                <a:ea typeface="+mn-ea"/>
              </a:endParaRPr>
            </a:p>
          </p:txBody>
        </p:sp>
        <p:graphicFrame>
          <p:nvGraphicFramePr>
            <p:cNvPr id="4096" name="Objekt 4095"/>
            <p:cNvGraphicFramePr>
              <a:graphicFrameLocks noChangeAspect="1"/>
            </p:cNvGraphicFramePr>
            <p:nvPr>
              <p:extLst>
                <p:ext uri="{D42A27DB-BD31-4B8C-83A1-F6EECF244321}">
                  <p14:modId xmlns:p14="http://schemas.microsoft.com/office/powerpoint/2010/main" val="1607494432"/>
                </p:ext>
              </p:extLst>
            </p:nvPr>
          </p:nvGraphicFramePr>
          <p:xfrm>
            <a:off x="7830487" y="5691948"/>
            <a:ext cx="1257300" cy="457200"/>
          </p:xfrm>
          <a:graphic>
            <a:graphicData uri="http://schemas.openxmlformats.org/presentationml/2006/ole">
              <mc:AlternateContent xmlns:mc="http://schemas.openxmlformats.org/markup-compatibility/2006">
                <mc:Choice xmlns:v="urn:schemas-microsoft-com:vml" Requires="v">
                  <p:oleObj name="Equation" r:id="rId2" imgW="1257120" imgH="457200" progId="Equation.3">
                    <p:embed/>
                  </p:oleObj>
                </mc:Choice>
                <mc:Fallback>
                  <p:oleObj name="Equation" r:id="rId2" imgW="1257120" imgH="457200" progId="Equation.3">
                    <p:embed/>
                    <p:pic>
                      <p:nvPicPr>
                        <p:cNvPr id="0" name=""/>
                        <p:cNvPicPr/>
                        <p:nvPr/>
                      </p:nvPicPr>
                      <p:blipFill>
                        <a:blip r:embed="rId3"/>
                        <a:stretch>
                          <a:fillRect/>
                        </a:stretch>
                      </p:blipFill>
                      <p:spPr>
                        <a:xfrm>
                          <a:off x="7830487" y="5691948"/>
                          <a:ext cx="1257300" cy="457200"/>
                        </a:xfrm>
                        <a:prstGeom prst="rect">
                          <a:avLst/>
                        </a:prstGeom>
                      </p:spPr>
                    </p:pic>
                  </p:oleObj>
                </mc:Fallback>
              </mc:AlternateContent>
            </a:graphicData>
          </a:graphic>
        </p:graphicFrame>
        <p:sp>
          <p:nvSpPr>
            <p:cNvPr id="223" name="Freeform 102"/>
            <p:cNvSpPr>
              <a:spLocks/>
            </p:cNvSpPr>
            <p:nvPr/>
          </p:nvSpPr>
          <p:spPr bwMode="auto">
            <a:xfrm>
              <a:off x="8942150" y="6219345"/>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4107" name="Gruppieren 4106"/>
          <p:cNvGrpSpPr/>
          <p:nvPr/>
        </p:nvGrpSpPr>
        <p:grpSpPr>
          <a:xfrm>
            <a:off x="6314296" y="1173688"/>
            <a:ext cx="2364798" cy="1923784"/>
            <a:chOff x="6314296" y="1173688"/>
            <a:chExt cx="2364798" cy="1923784"/>
          </a:xfrm>
        </p:grpSpPr>
        <p:sp>
          <p:nvSpPr>
            <p:cNvPr id="6" name="Text Box 4"/>
            <p:cNvSpPr txBox="1">
              <a:spLocks noChangeArrowheads="1"/>
            </p:cNvSpPr>
            <p:nvPr/>
          </p:nvSpPr>
          <p:spPr bwMode="auto">
            <a:xfrm>
              <a:off x="6314296" y="1542608"/>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err="1">
                  <a:ln>
                    <a:noFill/>
                  </a:ln>
                  <a:solidFill>
                    <a:srgbClr val="000000"/>
                  </a:solidFill>
                  <a:effectLst/>
                  <a:uLnTx/>
                  <a:uFillTx/>
                  <a:latin typeface="Arial" pitchFamily="34" charset="0"/>
                  <a:ea typeface="+mn-ea"/>
                </a:rPr>
                <a:t>signum</a:t>
              </a:r>
              <a:br>
                <a:rPr lang="en-US" altLang="de-DE" sz="1400" kern="0" dirty="0">
                  <a:solidFill>
                    <a:srgbClr val="000000"/>
                  </a:solidFill>
                  <a:ea typeface="+mn-ea"/>
                </a:rPr>
              </a:b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9" name="Freeform 10"/>
            <p:cNvSpPr>
              <a:spLocks/>
            </p:cNvSpPr>
            <p:nvPr/>
          </p:nvSpPr>
          <p:spPr bwMode="auto">
            <a:xfrm>
              <a:off x="7292729" y="1359101"/>
              <a:ext cx="12303" cy="1738371"/>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Freeform 13"/>
            <p:cNvSpPr>
              <a:spLocks/>
            </p:cNvSpPr>
            <p:nvPr/>
          </p:nvSpPr>
          <p:spPr bwMode="auto">
            <a:xfrm>
              <a:off x="7097250" y="1325373"/>
              <a:ext cx="35542" cy="91345"/>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14"/>
            <p:cNvSpPr>
              <a:spLocks/>
            </p:cNvSpPr>
            <p:nvPr/>
          </p:nvSpPr>
          <p:spPr bwMode="auto">
            <a:xfrm>
              <a:off x="7136892" y="1325373"/>
              <a:ext cx="30074" cy="118046"/>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Freeform 15"/>
            <p:cNvSpPr>
              <a:spLocks/>
            </p:cNvSpPr>
            <p:nvPr/>
          </p:nvSpPr>
          <p:spPr bwMode="auto">
            <a:xfrm>
              <a:off x="7169700" y="1350669"/>
              <a:ext cx="60147" cy="6604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16"/>
            <p:cNvSpPr>
              <a:spLocks/>
            </p:cNvSpPr>
            <p:nvPr/>
          </p:nvSpPr>
          <p:spPr bwMode="auto">
            <a:xfrm>
              <a:off x="7238049" y="1325373"/>
              <a:ext cx="28707" cy="118046"/>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Freeform 17"/>
            <p:cNvSpPr>
              <a:spLocks/>
            </p:cNvSpPr>
            <p:nvPr/>
          </p:nvSpPr>
          <p:spPr bwMode="auto">
            <a:xfrm>
              <a:off x="7109553" y="1637352"/>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18"/>
            <p:cNvSpPr>
              <a:spLocks/>
            </p:cNvSpPr>
            <p:nvPr/>
          </p:nvSpPr>
          <p:spPr bwMode="auto">
            <a:xfrm>
              <a:off x="7171068" y="1710429"/>
              <a:ext cx="12302"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Freeform 19"/>
            <p:cNvSpPr>
              <a:spLocks noEditPoints="1"/>
            </p:cNvSpPr>
            <p:nvPr/>
          </p:nvSpPr>
          <p:spPr bwMode="auto">
            <a:xfrm>
              <a:off x="7198407" y="1637352"/>
              <a:ext cx="53312" cy="85724"/>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Rectangle 20"/>
            <p:cNvSpPr>
              <a:spLocks noChangeArrowheads="1"/>
            </p:cNvSpPr>
            <p:nvPr/>
          </p:nvSpPr>
          <p:spPr bwMode="auto">
            <a:xfrm>
              <a:off x="7064443" y="2854353"/>
              <a:ext cx="30074" cy="9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21"/>
            <p:cNvSpPr>
              <a:spLocks/>
            </p:cNvSpPr>
            <p:nvPr/>
          </p:nvSpPr>
          <p:spPr bwMode="auto">
            <a:xfrm>
              <a:off x="7109553" y="2805167"/>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22"/>
            <p:cNvSpPr>
              <a:spLocks/>
            </p:cNvSpPr>
            <p:nvPr/>
          </p:nvSpPr>
          <p:spPr bwMode="auto">
            <a:xfrm>
              <a:off x="7171068" y="2878243"/>
              <a:ext cx="10936"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Freeform 23"/>
            <p:cNvSpPr>
              <a:spLocks noEditPoints="1"/>
            </p:cNvSpPr>
            <p:nvPr/>
          </p:nvSpPr>
          <p:spPr bwMode="auto">
            <a:xfrm>
              <a:off x="7198407" y="2805167"/>
              <a:ext cx="53312" cy="85725"/>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24"/>
            <p:cNvSpPr>
              <a:spLocks/>
            </p:cNvSpPr>
            <p:nvPr/>
          </p:nvSpPr>
          <p:spPr bwMode="auto">
            <a:xfrm>
              <a:off x="7702824" y="2306281"/>
              <a:ext cx="64249" cy="85724"/>
            </a:xfrm>
            <a:custGeom>
              <a:avLst/>
              <a:gdLst>
                <a:gd name="T0" fmla="*/ 2147483647 w 141"/>
                <a:gd name="T1" fmla="*/ 2147483647 h 184"/>
                <a:gd name="T2" fmla="*/ 2147483647 w 141"/>
                <a:gd name="T3" fmla="*/ 2147483647 h 184"/>
                <a:gd name="T4" fmla="*/ 2147483647 w 141"/>
                <a:gd name="T5" fmla="*/ 2147483647 h 184"/>
                <a:gd name="T6" fmla="*/ 2147483647 w 141"/>
                <a:gd name="T7" fmla="*/ 2147483647 h 184"/>
                <a:gd name="T8" fmla="*/ 2147483647 w 141"/>
                <a:gd name="T9" fmla="*/ 2147483647 h 184"/>
                <a:gd name="T10" fmla="*/ 2147483647 w 141"/>
                <a:gd name="T11" fmla="*/ 2147483647 h 184"/>
                <a:gd name="T12" fmla="*/ 2147483647 w 141"/>
                <a:gd name="T13" fmla="*/ 2147483647 h 184"/>
                <a:gd name="T14" fmla="*/ 2147483647 w 141"/>
                <a:gd name="T15" fmla="*/ 2147483647 h 184"/>
                <a:gd name="T16" fmla="*/ 2147483647 w 141"/>
                <a:gd name="T17" fmla="*/ 2147483647 h 184"/>
                <a:gd name="T18" fmla="*/ 2147483647 w 141"/>
                <a:gd name="T19" fmla="*/ 2147483647 h 184"/>
                <a:gd name="T20" fmla="*/ 2147483647 w 141"/>
                <a:gd name="T21" fmla="*/ 2147483647 h 184"/>
                <a:gd name="T22" fmla="*/ 2147483647 w 141"/>
                <a:gd name="T23" fmla="*/ 2147483647 h 184"/>
                <a:gd name="T24" fmla="*/ 2147483647 w 141"/>
                <a:gd name="T25" fmla="*/ 2147483647 h 184"/>
                <a:gd name="T26" fmla="*/ 2147483647 w 141"/>
                <a:gd name="T27" fmla="*/ 2147483647 h 184"/>
                <a:gd name="T28" fmla="*/ 2147483647 w 141"/>
                <a:gd name="T29" fmla="*/ 2147483647 h 184"/>
                <a:gd name="T30" fmla="*/ 1185329635 w 141"/>
                <a:gd name="T31" fmla="*/ 2147483647 h 184"/>
                <a:gd name="T32" fmla="*/ 889066812 w 141"/>
                <a:gd name="T33" fmla="*/ 2147483647 h 184"/>
                <a:gd name="T34" fmla="*/ 1926265300 w 141"/>
                <a:gd name="T35" fmla="*/ 2147483647 h 184"/>
                <a:gd name="T36" fmla="*/ 2147483647 w 141"/>
                <a:gd name="T37" fmla="*/ 1312049776 h 184"/>
                <a:gd name="T38" fmla="*/ 2147483647 w 141"/>
                <a:gd name="T39" fmla="*/ 145691267 h 184"/>
                <a:gd name="T40" fmla="*/ 2147483647 w 141"/>
                <a:gd name="T41" fmla="*/ 0 h 184"/>
                <a:gd name="T42" fmla="*/ 2147483647 w 141"/>
                <a:gd name="T43" fmla="*/ 1020390942 h 184"/>
                <a:gd name="T44" fmla="*/ 2147483647 w 141"/>
                <a:gd name="T45" fmla="*/ 2147483647 h 184"/>
                <a:gd name="T46" fmla="*/ 2147483647 w 141"/>
                <a:gd name="T47" fmla="*/ 2147483647 h 184"/>
                <a:gd name="T48" fmla="*/ 2147483647 w 141"/>
                <a:gd name="T49" fmla="*/ 2147483647 h 184"/>
                <a:gd name="T50" fmla="*/ 2147483647 w 141"/>
                <a:gd name="T51" fmla="*/ 2147483647 h 184"/>
                <a:gd name="T52" fmla="*/ 2147483647 w 141"/>
                <a:gd name="T53" fmla="*/ 2147483647 h 184"/>
                <a:gd name="T54" fmla="*/ 2147483647 w 141"/>
                <a:gd name="T55" fmla="*/ 2147483647 h 184"/>
                <a:gd name="T56" fmla="*/ 2147483647 w 141"/>
                <a:gd name="T57" fmla="*/ 2147483647 h 184"/>
                <a:gd name="T58" fmla="*/ 2147483647 w 141"/>
                <a:gd name="T59" fmla="*/ 2147483647 h 184"/>
                <a:gd name="T60" fmla="*/ 2147483647 w 141"/>
                <a:gd name="T61" fmla="*/ 2147483647 h 184"/>
                <a:gd name="T62" fmla="*/ 2147483647 w 141"/>
                <a:gd name="T63" fmla="*/ 2147483647 h 184"/>
                <a:gd name="T64" fmla="*/ 2147483647 w 141"/>
                <a:gd name="T65" fmla="*/ 2147483647 h 184"/>
                <a:gd name="T66" fmla="*/ 2147483647 w 141"/>
                <a:gd name="T67" fmla="*/ 2147483647 h 184"/>
                <a:gd name="T68" fmla="*/ 2147483647 w 141"/>
                <a:gd name="T69" fmla="*/ 2147483647 h 184"/>
                <a:gd name="T70" fmla="*/ 2147483647 w 141"/>
                <a:gd name="T71" fmla="*/ 2147483647 h 184"/>
                <a:gd name="T72" fmla="*/ 2147483647 w 141"/>
                <a:gd name="T73" fmla="*/ 2147483647 h 184"/>
                <a:gd name="T74" fmla="*/ 2147483647 w 141"/>
                <a:gd name="T75" fmla="*/ 2147483647 h 184"/>
                <a:gd name="T76" fmla="*/ 2147483647 w 141"/>
                <a:gd name="T77" fmla="*/ 2147483647 h 184"/>
                <a:gd name="T78" fmla="*/ 2147483647 w 141"/>
                <a:gd name="T79" fmla="*/ 2147483647 h 184"/>
                <a:gd name="T80" fmla="*/ 2147483647 w 141"/>
                <a:gd name="T81" fmla="*/ 2147483647 h 184"/>
                <a:gd name="T82" fmla="*/ 2147483647 w 141"/>
                <a:gd name="T83" fmla="*/ 2147483647 h 184"/>
                <a:gd name="T84" fmla="*/ 2147483647 w 141"/>
                <a:gd name="T85" fmla="*/ 2147483647 h 184"/>
                <a:gd name="T86" fmla="*/ 740935665 w 141"/>
                <a:gd name="T87" fmla="*/ 2147483647 h 184"/>
                <a:gd name="T88" fmla="*/ 0 w 141"/>
                <a:gd name="T89" fmla="*/ 2147483647 h 1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4">
                  <a:moveTo>
                    <a:pt x="0" y="121"/>
                  </a:moveTo>
                  <a:lnTo>
                    <a:pt x="22" y="120"/>
                  </a:lnTo>
                  <a:lnTo>
                    <a:pt x="23" y="127"/>
                  </a:lnTo>
                  <a:lnTo>
                    <a:pt x="25" y="134"/>
                  </a:lnTo>
                  <a:lnTo>
                    <a:pt x="27" y="139"/>
                  </a:lnTo>
                  <a:lnTo>
                    <a:pt x="30" y="144"/>
                  </a:lnTo>
                  <a:lnTo>
                    <a:pt x="33" y="148"/>
                  </a:lnTo>
                  <a:lnTo>
                    <a:pt x="37" y="152"/>
                  </a:lnTo>
                  <a:lnTo>
                    <a:pt x="41" y="155"/>
                  </a:lnTo>
                  <a:lnTo>
                    <a:pt x="47" y="157"/>
                  </a:lnTo>
                  <a:lnTo>
                    <a:pt x="53" y="159"/>
                  </a:lnTo>
                  <a:lnTo>
                    <a:pt x="58" y="162"/>
                  </a:lnTo>
                  <a:lnTo>
                    <a:pt x="67" y="163"/>
                  </a:lnTo>
                  <a:lnTo>
                    <a:pt x="74" y="163"/>
                  </a:lnTo>
                  <a:lnTo>
                    <a:pt x="79" y="163"/>
                  </a:lnTo>
                  <a:lnTo>
                    <a:pt x="86" y="162"/>
                  </a:lnTo>
                  <a:lnTo>
                    <a:pt x="90" y="160"/>
                  </a:lnTo>
                  <a:lnTo>
                    <a:pt x="95" y="159"/>
                  </a:lnTo>
                  <a:lnTo>
                    <a:pt x="100" y="156"/>
                  </a:lnTo>
                  <a:lnTo>
                    <a:pt x="104" y="153"/>
                  </a:lnTo>
                  <a:lnTo>
                    <a:pt x="109" y="151"/>
                  </a:lnTo>
                  <a:lnTo>
                    <a:pt x="111" y="148"/>
                  </a:lnTo>
                  <a:lnTo>
                    <a:pt x="113" y="145"/>
                  </a:lnTo>
                  <a:lnTo>
                    <a:pt x="114" y="141"/>
                  </a:lnTo>
                  <a:lnTo>
                    <a:pt x="116" y="137"/>
                  </a:lnTo>
                  <a:lnTo>
                    <a:pt x="116" y="132"/>
                  </a:lnTo>
                  <a:lnTo>
                    <a:pt x="116" y="128"/>
                  </a:lnTo>
                  <a:lnTo>
                    <a:pt x="116" y="124"/>
                  </a:lnTo>
                  <a:lnTo>
                    <a:pt x="114" y="121"/>
                  </a:lnTo>
                  <a:lnTo>
                    <a:pt x="111" y="118"/>
                  </a:lnTo>
                  <a:lnTo>
                    <a:pt x="110" y="116"/>
                  </a:lnTo>
                  <a:lnTo>
                    <a:pt x="106" y="113"/>
                  </a:lnTo>
                  <a:lnTo>
                    <a:pt x="102" y="111"/>
                  </a:lnTo>
                  <a:lnTo>
                    <a:pt x="97" y="109"/>
                  </a:lnTo>
                  <a:lnTo>
                    <a:pt x="93" y="107"/>
                  </a:lnTo>
                  <a:lnTo>
                    <a:pt x="86" y="104"/>
                  </a:lnTo>
                  <a:lnTo>
                    <a:pt x="76" y="103"/>
                  </a:lnTo>
                  <a:lnTo>
                    <a:pt x="65" y="100"/>
                  </a:lnTo>
                  <a:lnTo>
                    <a:pt x="54" y="97"/>
                  </a:lnTo>
                  <a:lnTo>
                    <a:pt x="44" y="95"/>
                  </a:lnTo>
                  <a:lnTo>
                    <a:pt x="36" y="92"/>
                  </a:lnTo>
                  <a:lnTo>
                    <a:pt x="30" y="89"/>
                  </a:lnTo>
                  <a:lnTo>
                    <a:pt x="25" y="85"/>
                  </a:lnTo>
                  <a:lnTo>
                    <a:pt x="20" y="81"/>
                  </a:lnTo>
                  <a:lnTo>
                    <a:pt x="16" y="76"/>
                  </a:lnTo>
                  <a:lnTo>
                    <a:pt x="13" y="72"/>
                  </a:lnTo>
                  <a:lnTo>
                    <a:pt x="11" y="68"/>
                  </a:lnTo>
                  <a:lnTo>
                    <a:pt x="8" y="62"/>
                  </a:lnTo>
                  <a:lnTo>
                    <a:pt x="6" y="55"/>
                  </a:lnTo>
                  <a:lnTo>
                    <a:pt x="5" y="50"/>
                  </a:lnTo>
                  <a:lnTo>
                    <a:pt x="6" y="43"/>
                  </a:lnTo>
                  <a:lnTo>
                    <a:pt x="8" y="37"/>
                  </a:lnTo>
                  <a:lnTo>
                    <a:pt x="11" y="30"/>
                  </a:lnTo>
                  <a:lnTo>
                    <a:pt x="13" y="25"/>
                  </a:lnTo>
                  <a:lnTo>
                    <a:pt x="18" y="19"/>
                  </a:lnTo>
                  <a:lnTo>
                    <a:pt x="22" y="14"/>
                  </a:lnTo>
                  <a:lnTo>
                    <a:pt x="29" y="9"/>
                  </a:lnTo>
                  <a:lnTo>
                    <a:pt x="34" y="7"/>
                  </a:lnTo>
                  <a:lnTo>
                    <a:pt x="43" y="4"/>
                  </a:lnTo>
                  <a:lnTo>
                    <a:pt x="51" y="1"/>
                  </a:lnTo>
                  <a:lnTo>
                    <a:pt x="60" y="0"/>
                  </a:lnTo>
                  <a:lnTo>
                    <a:pt x="68" y="0"/>
                  </a:lnTo>
                  <a:lnTo>
                    <a:pt x="78" y="0"/>
                  </a:lnTo>
                  <a:lnTo>
                    <a:pt x="88" y="1"/>
                  </a:lnTo>
                  <a:lnTo>
                    <a:pt x="96" y="4"/>
                  </a:lnTo>
                  <a:lnTo>
                    <a:pt x="103" y="7"/>
                  </a:lnTo>
                  <a:lnTo>
                    <a:pt x="109" y="11"/>
                  </a:lnTo>
                  <a:lnTo>
                    <a:pt x="116" y="15"/>
                  </a:lnTo>
                  <a:lnTo>
                    <a:pt x="121" y="19"/>
                  </a:lnTo>
                  <a:lnTo>
                    <a:pt x="127" y="25"/>
                  </a:lnTo>
                  <a:lnTo>
                    <a:pt x="131" y="32"/>
                  </a:lnTo>
                  <a:lnTo>
                    <a:pt x="134" y="39"/>
                  </a:lnTo>
                  <a:lnTo>
                    <a:pt x="135" y="46"/>
                  </a:lnTo>
                  <a:lnTo>
                    <a:pt x="136" y="53"/>
                  </a:lnTo>
                  <a:lnTo>
                    <a:pt x="111" y="54"/>
                  </a:lnTo>
                  <a:lnTo>
                    <a:pt x="110" y="47"/>
                  </a:lnTo>
                  <a:lnTo>
                    <a:pt x="107" y="40"/>
                  </a:lnTo>
                  <a:lnTo>
                    <a:pt x="104" y="35"/>
                  </a:lnTo>
                  <a:lnTo>
                    <a:pt x="99" y="30"/>
                  </a:lnTo>
                  <a:lnTo>
                    <a:pt x="95" y="26"/>
                  </a:lnTo>
                  <a:lnTo>
                    <a:pt x="88" y="23"/>
                  </a:lnTo>
                  <a:lnTo>
                    <a:pt x="79" y="22"/>
                  </a:lnTo>
                  <a:lnTo>
                    <a:pt x="69" y="21"/>
                  </a:lnTo>
                  <a:lnTo>
                    <a:pt x="60" y="21"/>
                  </a:lnTo>
                  <a:lnTo>
                    <a:pt x="51" y="22"/>
                  </a:lnTo>
                  <a:lnTo>
                    <a:pt x="44" y="25"/>
                  </a:lnTo>
                  <a:lnTo>
                    <a:pt x="39" y="29"/>
                  </a:lnTo>
                  <a:lnTo>
                    <a:pt x="36" y="33"/>
                  </a:lnTo>
                  <a:lnTo>
                    <a:pt x="33" y="39"/>
                  </a:lnTo>
                  <a:lnTo>
                    <a:pt x="32" y="43"/>
                  </a:lnTo>
                  <a:lnTo>
                    <a:pt x="30" y="48"/>
                  </a:lnTo>
                  <a:lnTo>
                    <a:pt x="30" y="53"/>
                  </a:lnTo>
                  <a:lnTo>
                    <a:pt x="32" y="57"/>
                  </a:lnTo>
                  <a:lnTo>
                    <a:pt x="33" y="61"/>
                  </a:lnTo>
                  <a:lnTo>
                    <a:pt x="34" y="64"/>
                  </a:lnTo>
                  <a:lnTo>
                    <a:pt x="39" y="67"/>
                  </a:lnTo>
                  <a:lnTo>
                    <a:pt x="47" y="69"/>
                  </a:lnTo>
                  <a:lnTo>
                    <a:pt x="57" y="74"/>
                  </a:lnTo>
                  <a:lnTo>
                    <a:pt x="69" y="76"/>
                  </a:lnTo>
                  <a:lnTo>
                    <a:pt x="83" y="79"/>
                  </a:lnTo>
                  <a:lnTo>
                    <a:pt x="95" y="82"/>
                  </a:lnTo>
                  <a:lnTo>
                    <a:pt x="103" y="85"/>
                  </a:lnTo>
                  <a:lnTo>
                    <a:pt x="110" y="88"/>
                  </a:lnTo>
                  <a:lnTo>
                    <a:pt x="117" y="92"/>
                  </a:lnTo>
                  <a:lnTo>
                    <a:pt x="124" y="96"/>
                  </a:lnTo>
                  <a:lnTo>
                    <a:pt x="128" y="100"/>
                  </a:lnTo>
                  <a:lnTo>
                    <a:pt x="132" y="106"/>
                  </a:lnTo>
                  <a:lnTo>
                    <a:pt x="135" y="111"/>
                  </a:lnTo>
                  <a:lnTo>
                    <a:pt x="138" y="118"/>
                  </a:lnTo>
                  <a:lnTo>
                    <a:pt x="139" y="124"/>
                  </a:lnTo>
                  <a:lnTo>
                    <a:pt x="141" y="131"/>
                  </a:lnTo>
                  <a:lnTo>
                    <a:pt x="139" y="138"/>
                  </a:lnTo>
                  <a:lnTo>
                    <a:pt x="138" y="145"/>
                  </a:lnTo>
                  <a:lnTo>
                    <a:pt x="135" y="152"/>
                  </a:lnTo>
                  <a:lnTo>
                    <a:pt x="132" y="157"/>
                  </a:lnTo>
                  <a:lnTo>
                    <a:pt x="128" y="163"/>
                  </a:lnTo>
                  <a:lnTo>
                    <a:pt x="123" y="169"/>
                  </a:lnTo>
                  <a:lnTo>
                    <a:pt x="116" y="173"/>
                  </a:lnTo>
                  <a:lnTo>
                    <a:pt x="107" y="177"/>
                  </a:lnTo>
                  <a:lnTo>
                    <a:pt x="100" y="180"/>
                  </a:lnTo>
                  <a:lnTo>
                    <a:pt x="92" y="183"/>
                  </a:lnTo>
                  <a:lnTo>
                    <a:pt x="83" y="184"/>
                  </a:lnTo>
                  <a:lnTo>
                    <a:pt x="74" y="184"/>
                  </a:lnTo>
                  <a:lnTo>
                    <a:pt x="61" y="184"/>
                  </a:lnTo>
                  <a:lnTo>
                    <a:pt x="51" y="183"/>
                  </a:lnTo>
                  <a:lnTo>
                    <a:pt x="41" y="180"/>
                  </a:lnTo>
                  <a:lnTo>
                    <a:pt x="34" y="177"/>
                  </a:lnTo>
                  <a:lnTo>
                    <a:pt x="26" y="173"/>
                  </a:lnTo>
                  <a:lnTo>
                    <a:pt x="19" y="169"/>
                  </a:lnTo>
                  <a:lnTo>
                    <a:pt x="13" y="162"/>
                  </a:lnTo>
                  <a:lnTo>
                    <a:pt x="9" y="156"/>
                  </a:lnTo>
                  <a:lnTo>
                    <a:pt x="5" y="148"/>
                  </a:lnTo>
                  <a:lnTo>
                    <a:pt x="2" y="139"/>
                  </a:lnTo>
                  <a:lnTo>
                    <a:pt x="1" y="131"/>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Freeform 25"/>
            <p:cNvSpPr>
              <a:spLocks/>
            </p:cNvSpPr>
            <p:nvPr/>
          </p:nvSpPr>
          <p:spPr bwMode="auto">
            <a:xfrm>
              <a:off x="7266756" y="1666864"/>
              <a:ext cx="32808" cy="1264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26"/>
            <p:cNvSpPr>
              <a:spLocks/>
            </p:cNvSpPr>
            <p:nvPr/>
          </p:nvSpPr>
          <p:spPr bwMode="auto">
            <a:xfrm>
              <a:off x="7266756" y="2834679"/>
              <a:ext cx="32808" cy="14053"/>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Freeform 27"/>
            <p:cNvSpPr>
              <a:spLocks/>
            </p:cNvSpPr>
            <p:nvPr/>
          </p:nvSpPr>
          <p:spPr bwMode="auto">
            <a:xfrm>
              <a:off x="7734265" y="1671080"/>
              <a:ext cx="13670" cy="605689"/>
            </a:xfrm>
            <a:custGeom>
              <a:avLst/>
              <a:gdLst>
                <a:gd name="T0" fmla="*/ 2147483647 w 28"/>
                <a:gd name="T1" fmla="*/ 0 h 1292"/>
                <a:gd name="T2" fmla="*/ 0 w 28"/>
                <a:gd name="T3" fmla="*/ 2079260426 h 1292"/>
                <a:gd name="T4" fmla="*/ 0 w 28"/>
                <a:gd name="T5" fmla="*/ 2147483647 h 1292"/>
                <a:gd name="T6" fmla="*/ 2147483647 w 28"/>
                <a:gd name="T7" fmla="*/ 2147483647 h 1292"/>
                <a:gd name="T8" fmla="*/ 2147483647 w 28"/>
                <a:gd name="T9" fmla="*/ 2079260426 h 1292"/>
                <a:gd name="T10" fmla="*/ 2147483647 w 28"/>
                <a:gd name="T11" fmla="*/ 2147483647 h 1292"/>
                <a:gd name="T12" fmla="*/ 2147483647 w 28"/>
                <a:gd name="T13" fmla="*/ 0 h 1292"/>
                <a:gd name="T14" fmla="*/ 0 w 28"/>
                <a:gd name="T15" fmla="*/ 0 h 1292"/>
                <a:gd name="T16" fmla="*/ 0 w 28"/>
                <a:gd name="T17" fmla="*/ 2079260426 h 1292"/>
                <a:gd name="T18" fmla="*/ 2147483647 w 28"/>
                <a:gd name="T19" fmla="*/ 0 h 12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92">
                  <a:moveTo>
                    <a:pt x="14" y="0"/>
                  </a:moveTo>
                  <a:lnTo>
                    <a:pt x="0" y="14"/>
                  </a:lnTo>
                  <a:lnTo>
                    <a:pt x="0" y="1292"/>
                  </a:lnTo>
                  <a:lnTo>
                    <a:pt x="28" y="1292"/>
                  </a:lnTo>
                  <a:lnTo>
                    <a:pt x="28" y="14"/>
                  </a:lnTo>
                  <a:lnTo>
                    <a:pt x="14" y="28"/>
                  </a:lnTo>
                  <a:lnTo>
                    <a:pt x="14" y="0"/>
                  </a:lnTo>
                  <a:lnTo>
                    <a:pt x="0" y="0"/>
                  </a:lnTo>
                  <a:lnTo>
                    <a:pt x="0" y="14"/>
                  </a:lnTo>
                  <a:lnTo>
                    <a:pt x="14" y="0"/>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28"/>
            <p:cNvSpPr>
              <a:spLocks/>
            </p:cNvSpPr>
            <p:nvPr/>
          </p:nvSpPr>
          <p:spPr bwMode="auto">
            <a:xfrm>
              <a:off x="7741100" y="1671080"/>
              <a:ext cx="906311" cy="14053"/>
            </a:xfrm>
            <a:custGeom>
              <a:avLst/>
              <a:gdLst>
                <a:gd name="T0" fmla="*/ 2147483647 w 1990"/>
                <a:gd name="T1" fmla="*/ 2147483647 h 28"/>
                <a:gd name="T2" fmla="*/ 2147483647 w 1990"/>
                <a:gd name="T3" fmla="*/ 0 h 28"/>
                <a:gd name="T4" fmla="*/ 0 w 1990"/>
                <a:gd name="T5" fmla="*/ 0 h 28"/>
                <a:gd name="T6" fmla="*/ 0 w 1990"/>
                <a:gd name="T7" fmla="*/ 2147483647 h 28"/>
                <a:gd name="T8" fmla="*/ 2147483647 w 1990"/>
                <a:gd name="T9" fmla="*/ 2147483647 h 28"/>
                <a:gd name="T10" fmla="*/ 2147483647 w 1990"/>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90" h="28">
                  <a:moveTo>
                    <a:pt x="1990" y="14"/>
                  </a:moveTo>
                  <a:lnTo>
                    <a:pt x="1990" y="0"/>
                  </a:lnTo>
                  <a:lnTo>
                    <a:pt x="0" y="0"/>
                  </a:lnTo>
                  <a:lnTo>
                    <a:pt x="0" y="28"/>
                  </a:lnTo>
                  <a:lnTo>
                    <a:pt x="1990" y="28"/>
                  </a:lnTo>
                  <a:lnTo>
                    <a:pt x="1990"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2" name="Gerade Verbindung 221"/>
            <p:cNvCxnSpPr/>
            <p:nvPr/>
          </p:nvCxnSpPr>
          <p:spPr bwMode="auto">
            <a:xfrm>
              <a:off x="6381872" y="2273774"/>
              <a:ext cx="226553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Freeform 102"/>
            <p:cNvSpPr>
              <a:spLocks/>
            </p:cNvSpPr>
            <p:nvPr/>
          </p:nvSpPr>
          <p:spPr bwMode="auto">
            <a:xfrm>
              <a:off x="8509735" y="2309939"/>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4102" name="Objekt 4101"/>
            <p:cNvGraphicFramePr>
              <a:graphicFrameLocks noChangeAspect="1"/>
            </p:cNvGraphicFramePr>
            <p:nvPr>
              <p:extLst>
                <p:ext uri="{D42A27DB-BD31-4B8C-83A1-F6EECF244321}">
                  <p14:modId xmlns:p14="http://schemas.microsoft.com/office/powerpoint/2010/main" val="2616320638"/>
                </p:ext>
              </p:extLst>
            </p:nvPr>
          </p:nvGraphicFramePr>
          <p:xfrm>
            <a:off x="7396394" y="1173688"/>
            <a:ext cx="1282700" cy="457200"/>
          </p:xfrm>
          <a:graphic>
            <a:graphicData uri="http://schemas.openxmlformats.org/presentationml/2006/ole">
              <mc:AlternateContent xmlns:mc="http://schemas.openxmlformats.org/markup-compatibility/2006">
                <mc:Choice xmlns:v="urn:schemas-microsoft-com:vml" Requires="v">
                  <p:oleObj name="Equation" r:id="rId4" imgW="1282680" imgH="457200" progId="Equation.3">
                    <p:embed/>
                  </p:oleObj>
                </mc:Choice>
                <mc:Fallback>
                  <p:oleObj name="Equation" r:id="rId4" imgW="1282680" imgH="457200" progId="Equation.3">
                    <p:embed/>
                    <p:pic>
                      <p:nvPicPr>
                        <p:cNvPr id="0" name=""/>
                        <p:cNvPicPr>
                          <a:picLocks noChangeAspect="1" noChangeArrowheads="1"/>
                        </p:cNvPicPr>
                        <p:nvPr/>
                      </p:nvPicPr>
                      <p:blipFill>
                        <a:blip r:embed="rId5"/>
                        <a:srcRect/>
                        <a:stretch>
                          <a:fillRect/>
                        </a:stretch>
                      </p:blipFill>
                      <p:spPr bwMode="auto">
                        <a:xfrm>
                          <a:off x="7396394" y="1173688"/>
                          <a:ext cx="128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5" name="Gruppieren 4104"/>
          <p:cNvGrpSpPr/>
          <p:nvPr/>
        </p:nvGrpSpPr>
        <p:grpSpPr>
          <a:xfrm>
            <a:off x="3285480" y="1238277"/>
            <a:ext cx="2646032" cy="1859195"/>
            <a:chOff x="3223045" y="1198934"/>
            <a:chExt cx="2646032" cy="1859195"/>
          </a:xfrm>
        </p:grpSpPr>
        <p:sp>
          <p:nvSpPr>
            <p:cNvPr id="5" name="Text Box 3"/>
            <p:cNvSpPr txBox="1">
              <a:spLocks noChangeArrowheads="1"/>
            </p:cNvSpPr>
            <p:nvPr/>
          </p:nvSpPr>
          <p:spPr bwMode="auto">
            <a:xfrm>
              <a:off x="3427610" y="1569413"/>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step </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53" name="Freeform 53"/>
            <p:cNvSpPr>
              <a:spLocks/>
            </p:cNvSpPr>
            <p:nvPr/>
          </p:nvSpPr>
          <p:spPr bwMode="auto">
            <a:xfrm>
              <a:off x="4368026" y="1358352"/>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6" name="Freeform 56"/>
            <p:cNvSpPr>
              <a:spLocks/>
            </p:cNvSpPr>
            <p:nvPr/>
          </p:nvSpPr>
          <p:spPr bwMode="auto">
            <a:xfrm>
              <a:off x="4177259" y="1325373"/>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7" name="Freeform 57"/>
            <p:cNvSpPr>
              <a:spLocks/>
            </p:cNvSpPr>
            <p:nvPr/>
          </p:nvSpPr>
          <p:spPr bwMode="auto">
            <a:xfrm>
              <a:off x="4215945" y="1325373"/>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8" name="Freeform 58"/>
            <p:cNvSpPr>
              <a:spLocks/>
            </p:cNvSpPr>
            <p:nvPr/>
          </p:nvSpPr>
          <p:spPr bwMode="auto">
            <a:xfrm>
              <a:off x="4247962" y="1350107"/>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9" name="Freeform 59"/>
            <p:cNvSpPr>
              <a:spLocks/>
            </p:cNvSpPr>
            <p:nvPr/>
          </p:nvSpPr>
          <p:spPr bwMode="auto">
            <a:xfrm>
              <a:off x="4314664" y="1325373"/>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0" name="Freeform 60"/>
            <p:cNvSpPr>
              <a:spLocks/>
            </p:cNvSpPr>
            <p:nvPr/>
          </p:nvSpPr>
          <p:spPr bwMode="auto">
            <a:xfrm>
              <a:off x="4189265" y="1630426"/>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1" name="Freeform 61"/>
            <p:cNvSpPr>
              <a:spLocks/>
            </p:cNvSpPr>
            <p:nvPr/>
          </p:nvSpPr>
          <p:spPr bwMode="auto">
            <a:xfrm>
              <a:off x="4249297" y="1700505"/>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2" name="Freeform 62"/>
            <p:cNvSpPr>
              <a:spLocks noEditPoints="1"/>
            </p:cNvSpPr>
            <p:nvPr/>
          </p:nvSpPr>
          <p:spPr bwMode="auto">
            <a:xfrm>
              <a:off x="4275978" y="1630426"/>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3" name="Rectangle 63"/>
            <p:cNvSpPr>
              <a:spLocks noChangeArrowheads="1"/>
            </p:cNvSpPr>
            <p:nvPr/>
          </p:nvSpPr>
          <p:spPr bwMode="auto">
            <a:xfrm>
              <a:off x="4145242" y="2820408"/>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Freeform 64"/>
            <p:cNvSpPr>
              <a:spLocks/>
            </p:cNvSpPr>
            <p:nvPr/>
          </p:nvSpPr>
          <p:spPr bwMode="auto">
            <a:xfrm>
              <a:off x="4189265" y="2772314"/>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5" name="Freeform 65"/>
            <p:cNvSpPr>
              <a:spLocks/>
            </p:cNvSpPr>
            <p:nvPr/>
          </p:nvSpPr>
          <p:spPr bwMode="auto">
            <a:xfrm>
              <a:off x="4249297" y="2843767"/>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6" name="Freeform 66"/>
            <p:cNvSpPr>
              <a:spLocks noEditPoints="1"/>
            </p:cNvSpPr>
            <p:nvPr/>
          </p:nvSpPr>
          <p:spPr bwMode="auto">
            <a:xfrm>
              <a:off x="4275978" y="2772314"/>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7" name="Freeform 67"/>
            <p:cNvSpPr>
              <a:spLocks/>
            </p:cNvSpPr>
            <p:nvPr/>
          </p:nvSpPr>
          <p:spPr bwMode="auto">
            <a:xfrm>
              <a:off x="4768238" y="2283129"/>
              <a:ext cx="62700" cy="85195"/>
            </a:xfrm>
            <a:custGeom>
              <a:avLst/>
              <a:gdLst>
                <a:gd name="T0" fmla="*/ 2147483647 w 141"/>
                <a:gd name="T1" fmla="*/ 2147483647 h 185"/>
                <a:gd name="T2" fmla="*/ 2147483647 w 141"/>
                <a:gd name="T3" fmla="*/ 2147483647 h 185"/>
                <a:gd name="T4" fmla="*/ 2147483647 w 141"/>
                <a:gd name="T5" fmla="*/ 2147483647 h 185"/>
                <a:gd name="T6" fmla="*/ 2147483647 w 141"/>
                <a:gd name="T7" fmla="*/ 2147483647 h 185"/>
                <a:gd name="T8" fmla="*/ 2147483647 w 141"/>
                <a:gd name="T9" fmla="*/ 2147483647 h 185"/>
                <a:gd name="T10" fmla="*/ 2147483647 w 141"/>
                <a:gd name="T11" fmla="*/ 2147483647 h 185"/>
                <a:gd name="T12" fmla="*/ 2147483647 w 141"/>
                <a:gd name="T13" fmla="*/ 2147483647 h 185"/>
                <a:gd name="T14" fmla="*/ 2147483647 w 141"/>
                <a:gd name="T15" fmla="*/ 2147483647 h 185"/>
                <a:gd name="T16" fmla="*/ 2147483647 w 141"/>
                <a:gd name="T17" fmla="*/ 2147483647 h 185"/>
                <a:gd name="T18" fmla="*/ 2147483647 w 141"/>
                <a:gd name="T19" fmla="*/ 2147483647 h 185"/>
                <a:gd name="T20" fmla="*/ 2147483647 w 141"/>
                <a:gd name="T21" fmla="*/ 2147483647 h 185"/>
                <a:gd name="T22" fmla="*/ 2147483647 w 141"/>
                <a:gd name="T23" fmla="*/ 2147483647 h 185"/>
                <a:gd name="T24" fmla="*/ 2147483647 w 141"/>
                <a:gd name="T25" fmla="*/ 2147483647 h 185"/>
                <a:gd name="T26" fmla="*/ 2147483647 w 141"/>
                <a:gd name="T27" fmla="*/ 2147483647 h 185"/>
                <a:gd name="T28" fmla="*/ 2147483647 w 141"/>
                <a:gd name="T29" fmla="*/ 2147483647 h 185"/>
                <a:gd name="T30" fmla="*/ 1185329635 w 141"/>
                <a:gd name="T31" fmla="*/ 2147483647 h 185"/>
                <a:gd name="T32" fmla="*/ 1037197959 w 141"/>
                <a:gd name="T33" fmla="*/ 2147483647 h 185"/>
                <a:gd name="T34" fmla="*/ 2074396447 w 141"/>
                <a:gd name="T35" fmla="*/ 2147483647 h 185"/>
                <a:gd name="T36" fmla="*/ 2147483647 w 141"/>
                <a:gd name="T37" fmla="*/ 1505840785 h 185"/>
                <a:gd name="T38" fmla="*/ 2147483647 w 141"/>
                <a:gd name="T39" fmla="*/ 301168263 h 185"/>
                <a:gd name="T40" fmla="*/ 2147483647 w 141"/>
                <a:gd name="T41" fmla="*/ 0 h 185"/>
                <a:gd name="T42" fmla="*/ 2147483647 w 141"/>
                <a:gd name="T43" fmla="*/ 1054088656 h 185"/>
                <a:gd name="T44" fmla="*/ 2147483647 w 141"/>
                <a:gd name="T45" fmla="*/ 2147483647 h 185"/>
                <a:gd name="T46" fmla="*/ 2147483647 w 141"/>
                <a:gd name="T47" fmla="*/ 2147483647 h 185"/>
                <a:gd name="T48" fmla="*/ 2147483647 w 141"/>
                <a:gd name="T49" fmla="*/ 2147483647 h 185"/>
                <a:gd name="T50" fmla="*/ 2147483647 w 141"/>
                <a:gd name="T51" fmla="*/ 2147483647 h 185"/>
                <a:gd name="T52" fmla="*/ 2147483647 w 141"/>
                <a:gd name="T53" fmla="*/ 2147483647 h 185"/>
                <a:gd name="T54" fmla="*/ 2147483647 w 141"/>
                <a:gd name="T55" fmla="*/ 2147483647 h 185"/>
                <a:gd name="T56" fmla="*/ 2147483647 w 141"/>
                <a:gd name="T57" fmla="*/ 2147483647 h 185"/>
                <a:gd name="T58" fmla="*/ 2147483647 w 141"/>
                <a:gd name="T59" fmla="*/ 2147483647 h 185"/>
                <a:gd name="T60" fmla="*/ 2147483647 w 141"/>
                <a:gd name="T61" fmla="*/ 2147483647 h 185"/>
                <a:gd name="T62" fmla="*/ 2147483647 w 141"/>
                <a:gd name="T63" fmla="*/ 2147483647 h 185"/>
                <a:gd name="T64" fmla="*/ 2147483647 w 141"/>
                <a:gd name="T65" fmla="*/ 2147483647 h 185"/>
                <a:gd name="T66" fmla="*/ 2147483647 w 141"/>
                <a:gd name="T67" fmla="*/ 2147483647 h 185"/>
                <a:gd name="T68" fmla="*/ 2147483647 w 141"/>
                <a:gd name="T69" fmla="*/ 2147483647 h 185"/>
                <a:gd name="T70" fmla="*/ 2147483647 w 141"/>
                <a:gd name="T71" fmla="*/ 2147483647 h 185"/>
                <a:gd name="T72" fmla="*/ 2147483647 w 141"/>
                <a:gd name="T73" fmla="*/ 2147483647 h 185"/>
                <a:gd name="T74" fmla="*/ 2147483647 w 141"/>
                <a:gd name="T75" fmla="*/ 2147483647 h 185"/>
                <a:gd name="T76" fmla="*/ 2147483647 w 141"/>
                <a:gd name="T77" fmla="*/ 2147483647 h 185"/>
                <a:gd name="T78" fmla="*/ 2147483647 w 141"/>
                <a:gd name="T79" fmla="*/ 2147483647 h 185"/>
                <a:gd name="T80" fmla="*/ 2147483647 w 141"/>
                <a:gd name="T81" fmla="*/ 2147483647 h 185"/>
                <a:gd name="T82" fmla="*/ 2147483647 w 141"/>
                <a:gd name="T83" fmla="*/ 2147483647 h 185"/>
                <a:gd name="T84" fmla="*/ 2147483647 w 141"/>
                <a:gd name="T85" fmla="*/ 2147483647 h 185"/>
                <a:gd name="T86" fmla="*/ 740935665 w 141"/>
                <a:gd name="T87" fmla="*/ 2147483647 h 185"/>
                <a:gd name="T88" fmla="*/ 0 w 141"/>
                <a:gd name="T89" fmla="*/ 2147483647 h 1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5">
                  <a:moveTo>
                    <a:pt x="0" y="122"/>
                  </a:moveTo>
                  <a:lnTo>
                    <a:pt x="22" y="120"/>
                  </a:lnTo>
                  <a:lnTo>
                    <a:pt x="23" y="127"/>
                  </a:lnTo>
                  <a:lnTo>
                    <a:pt x="25" y="134"/>
                  </a:lnTo>
                  <a:lnTo>
                    <a:pt x="28" y="140"/>
                  </a:lnTo>
                  <a:lnTo>
                    <a:pt x="30" y="144"/>
                  </a:lnTo>
                  <a:lnTo>
                    <a:pt x="33" y="148"/>
                  </a:lnTo>
                  <a:lnTo>
                    <a:pt x="37" y="153"/>
                  </a:lnTo>
                  <a:lnTo>
                    <a:pt x="42" y="155"/>
                  </a:lnTo>
                  <a:lnTo>
                    <a:pt x="47" y="158"/>
                  </a:lnTo>
                  <a:lnTo>
                    <a:pt x="53" y="159"/>
                  </a:lnTo>
                  <a:lnTo>
                    <a:pt x="58" y="162"/>
                  </a:lnTo>
                  <a:lnTo>
                    <a:pt x="67" y="164"/>
                  </a:lnTo>
                  <a:lnTo>
                    <a:pt x="74" y="164"/>
                  </a:lnTo>
                  <a:lnTo>
                    <a:pt x="79" y="164"/>
                  </a:lnTo>
                  <a:lnTo>
                    <a:pt x="86" y="162"/>
                  </a:lnTo>
                  <a:lnTo>
                    <a:pt x="91" y="161"/>
                  </a:lnTo>
                  <a:lnTo>
                    <a:pt x="95" y="159"/>
                  </a:lnTo>
                  <a:lnTo>
                    <a:pt x="100" y="157"/>
                  </a:lnTo>
                  <a:lnTo>
                    <a:pt x="104" y="154"/>
                  </a:lnTo>
                  <a:lnTo>
                    <a:pt x="109" y="151"/>
                  </a:lnTo>
                  <a:lnTo>
                    <a:pt x="111" y="148"/>
                  </a:lnTo>
                  <a:lnTo>
                    <a:pt x="113" y="146"/>
                  </a:lnTo>
                  <a:lnTo>
                    <a:pt x="114" y="141"/>
                  </a:lnTo>
                  <a:lnTo>
                    <a:pt x="116" y="137"/>
                  </a:lnTo>
                  <a:lnTo>
                    <a:pt x="116" y="133"/>
                  </a:lnTo>
                  <a:lnTo>
                    <a:pt x="116" y="129"/>
                  </a:lnTo>
                  <a:lnTo>
                    <a:pt x="116" y="125"/>
                  </a:lnTo>
                  <a:lnTo>
                    <a:pt x="114" y="122"/>
                  </a:lnTo>
                  <a:lnTo>
                    <a:pt x="111" y="119"/>
                  </a:lnTo>
                  <a:lnTo>
                    <a:pt x="110" y="116"/>
                  </a:lnTo>
                  <a:lnTo>
                    <a:pt x="106" y="113"/>
                  </a:lnTo>
                  <a:lnTo>
                    <a:pt x="102" y="112"/>
                  </a:lnTo>
                  <a:lnTo>
                    <a:pt x="98" y="109"/>
                  </a:lnTo>
                  <a:lnTo>
                    <a:pt x="93" y="108"/>
                  </a:lnTo>
                  <a:lnTo>
                    <a:pt x="86" y="105"/>
                  </a:lnTo>
                  <a:lnTo>
                    <a:pt x="77" y="104"/>
                  </a:lnTo>
                  <a:lnTo>
                    <a:pt x="65" y="101"/>
                  </a:lnTo>
                  <a:lnTo>
                    <a:pt x="54" y="98"/>
                  </a:lnTo>
                  <a:lnTo>
                    <a:pt x="44" y="95"/>
                  </a:lnTo>
                  <a:lnTo>
                    <a:pt x="36" y="92"/>
                  </a:lnTo>
                  <a:lnTo>
                    <a:pt x="30" y="90"/>
                  </a:lnTo>
                  <a:lnTo>
                    <a:pt x="25" y="85"/>
                  </a:lnTo>
                  <a:lnTo>
                    <a:pt x="21" y="81"/>
                  </a:lnTo>
                  <a:lnTo>
                    <a:pt x="16" y="77"/>
                  </a:lnTo>
                  <a:lnTo>
                    <a:pt x="14" y="73"/>
                  </a:lnTo>
                  <a:lnTo>
                    <a:pt x="11" y="69"/>
                  </a:lnTo>
                  <a:lnTo>
                    <a:pt x="8" y="63"/>
                  </a:lnTo>
                  <a:lnTo>
                    <a:pt x="7" y="56"/>
                  </a:lnTo>
                  <a:lnTo>
                    <a:pt x="5" y="50"/>
                  </a:lnTo>
                  <a:lnTo>
                    <a:pt x="7" y="43"/>
                  </a:lnTo>
                  <a:lnTo>
                    <a:pt x="8" y="38"/>
                  </a:lnTo>
                  <a:lnTo>
                    <a:pt x="11" y="31"/>
                  </a:lnTo>
                  <a:lnTo>
                    <a:pt x="14" y="25"/>
                  </a:lnTo>
                  <a:lnTo>
                    <a:pt x="18" y="20"/>
                  </a:lnTo>
                  <a:lnTo>
                    <a:pt x="22" y="14"/>
                  </a:lnTo>
                  <a:lnTo>
                    <a:pt x="29" y="10"/>
                  </a:lnTo>
                  <a:lnTo>
                    <a:pt x="35" y="7"/>
                  </a:lnTo>
                  <a:lnTo>
                    <a:pt x="43" y="4"/>
                  </a:lnTo>
                  <a:lnTo>
                    <a:pt x="51" y="2"/>
                  </a:lnTo>
                  <a:lnTo>
                    <a:pt x="60" y="0"/>
                  </a:lnTo>
                  <a:lnTo>
                    <a:pt x="68" y="0"/>
                  </a:lnTo>
                  <a:lnTo>
                    <a:pt x="78" y="0"/>
                  </a:lnTo>
                  <a:lnTo>
                    <a:pt x="88" y="2"/>
                  </a:lnTo>
                  <a:lnTo>
                    <a:pt x="96" y="4"/>
                  </a:lnTo>
                  <a:lnTo>
                    <a:pt x="103" y="7"/>
                  </a:lnTo>
                  <a:lnTo>
                    <a:pt x="109" y="11"/>
                  </a:lnTo>
                  <a:lnTo>
                    <a:pt x="116" y="16"/>
                  </a:lnTo>
                  <a:lnTo>
                    <a:pt x="121" y="20"/>
                  </a:lnTo>
                  <a:lnTo>
                    <a:pt x="127" y="25"/>
                  </a:lnTo>
                  <a:lnTo>
                    <a:pt x="131" y="32"/>
                  </a:lnTo>
                  <a:lnTo>
                    <a:pt x="134" y="39"/>
                  </a:lnTo>
                  <a:lnTo>
                    <a:pt x="135" y="46"/>
                  </a:lnTo>
                  <a:lnTo>
                    <a:pt x="137" y="53"/>
                  </a:lnTo>
                  <a:lnTo>
                    <a:pt x="111" y="55"/>
                  </a:lnTo>
                  <a:lnTo>
                    <a:pt x="110" y="48"/>
                  </a:lnTo>
                  <a:lnTo>
                    <a:pt x="107" y="41"/>
                  </a:lnTo>
                  <a:lnTo>
                    <a:pt x="104" y="35"/>
                  </a:lnTo>
                  <a:lnTo>
                    <a:pt x="99" y="31"/>
                  </a:lnTo>
                  <a:lnTo>
                    <a:pt x="95" y="27"/>
                  </a:lnTo>
                  <a:lnTo>
                    <a:pt x="88" y="24"/>
                  </a:lnTo>
                  <a:lnTo>
                    <a:pt x="79" y="23"/>
                  </a:lnTo>
                  <a:lnTo>
                    <a:pt x="70" y="21"/>
                  </a:lnTo>
                  <a:lnTo>
                    <a:pt x="60" y="21"/>
                  </a:lnTo>
                  <a:lnTo>
                    <a:pt x="51" y="23"/>
                  </a:lnTo>
                  <a:lnTo>
                    <a:pt x="44" y="25"/>
                  </a:lnTo>
                  <a:lnTo>
                    <a:pt x="39" y="30"/>
                  </a:lnTo>
                  <a:lnTo>
                    <a:pt x="36" y="34"/>
                  </a:lnTo>
                  <a:lnTo>
                    <a:pt x="33" y="39"/>
                  </a:lnTo>
                  <a:lnTo>
                    <a:pt x="32" y="43"/>
                  </a:lnTo>
                  <a:lnTo>
                    <a:pt x="30" y="49"/>
                  </a:lnTo>
                  <a:lnTo>
                    <a:pt x="30" y="53"/>
                  </a:lnTo>
                  <a:lnTo>
                    <a:pt x="32" y="57"/>
                  </a:lnTo>
                  <a:lnTo>
                    <a:pt x="33" y="62"/>
                  </a:lnTo>
                  <a:lnTo>
                    <a:pt x="35" y="64"/>
                  </a:lnTo>
                  <a:lnTo>
                    <a:pt x="39" y="67"/>
                  </a:lnTo>
                  <a:lnTo>
                    <a:pt x="47" y="70"/>
                  </a:lnTo>
                  <a:lnTo>
                    <a:pt x="57" y="74"/>
                  </a:lnTo>
                  <a:lnTo>
                    <a:pt x="70" y="77"/>
                  </a:lnTo>
                  <a:lnTo>
                    <a:pt x="84" y="80"/>
                  </a:lnTo>
                  <a:lnTo>
                    <a:pt x="95" y="83"/>
                  </a:lnTo>
                  <a:lnTo>
                    <a:pt x="103" y="85"/>
                  </a:lnTo>
                  <a:lnTo>
                    <a:pt x="110" y="88"/>
                  </a:lnTo>
                  <a:lnTo>
                    <a:pt x="117" y="92"/>
                  </a:lnTo>
                  <a:lnTo>
                    <a:pt x="124" y="97"/>
                  </a:lnTo>
                  <a:lnTo>
                    <a:pt x="128" y="101"/>
                  </a:lnTo>
                  <a:lnTo>
                    <a:pt x="132" y="106"/>
                  </a:lnTo>
                  <a:lnTo>
                    <a:pt x="135" y="112"/>
                  </a:lnTo>
                  <a:lnTo>
                    <a:pt x="138" y="119"/>
                  </a:lnTo>
                  <a:lnTo>
                    <a:pt x="139" y="125"/>
                  </a:lnTo>
                  <a:lnTo>
                    <a:pt x="141" y="132"/>
                  </a:lnTo>
                  <a:lnTo>
                    <a:pt x="139" y="139"/>
                  </a:lnTo>
                  <a:lnTo>
                    <a:pt x="138" y="146"/>
                  </a:lnTo>
                  <a:lnTo>
                    <a:pt x="135" y="153"/>
                  </a:lnTo>
                  <a:lnTo>
                    <a:pt x="132" y="158"/>
                  </a:lnTo>
                  <a:lnTo>
                    <a:pt x="128" y="164"/>
                  </a:lnTo>
                  <a:lnTo>
                    <a:pt x="123" y="169"/>
                  </a:lnTo>
                  <a:lnTo>
                    <a:pt x="116" y="173"/>
                  </a:lnTo>
                  <a:lnTo>
                    <a:pt x="107" y="178"/>
                  </a:lnTo>
                  <a:lnTo>
                    <a:pt x="100" y="180"/>
                  </a:lnTo>
                  <a:lnTo>
                    <a:pt x="92" y="183"/>
                  </a:lnTo>
                  <a:lnTo>
                    <a:pt x="84" y="185"/>
                  </a:lnTo>
                  <a:lnTo>
                    <a:pt x="74" y="185"/>
                  </a:lnTo>
                  <a:lnTo>
                    <a:pt x="61" y="185"/>
                  </a:lnTo>
                  <a:lnTo>
                    <a:pt x="51" y="183"/>
                  </a:lnTo>
                  <a:lnTo>
                    <a:pt x="42" y="180"/>
                  </a:lnTo>
                  <a:lnTo>
                    <a:pt x="35" y="178"/>
                  </a:lnTo>
                  <a:lnTo>
                    <a:pt x="26" y="173"/>
                  </a:lnTo>
                  <a:lnTo>
                    <a:pt x="19" y="169"/>
                  </a:lnTo>
                  <a:lnTo>
                    <a:pt x="14" y="162"/>
                  </a:lnTo>
                  <a:lnTo>
                    <a:pt x="9" y="157"/>
                  </a:lnTo>
                  <a:lnTo>
                    <a:pt x="5" y="148"/>
                  </a:lnTo>
                  <a:lnTo>
                    <a:pt x="2" y="140"/>
                  </a:lnTo>
                  <a:lnTo>
                    <a:pt x="1" y="13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8" name="Freeform 68"/>
            <p:cNvSpPr>
              <a:spLocks/>
            </p:cNvSpPr>
            <p:nvPr/>
          </p:nvSpPr>
          <p:spPr bwMode="auto">
            <a:xfrm>
              <a:off x="4342680" y="1659282"/>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9" name="Freeform 69"/>
            <p:cNvSpPr>
              <a:spLocks/>
            </p:cNvSpPr>
            <p:nvPr/>
          </p:nvSpPr>
          <p:spPr bwMode="auto">
            <a:xfrm>
              <a:off x="4342680" y="2801170"/>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0" name="Freeform 70"/>
            <p:cNvSpPr>
              <a:spLocks/>
            </p:cNvSpPr>
            <p:nvPr/>
          </p:nvSpPr>
          <p:spPr bwMode="auto">
            <a:xfrm>
              <a:off x="4798921" y="1663405"/>
              <a:ext cx="891139" cy="12367"/>
            </a:xfrm>
            <a:custGeom>
              <a:avLst/>
              <a:gdLst>
                <a:gd name="T0" fmla="*/ 2147483647 w 2004"/>
                <a:gd name="T1" fmla="*/ 1859976567 h 28"/>
                <a:gd name="T2" fmla="*/ 2074368787 w 2004"/>
                <a:gd name="T3" fmla="*/ 2147483647 h 28"/>
                <a:gd name="T4" fmla="*/ 2147483647 w 2004"/>
                <a:gd name="T5" fmla="*/ 2147483647 h 28"/>
                <a:gd name="T6" fmla="*/ 2147483647 w 2004"/>
                <a:gd name="T7" fmla="*/ 0 h 28"/>
                <a:gd name="T8" fmla="*/ 2074368787 w 2004"/>
                <a:gd name="T9" fmla="*/ 0 h 28"/>
                <a:gd name="T10" fmla="*/ 0 w 2004"/>
                <a:gd name="T11" fmla="*/ 1859976567 h 28"/>
                <a:gd name="T12" fmla="*/ 2074368787 w 2004"/>
                <a:gd name="T13" fmla="*/ 0 h 28"/>
                <a:gd name="T14" fmla="*/ 0 w 2004"/>
                <a:gd name="T15" fmla="*/ 0 h 28"/>
                <a:gd name="T16" fmla="*/ 0 w 2004"/>
                <a:gd name="T17" fmla="*/ 1859976567 h 28"/>
                <a:gd name="T18" fmla="*/ 2147483647 w 2004"/>
                <a:gd name="T19" fmla="*/ 1859976567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4" h="28">
                  <a:moveTo>
                    <a:pt x="28" y="14"/>
                  </a:moveTo>
                  <a:lnTo>
                    <a:pt x="14" y="28"/>
                  </a:lnTo>
                  <a:lnTo>
                    <a:pt x="2004" y="28"/>
                  </a:lnTo>
                  <a:lnTo>
                    <a:pt x="2004" y="0"/>
                  </a:lnTo>
                  <a:lnTo>
                    <a:pt x="14" y="0"/>
                  </a:lnTo>
                  <a:lnTo>
                    <a:pt x="0" y="14"/>
                  </a:lnTo>
                  <a:lnTo>
                    <a:pt x="14" y="0"/>
                  </a:lnTo>
                  <a:lnTo>
                    <a:pt x="0" y="0"/>
                  </a:lnTo>
                  <a:lnTo>
                    <a:pt x="0" y="14"/>
                  </a:lnTo>
                  <a:lnTo>
                    <a:pt x="28"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1" name="Freeform 71"/>
            <p:cNvSpPr>
              <a:spLocks/>
            </p:cNvSpPr>
            <p:nvPr/>
          </p:nvSpPr>
          <p:spPr bwMode="auto">
            <a:xfrm>
              <a:off x="4798921" y="1670275"/>
              <a:ext cx="13340" cy="1140514"/>
            </a:xfrm>
            <a:custGeom>
              <a:avLst/>
              <a:gdLst>
                <a:gd name="T0" fmla="*/ 2147483647 w 28"/>
                <a:gd name="T1" fmla="*/ 2147483647 h 2492"/>
                <a:gd name="T2" fmla="*/ 2147483647 w 28"/>
                <a:gd name="T3" fmla="*/ 2147483647 h 2492"/>
                <a:gd name="T4" fmla="*/ 2147483647 w 28"/>
                <a:gd name="T5" fmla="*/ 0 h 2492"/>
                <a:gd name="T6" fmla="*/ 0 w 28"/>
                <a:gd name="T7" fmla="*/ 0 h 2492"/>
                <a:gd name="T8" fmla="*/ 0 w 28"/>
                <a:gd name="T9" fmla="*/ 2147483647 h 2492"/>
                <a:gd name="T10" fmla="*/ 2147483647 w 28"/>
                <a:gd name="T11" fmla="*/ 2147483647 h 2492"/>
                <a:gd name="T12" fmla="*/ 2147483647 w 28"/>
                <a:gd name="T13" fmla="*/ 2147483647 h 2492"/>
                <a:gd name="T14" fmla="*/ 2147483647 w 28"/>
                <a:gd name="T15" fmla="*/ 2147483647 h 2492"/>
                <a:gd name="T16" fmla="*/ 2147483647 w 28"/>
                <a:gd name="T17" fmla="*/ 2147483647 h 2492"/>
                <a:gd name="T18" fmla="*/ 2147483647 w 28"/>
                <a:gd name="T19" fmla="*/ 2147483647 h 24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492">
                  <a:moveTo>
                    <a:pt x="14" y="2492"/>
                  </a:moveTo>
                  <a:lnTo>
                    <a:pt x="28" y="2478"/>
                  </a:lnTo>
                  <a:lnTo>
                    <a:pt x="28" y="0"/>
                  </a:lnTo>
                  <a:lnTo>
                    <a:pt x="0" y="0"/>
                  </a:lnTo>
                  <a:lnTo>
                    <a:pt x="0" y="2478"/>
                  </a:lnTo>
                  <a:lnTo>
                    <a:pt x="14" y="2464"/>
                  </a:lnTo>
                  <a:lnTo>
                    <a:pt x="14" y="2492"/>
                  </a:lnTo>
                  <a:lnTo>
                    <a:pt x="28" y="2492"/>
                  </a:lnTo>
                  <a:lnTo>
                    <a:pt x="28" y="2478"/>
                  </a:lnTo>
                  <a:lnTo>
                    <a:pt x="14" y="2492"/>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6" name="Gerade Verbindung 225"/>
            <p:cNvCxnSpPr/>
            <p:nvPr/>
          </p:nvCxnSpPr>
          <p:spPr bwMode="auto">
            <a:xfrm>
              <a:off x="3223045" y="2226722"/>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7" name="Freeform 102"/>
            <p:cNvSpPr>
              <a:spLocks/>
            </p:cNvSpPr>
            <p:nvPr/>
          </p:nvSpPr>
          <p:spPr bwMode="auto">
            <a:xfrm>
              <a:off x="5607564" y="2293711"/>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8" name="Gerade Verbindung 227"/>
            <p:cNvCxnSpPr/>
            <p:nvPr/>
          </p:nvCxnSpPr>
          <p:spPr bwMode="auto">
            <a:xfrm>
              <a:off x="3239625" y="2805670"/>
              <a:ext cx="1565966" cy="0"/>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103" name="Objekt 4102"/>
            <p:cNvGraphicFramePr>
              <a:graphicFrameLocks noChangeAspect="1"/>
            </p:cNvGraphicFramePr>
            <p:nvPr>
              <p:extLst>
                <p:ext uri="{D42A27DB-BD31-4B8C-83A1-F6EECF244321}">
                  <p14:modId xmlns:p14="http://schemas.microsoft.com/office/powerpoint/2010/main" val="3447564984"/>
                </p:ext>
              </p:extLst>
            </p:nvPr>
          </p:nvGraphicFramePr>
          <p:xfrm>
            <a:off x="4510177" y="1198934"/>
            <a:ext cx="1358900" cy="457200"/>
          </p:xfrm>
          <a:graphic>
            <a:graphicData uri="http://schemas.openxmlformats.org/presentationml/2006/ole">
              <mc:AlternateContent xmlns:mc="http://schemas.openxmlformats.org/markup-compatibility/2006">
                <mc:Choice xmlns:v="urn:schemas-microsoft-com:vml" Requires="v">
                  <p:oleObj name="Equation" r:id="rId6" imgW="1358640" imgH="457200" progId="Equation.3">
                    <p:embed/>
                  </p:oleObj>
                </mc:Choice>
                <mc:Fallback>
                  <p:oleObj name="Equation" r:id="rId6" imgW="1358640" imgH="457200" progId="Equation.3">
                    <p:embed/>
                    <p:pic>
                      <p:nvPicPr>
                        <p:cNvPr id="0" name=""/>
                        <p:cNvPicPr>
                          <a:picLocks noChangeAspect="1" noChangeArrowheads="1"/>
                        </p:cNvPicPr>
                        <p:nvPr/>
                      </p:nvPicPr>
                      <p:blipFill>
                        <a:blip r:embed="rId7"/>
                        <a:srcRect/>
                        <a:stretch>
                          <a:fillRect/>
                        </a:stretch>
                      </p:blipFill>
                      <p:spPr bwMode="auto">
                        <a:xfrm>
                          <a:off x="4510177" y="1198934"/>
                          <a:ext cx="135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 name="Gruppieren 4105"/>
          <p:cNvGrpSpPr/>
          <p:nvPr/>
        </p:nvGrpSpPr>
        <p:grpSpPr>
          <a:xfrm>
            <a:off x="428750" y="1364716"/>
            <a:ext cx="2473945" cy="1732756"/>
            <a:chOff x="428750" y="1309858"/>
            <a:chExt cx="2473945" cy="1732756"/>
          </a:xfrm>
        </p:grpSpPr>
        <p:sp>
          <p:nvSpPr>
            <p:cNvPr id="154" name="Text Box 3"/>
            <p:cNvSpPr txBox="1">
              <a:spLocks noChangeArrowheads="1"/>
            </p:cNvSpPr>
            <p:nvPr/>
          </p:nvSpPr>
          <p:spPr bwMode="auto">
            <a:xfrm>
              <a:off x="577472" y="1557894"/>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linear</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159" name="Freeform 53"/>
            <p:cNvSpPr>
              <a:spLocks/>
            </p:cNvSpPr>
            <p:nvPr/>
          </p:nvSpPr>
          <p:spPr bwMode="auto">
            <a:xfrm>
              <a:off x="1653716" y="1342837"/>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2" name="Freeform 56"/>
            <p:cNvSpPr>
              <a:spLocks/>
            </p:cNvSpPr>
            <p:nvPr/>
          </p:nvSpPr>
          <p:spPr bwMode="auto">
            <a:xfrm>
              <a:off x="1462949" y="1309858"/>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3" name="Freeform 57"/>
            <p:cNvSpPr>
              <a:spLocks/>
            </p:cNvSpPr>
            <p:nvPr/>
          </p:nvSpPr>
          <p:spPr bwMode="auto">
            <a:xfrm>
              <a:off x="1501635" y="1309858"/>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4" name="Freeform 58"/>
            <p:cNvSpPr>
              <a:spLocks/>
            </p:cNvSpPr>
            <p:nvPr/>
          </p:nvSpPr>
          <p:spPr bwMode="auto">
            <a:xfrm>
              <a:off x="1533652" y="1334592"/>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5" name="Freeform 59"/>
            <p:cNvSpPr>
              <a:spLocks/>
            </p:cNvSpPr>
            <p:nvPr/>
          </p:nvSpPr>
          <p:spPr bwMode="auto">
            <a:xfrm>
              <a:off x="1600354" y="1309858"/>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Freeform 60"/>
            <p:cNvSpPr>
              <a:spLocks/>
            </p:cNvSpPr>
            <p:nvPr/>
          </p:nvSpPr>
          <p:spPr bwMode="auto">
            <a:xfrm>
              <a:off x="1474955" y="1614911"/>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Freeform 61"/>
            <p:cNvSpPr>
              <a:spLocks/>
            </p:cNvSpPr>
            <p:nvPr/>
          </p:nvSpPr>
          <p:spPr bwMode="auto">
            <a:xfrm>
              <a:off x="1534987" y="1684990"/>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Freeform 62"/>
            <p:cNvSpPr>
              <a:spLocks noEditPoints="1"/>
            </p:cNvSpPr>
            <p:nvPr/>
          </p:nvSpPr>
          <p:spPr bwMode="auto">
            <a:xfrm>
              <a:off x="1561668" y="1614911"/>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Rectangle 63"/>
            <p:cNvSpPr>
              <a:spLocks noChangeArrowheads="1"/>
            </p:cNvSpPr>
            <p:nvPr/>
          </p:nvSpPr>
          <p:spPr bwMode="auto">
            <a:xfrm>
              <a:off x="1430932" y="2804893"/>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0" name="Freeform 64"/>
            <p:cNvSpPr>
              <a:spLocks/>
            </p:cNvSpPr>
            <p:nvPr/>
          </p:nvSpPr>
          <p:spPr bwMode="auto">
            <a:xfrm>
              <a:off x="1474955" y="2756799"/>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Freeform 65"/>
            <p:cNvSpPr>
              <a:spLocks/>
            </p:cNvSpPr>
            <p:nvPr/>
          </p:nvSpPr>
          <p:spPr bwMode="auto">
            <a:xfrm>
              <a:off x="1534987" y="2828252"/>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Freeform 66"/>
            <p:cNvSpPr>
              <a:spLocks noEditPoints="1"/>
            </p:cNvSpPr>
            <p:nvPr/>
          </p:nvSpPr>
          <p:spPr bwMode="auto">
            <a:xfrm>
              <a:off x="1561668" y="2756799"/>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Freeform 68"/>
            <p:cNvSpPr>
              <a:spLocks/>
            </p:cNvSpPr>
            <p:nvPr/>
          </p:nvSpPr>
          <p:spPr bwMode="auto">
            <a:xfrm>
              <a:off x="1628370" y="1643767"/>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Freeform 69"/>
            <p:cNvSpPr>
              <a:spLocks/>
            </p:cNvSpPr>
            <p:nvPr/>
          </p:nvSpPr>
          <p:spPr bwMode="auto">
            <a:xfrm>
              <a:off x="1628370" y="2785655"/>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01" name="Gerade Verbindung 200"/>
            <p:cNvCxnSpPr/>
            <p:nvPr/>
          </p:nvCxnSpPr>
          <p:spPr bwMode="auto">
            <a:xfrm>
              <a:off x="428750" y="2209901"/>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4" name="Freeform 102"/>
            <p:cNvSpPr>
              <a:spLocks/>
            </p:cNvSpPr>
            <p:nvPr/>
          </p:nvSpPr>
          <p:spPr bwMode="auto">
            <a:xfrm>
              <a:off x="2817653" y="2294607"/>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9" name="Gerade Verbindung 228"/>
            <p:cNvCxnSpPr/>
            <p:nvPr/>
          </p:nvCxnSpPr>
          <p:spPr bwMode="auto">
            <a:xfrm flipV="1">
              <a:off x="941696" y="1402288"/>
              <a:ext cx="1517061" cy="1531357"/>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 name="Text Box 128"/>
            <p:cNvSpPr txBox="1">
              <a:spLocks noChangeArrowheads="1"/>
            </p:cNvSpPr>
            <p:nvPr/>
          </p:nvSpPr>
          <p:spPr bwMode="auto">
            <a:xfrm>
              <a:off x="2099226" y="1889204"/>
              <a:ext cx="65785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x</a:t>
              </a:r>
            </a:p>
          </p:txBody>
        </p:sp>
      </p:grpSp>
    </p:spTree>
    <p:extLst>
      <p:ext uri="{BB962C8B-B14F-4D97-AF65-F5344CB8AC3E}">
        <p14:creationId xmlns:p14="http://schemas.microsoft.com/office/powerpoint/2010/main" val="106771671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Design of a Multilayer Perceptron</a:t>
            </a:r>
          </a:p>
        </p:txBody>
      </p:sp>
      <p:sp>
        <p:nvSpPr>
          <p:cNvPr id="129" name="Text Box 2"/>
          <p:cNvSpPr txBox="1">
            <a:spLocks noChangeArrowheads="1"/>
          </p:cNvSpPr>
          <p:nvPr/>
        </p:nvSpPr>
        <p:spPr bwMode="auto">
          <a:xfrm>
            <a:off x="641436" y="2218861"/>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0" name="Text Box 3"/>
          <p:cNvSpPr txBox="1">
            <a:spLocks noChangeArrowheads="1"/>
          </p:cNvSpPr>
          <p:nvPr/>
        </p:nvSpPr>
        <p:spPr bwMode="auto">
          <a:xfrm>
            <a:off x="636673" y="3087224"/>
            <a:ext cx="1246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p>
        </p:txBody>
      </p:sp>
      <p:sp>
        <p:nvSpPr>
          <p:cNvPr id="131" name="Text Box 4"/>
          <p:cNvSpPr txBox="1">
            <a:spLocks noChangeArrowheads="1"/>
          </p:cNvSpPr>
          <p:nvPr/>
        </p:nvSpPr>
        <p:spPr bwMode="auto">
          <a:xfrm>
            <a:off x="631911" y="4662024"/>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n</a:t>
            </a:r>
          </a:p>
        </p:txBody>
      </p:sp>
      <p:sp>
        <p:nvSpPr>
          <p:cNvPr id="132" name="Text Box 6"/>
          <p:cNvSpPr txBox="1">
            <a:spLocks noChangeArrowheads="1"/>
          </p:cNvSpPr>
          <p:nvPr/>
        </p:nvSpPr>
        <p:spPr bwMode="auto">
          <a:xfrm>
            <a:off x="16494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3" name="Text Box 7"/>
          <p:cNvSpPr txBox="1">
            <a:spLocks noChangeArrowheads="1"/>
          </p:cNvSpPr>
          <p:nvPr/>
        </p:nvSpPr>
        <p:spPr bwMode="auto">
          <a:xfrm>
            <a:off x="71866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4" name="Text Box 8"/>
          <p:cNvSpPr txBox="1">
            <a:spLocks noChangeArrowheads="1"/>
          </p:cNvSpPr>
          <p:nvPr/>
        </p:nvSpPr>
        <p:spPr bwMode="auto">
          <a:xfrm>
            <a:off x="3910013" y="5331198"/>
            <a:ext cx="21478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Hidden </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Layers</a:t>
            </a:r>
          </a:p>
        </p:txBody>
      </p:sp>
      <p:sp>
        <p:nvSpPr>
          <p:cNvPr id="135" name="Rectangle 9"/>
          <p:cNvSpPr>
            <a:spLocks noChangeArrowheads="1"/>
          </p:cNvSpPr>
          <p:nvPr/>
        </p:nvSpPr>
        <p:spPr bwMode="auto">
          <a:xfrm>
            <a:off x="1487488" y="1856160"/>
            <a:ext cx="6311900" cy="411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6" name="Group 11"/>
          <p:cNvGrpSpPr>
            <a:grpSpLocks/>
          </p:cNvGrpSpPr>
          <p:nvPr/>
        </p:nvGrpSpPr>
        <p:grpSpPr bwMode="auto">
          <a:xfrm>
            <a:off x="1717675" y="2021260"/>
            <a:ext cx="6692900" cy="3213100"/>
            <a:chOff x="1082" y="1352"/>
            <a:chExt cx="4216" cy="2024"/>
          </a:xfrm>
        </p:grpSpPr>
        <p:sp>
          <p:nvSpPr>
            <p:cNvPr id="137" name="Oval 12"/>
            <p:cNvSpPr>
              <a:spLocks noChangeArrowheads="1"/>
            </p:cNvSpPr>
            <p:nvPr/>
          </p:nvSpPr>
          <p:spPr bwMode="auto">
            <a:xfrm>
              <a:off x="4772" y="219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8" name="Group 13"/>
            <p:cNvGrpSpPr>
              <a:grpSpLocks/>
            </p:cNvGrpSpPr>
            <p:nvPr/>
          </p:nvGrpSpPr>
          <p:grpSpPr bwMode="auto">
            <a:xfrm>
              <a:off x="1274" y="1424"/>
              <a:ext cx="336" cy="1864"/>
              <a:chOff x="1228" y="712"/>
              <a:chExt cx="336" cy="1864"/>
            </a:xfrm>
          </p:grpSpPr>
          <p:sp>
            <p:nvSpPr>
              <p:cNvPr id="249" name="Oval 14"/>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0" name="Oval 15"/>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1" name="Oval 16"/>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39" name="Text Box 17"/>
            <p:cNvSpPr txBox="1">
              <a:spLocks noChangeArrowheads="1"/>
            </p:cNvSpPr>
            <p:nvPr/>
          </p:nvSpPr>
          <p:spPr bwMode="auto">
            <a:xfrm>
              <a:off x="1330" y="1472"/>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0" name="Text Box 18"/>
            <p:cNvSpPr txBox="1">
              <a:spLocks noChangeArrowheads="1"/>
            </p:cNvSpPr>
            <p:nvPr/>
          </p:nvSpPr>
          <p:spPr bwMode="auto">
            <a:xfrm>
              <a:off x="1330" y="2016"/>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1" name="Text Box 19"/>
            <p:cNvSpPr txBox="1">
              <a:spLocks noChangeArrowheads="1"/>
            </p:cNvSpPr>
            <p:nvPr/>
          </p:nvSpPr>
          <p:spPr bwMode="auto">
            <a:xfrm>
              <a:off x="1330" y="3008"/>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42" name="Group 20"/>
            <p:cNvGrpSpPr>
              <a:grpSpLocks/>
            </p:cNvGrpSpPr>
            <p:nvPr/>
          </p:nvGrpSpPr>
          <p:grpSpPr bwMode="auto">
            <a:xfrm>
              <a:off x="2394" y="1424"/>
              <a:ext cx="360" cy="1864"/>
              <a:chOff x="2346" y="712"/>
              <a:chExt cx="360" cy="1864"/>
            </a:xfrm>
          </p:grpSpPr>
          <p:grpSp>
            <p:nvGrpSpPr>
              <p:cNvPr id="242" name="Group 21"/>
              <p:cNvGrpSpPr>
                <a:grpSpLocks/>
              </p:cNvGrpSpPr>
              <p:nvPr/>
            </p:nvGrpSpPr>
            <p:grpSpPr bwMode="auto">
              <a:xfrm>
                <a:off x="2362" y="712"/>
                <a:ext cx="336" cy="1864"/>
                <a:chOff x="1228" y="712"/>
                <a:chExt cx="336" cy="1864"/>
              </a:xfrm>
            </p:grpSpPr>
            <p:sp>
              <p:nvSpPr>
                <p:cNvPr id="246" name="Oval 22"/>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7" name="Oval 23"/>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8" name="Oval 24"/>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43" name="Text Box 25"/>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4" name="Text Box 26"/>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5" name="Text Box 27"/>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3" name="Group 28"/>
            <p:cNvGrpSpPr>
              <a:grpSpLocks/>
            </p:cNvGrpSpPr>
            <p:nvPr/>
          </p:nvGrpSpPr>
          <p:grpSpPr bwMode="auto">
            <a:xfrm>
              <a:off x="3542" y="1424"/>
              <a:ext cx="360" cy="1864"/>
              <a:chOff x="2346" y="712"/>
              <a:chExt cx="360" cy="1864"/>
            </a:xfrm>
          </p:grpSpPr>
          <p:grpSp>
            <p:nvGrpSpPr>
              <p:cNvPr id="235" name="Group 29"/>
              <p:cNvGrpSpPr>
                <a:grpSpLocks/>
              </p:cNvGrpSpPr>
              <p:nvPr/>
            </p:nvGrpSpPr>
            <p:grpSpPr bwMode="auto">
              <a:xfrm>
                <a:off x="2362" y="712"/>
                <a:ext cx="336" cy="1864"/>
                <a:chOff x="1228" y="712"/>
                <a:chExt cx="336" cy="1864"/>
              </a:xfrm>
            </p:grpSpPr>
            <p:sp>
              <p:nvSpPr>
                <p:cNvPr id="239" name="Oval 30"/>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0" name="Oval 31"/>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1" name="Oval 32"/>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36" name="Text Box 33"/>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7" name="Text Box 34"/>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8" name="Text Box 35"/>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44" name="Text Box 36"/>
            <p:cNvSpPr txBox="1">
              <a:spLocks noChangeArrowheads="1"/>
            </p:cNvSpPr>
            <p:nvPr/>
          </p:nvSpPr>
          <p:spPr bwMode="auto">
            <a:xfrm>
              <a:off x="133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5" name="Text Box 37"/>
            <p:cNvSpPr txBox="1">
              <a:spLocks noChangeArrowheads="1"/>
            </p:cNvSpPr>
            <p:nvPr/>
          </p:nvSpPr>
          <p:spPr bwMode="auto">
            <a:xfrm>
              <a:off x="2486"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6" name="Text Box 38"/>
            <p:cNvSpPr txBox="1">
              <a:spLocks noChangeArrowheads="1"/>
            </p:cNvSpPr>
            <p:nvPr/>
          </p:nvSpPr>
          <p:spPr bwMode="auto">
            <a:xfrm>
              <a:off x="358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7" name="Line 39"/>
            <p:cNvSpPr>
              <a:spLocks noChangeShapeType="1"/>
            </p:cNvSpPr>
            <p:nvPr/>
          </p:nvSpPr>
          <p:spPr bwMode="auto">
            <a:xfrm>
              <a:off x="1597"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Line 40"/>
            <p:cNvSpPr>
              <a:spLocks noChangeShapeType="1"/>
            </p:cNvSpPr>
            <p:nvPr/>
          </p:nvSpPr>
          <p:spPr bwMode="auto">
            <a:xfrm>
              <a:off x="1610"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Line 41"/>
            <p:cNvSpPr>
              <a:spLocks noChangeShapeType="1"/>
            </p:cNvSpPr>
            <p:nvPr/>
          </p:nvSpPr>
          <p:spPr bwMode="auto">
            <a:xfrm>
              <a:off x="1610"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Line 42"/>
            <p:cNvSpPr>
              <a:spLocks noChangeShapeType="1"/>
            </p:cNvSpPr>
            <p:nvPr/>
          </p:nvSpPr>
          <p:spPr bwMode="auto">
            <a:xfrm>
              <a:off x="1608"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Line 43"/>
            <p:cNvSpPr>
              <a:spLocks noChangeShapeType="1"/>
            </p:cNvSpPr>
            <p:nvPr/>
          </p:nvSpPr>
          <p:spPr bwMode="auto">
            <a:xfrm flipV="1">
              <a:off x="1606"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Line 44"/>
            <p:cNvSpPr>
              <a:spLocks noChangeShapeType="1"/>
            </p:cNvSpPr>
            <p:nvPr/>
          </p:nvSpPr>
          <p:spPr bwMode="auto">
            <a:xfrm>
              <a:off x="1600"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3" name="Line 45"/>
            <p:cNvSpPr>
              <a:spLocks noChangeShapeType="1"/>
            </p:cNvSpPr>
            <p:nvPr/>
          </p:nvSpPr>
          <p:spPr bwMode="auto">
            <a:xfrm flipV="1">
              <a:off x="1600"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4" name="Line 46"/>
            <p:cNvSpPr>
              <a:spLocks noChangeShapeType="1"/>
            </p:cNvSpPr>
            <p:nvPr/>
          </p:nvSpPr>
          <p:spPr bwMode="auto">
            <a:xfrm flipV="1">
              <a:off x="1613"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5" name="Line 47"/>
            <p:cNvSpPr>
              <a:spLocks noChangeShapeType="1"/>
            </p:cNvSpPr>
            <p:nvPr/>
          </p:nvSpPr>
          <p:spPr bwMode="auto">
            <a:xfrm>
              <a:off x="1603"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56" name="Group 48"/>
            <p:cNvGrpSpPr>
              <a:grpSpLocks/>
            </p:cNvGrpSpPr>
            <p:nvPr/>
          </p:nvGrpSpPr>
          <p:grpSpPr bwMode="auto">
            <a:xfrm>
              <a:off x="1834" y="1445"/>
              <a:ext cx="356" cy="173"/>
              <a:chOff x="1818" y="733"/>
              <a:chExt cx="291" cy="173"/>
            </a:xfrm>
          </p:grpSpPr>
          <p:sp>
            <p:nvSpPr>
              <p:cNvPr id="233" name="Rectangle 49"/>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4" name="Text Box 50"/>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7" name="Group 51"/>
            <p:cNvGrpSpPr>
              <a:grpSpLocks/>
            </p:cNvGrpSpPr>
            <p:nvPr/>
          </p:nvGrpSpPr>
          <p:grpSpPr bwMode="auto">
            <a:xfrm>
              <a:off x="1644" y="1667"/>
              <a:ext cx="194" cy="365"/>
              <a:chOff x="1617" y="961"/>
              <a:chExt cx="148" cy="286"/>
            </a:xfrm>
          </p:grpSpPr>
          <p:sp>
            <p:nvSpPr>
              <p:cNvPr id="231" name="Rectangle 52"/>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2" name="Text Box 53"/>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8" name="Group 54"/>
            <p:cNvGrpSpPr>
              <a:grpSpLocks/>
            </p:cNvGrpSpPr>
            <p:nvPr/>
          </p:nvGrpSpPr>
          <p:grpSpPr bwMode="auto">
            <a:xfrm>
              <a:off x="1863" y="2034"/>
              <a:ext cx="355" cy="173"/>
              <a:chOff x="1847" y="1322"/>
              <a:chExt cx="291" cy="173"/>
            </a:xfrm>
          </p:grpSpPr>
          <p:sp>
            <p:nvSpPr>
              <p:cNvPr id="229" name="Rectangle 55"/>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0" name="Text Box 56"/>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9" name="Group 57"/>
            <p:cNvGrpSpPr>
              <a:grpSpLocks/>
            </p:cNvGrpSpPr>
            <p:nvPr/>
          </p:nvGrpSpPr>
          <p:grpSpPr bwMode="auto">
            <a:xfrm rot="-385886">
              <a:off x="1705" y="2234"/>
              <a:ext cx="177" cy="341"/>
              <a:chOff x="1617" y="966"/>
              <a:chExt cx="148" cy="285"/>
            </a:xfrm>
          </p:grpSpPr>
          <p:sp>
            <p:nvSpPr>
              <p:cNvPr id="227" name="Rectangle 58"/>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8" name="Text Box 59"/>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0" name="Group 60"/>
            <p:cNvGrpSpPr>
              <a:grpSpLocks/>
            </p:cNvGrpSpPr>
            <p:nvPr/>
          </p:nvGrpSpPr>
          <p:grpSpPr bwMode="auto">
            <a:xfrm rot="-5572614">
              <a:off x="1855" y="1740"/>
              <a:ext cx="173" cy="343"/>
              <a:chOff x="1591" y="973"/>
              <a:chExt cx="177" cy="285"/>
            </a:xfrm>
          </p:grpSpPr>
          <p:sp>
            <p:nvSpPr>
              <p:cNvPr id="225" name="Rectangle 61"/>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6" name="Text Box 62"/>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1" name="Rectangle 63"/>
            <p:cNvSpPr>
              <a:spLocks noChangeArrowheads="1"/>
            </p:cNvSpPr>
            <p:nvPr/>
          </p:nvSpPr>
          <p:spPr bwMode="auto">
            <a:xfrm rot="-3298349">
              <a:off x="1550" y="282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2" name="Text Box 64"/>
            <p:cNvSpPr txBox="1">
              <a:spLocks noChangeArrowheads="1"/>
            </p:cNvSpPr>
            <p:nvPr/>
          </p:nvSpPr>
          <p:spPr bwMode="auto">
            <a:xfrm rot="-3808811">
              <a:off x="1534" y="2759"/>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63" name="Group 65"/>
            <p:cNvGrpSpPr>
              <a:grpSpLocks/>
            </p:cNvGrpSpPr>
            <p:nvPr/>
          </p:nvGrpSpPr>
          <p:grpSpPr bwMode="auto">
            <a:xfrm rot="-6325426">
              <a:off x="1841" y="2588"/>
              <a:ext cx="173" cy="369"/>
              <a:chOff x="1638" y="957"/>
              <a:chExt cx="144" cy="327"/>
            </a:xfrm>
          </p:grpSpPr>
          <p:sp>
            <p:nvSpPr>
              <p:cNvPr id="223" name="Rectangle 66"/>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4" name="Text Box 67"/>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4" name="Group 68"/>
            <p:cNvGrpSpPr>
              <a:grpSpLocks/>
            </p:cNvGrpSpPr>
            <p:nvPr/>
          </p:nvGrpSpPr>
          <p:grpSpPr bwMode="auto">
            <a:xfrm>
              <a:off x="1827" y="3074"/>
              <a:ext cx="356" cy="173"/>
              <a:chOff x="1847" y="1322"/>
              <a:chExt cx="291" cy="166"/>
            </a:xfrm>
          </p:grpSpPr>
          <p:sp>
            <p:nvSpPr>
              <p:cNvPr id="221" name="Rectangle 6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2" name="Text Box 70"/>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5" name="Line 71"/>
            <p:cNvSpPr>
              <a:spLocks noChangeShapeType="1"/>
            </p:cNvSpPr>
            <p:nvPr/>
          </p:nvSpPr>
          <p:spPr bwMode="auto">
            <a:xfrm>
              <a:off x="2743"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Line 72"/>
            <p:cNvSpPr>
              <a:spLocks noChangeShapeType="1"/>
            </p:cNvSpPr>
            <p:nvPr/>
          </p:nvSpPr>
          <p:spPr bwMode="auto">
            <a:xfrm>
              <a:off x="2756"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Line 73"/>
            <p:cNvSpPr>
              <a:spLocks noChangeShapeType="1"/>
            </p:cNvSpPr>
            <p:nvPr/>
          </p:nvSpPr>
          <p:spPr bwMode="auto">
            <a:xfrm>
              <a:off x="2756"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Line 74"/>
            <p:cNvSpPr>
              <a:spLocks noChangeShapeType="1"/>
            </p:cNvSpPr>
            <p:nvPr/>
          </p:nvSpPr>
          <p:spPr bwMode="auto">
            <a:xfrm>
              <a:off x="2754"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Line 75"/>
            <p:cNvSpPr>
              <a:spLocks noChangeShapeType="1"/>
            </p:cNvSpPr>
            <p:nvPr/>
          </p:nvSpPr>
          <p:spPr bwMode="auto">
            <a:xfrm flipV="1">
              <a:off x="2752"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0" name="Line 76"/>
            <p:cNvSpPr>
              <a:spLocks noChangeShapeType="1"/>
            </p:cNvSpPr>
            <p:nvPr/>
          </p:nvSpPr>
          <p:spPr bwMode="auto">
            <a:xfrm>
              <a:off x="2746"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Line 77"/>
            <p:cNvSpPr>
              <a:spLocks noChangeShapeType="1"/>
            </p:cNvSpPr>
            <p:nvPr/>
          </p:nvSpPr>
          <p:spPr bwMode="auto">
            <a:xfrm flipV="1">
              <a:off x="2746"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Line 78"/>
            <p:cNvSpPr>
              <a:spLocks noChangeShapeType="1"/>
            </p:cNvSpPr>
            <p:nvPr/>
          </p:nvSpPr>
          <p:spPr bwMode="auto">
            <a:xfrm flipV="1">
              <a:off x="2759"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3" name="Line 79"/>
            <p:cNvSpPr>
              <a:spLocks noChangeShapeType="1"/>
            </p:cNvSpPr>
            <p:nvPr/>
          </p:nvSpPr>
          <p:spPr bwMode="auto">
            <a:xfrm>
              <a:off x="2749"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Line 80"/>
            <p:cNvSpPr>
              <a:spLocks noChangeShapeType="1"/>
            </p:cNvSpPr>
            <p:nvPr/>
          </p:nvSpPr>
          <p:spPr bwMode="auto">
            <a:xfrm>
              <a:off x="3899" y="1597"/>
              <a:ext cx="882" cy="6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Line 81"/>
            <p:cNvSpPr>
              <a:spLocks noChangeShapeType="1"/>
            </p:cNvSpPr>
            <p:nvPr/>
          </p:nvSpPr>
          <p:spPr bwMode="auto">
            <a:xfrm>
              <a:off x="3899" y="2145"/>
              <a:ext cx="873" cy="23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6" name="Line 82"/>
            <p:cNvSpPr>
              <a:spLocks noChangeShapeType="1"/>
            </p:cNvSpPr>
            <p:nvPr/>
          </p:nvSpPr>
          <p:spPr bwMode="auto">
            <a:xfrm flipV="1">
              <a:off x="3902" y="2429"/>
              <a:ext cx="880" cy="7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77" name="Group 83"/>
            <p:cNvGrpSpPr>
              <a:grpSpLocks/>
            </p:cNvGrpSpPr>
            <p:nvPr/>
          </p:nvGrpSpPr>
          <p:grpSpPr bwMode="auto">
            <a:xfrm rot="258239">
              <a:off x="4079" y="1764"/>
              <a:ext cx="320" cy="175"/>
              <a:chOff x="1721" y="931"/>
              <a:chExt cx="285" cy="166"/>
            </a:xfrm>
          </p:grpSpPr>
          <p:sp>
            <p:nvSpPr>
              <p:cNvPr id="219" name="Rectangle 84"/>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0" name="Text Box 85"/>
              <p:cNvSpPr txBox="1">
                <a:spLocks noChangeArrowheads="1"/>
              </p:cNvSpPr>
              <p:nvPr/>
            </p:nvSpPr>
            <p:spPr bwMode="auto">
              <a:xfrm rot="2042716">
                <a:off x="1721" y="931"/>
                <a:ext cx="285"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8" name="Group 86"/>
            <p:cNvGrpSpPr>
              <a:grpSpLocks/>
            </p:cNvGrpSpPr>
            <p:nvPr/>
          </p:nvGrpSpPr>
          <p:grpSpPr bwMode="auto">
            <a:xfrm rot="1056366">
              <a:off x="4123" y="2161"/>
              <a:ext cx="340" cy="173"/>
              <a:chOff x="1846" y="1321"/>
              <a:chExt cx="291" cy="173"/>
            </a:xfrm>
          </p:grpSpPr>
          <p:sp>
            <p:nvSpPr>
              <p:cNvPr id="217" name="Rectangle 87"/>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8" name="Text Box 88"/>
              <p:cNvSpPr txBox="1">
                <a:spLocks noChangeArrowheads="1"/>
              </p:cNvSpPr>
              <p:nvPr/>
            </p:nvSpPr>
            <p:spPr bwMode="auto">
              <a:xfrm>
                <a:off x="1846" y="1321"/>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9" name="Group 89"/>
            <p:cNvGrpSpPr>
              <a:grpSpLocks/>
            </p:cNvGrpSpPr>
            <p:nvPr/>
          </p:nvGrpSpPr>
          <p:grpSpPr bwMode="auto">
            <a:xfrm rot="-5876762">
              <a:off x="4200" y="2649"/>
              <a:ext cx="173" cy="386"/>
              <a:chOff x="1611" y="964"/>
              <a:chExt cx="173" cy="327"/>
            </a:xfrm>
          </p:grpSpPr>
          <p:sp>
            <p:nvSpPr>
              <p:cNvPr id="215" name="Rectangle 90"/>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6" name="Text Box 91"/>
              <p:cNvSpPr txBox="1">
                <a:spLocks noChangeArrowheads="1"/>
              </p:cNvSpPr>
              <p:nvPr/>
            </p:nvSpPr>
            <p:spPr bwMode="auto">
              <a:xfrm rot="3447388">
                <a:off x="1534" y="1041"/>
                <a:ext cx="32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80" name="Rectangle 92"/>
            <p:cNvSpPr>
              <a:spLocks noChangeArrowheads="1"/>
            </p:cNvSpPr>
            <p:nvPr/>
          </p:nvSpPr>
          <p:spPr bwMode="auto">
            <a:xfrm>
              <a:off x="2264" y="1352"/>
              <a:ext cx="1736" cy="2024"/>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1" name="Text Box 93"/>
            <p:cNvSpPr txBox="1">
              <a:spLocks noChangeArrowheads="1"/>
            </p:cNvSpPr>
            <p:nvPr/>
          </p:nvSpPr>
          <p:spPr bwMode="auto">
            <a:xfrm>
              <a:off x="4832" y="224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O</a:t>
              </a:r>
            </a:p>
          </p:txBody>
        </p:sp>
        <p:grpSp>
          <p:nvGrpSpPr>
            <p:cNvPr id="182" name="Group 94"/>
            <p:cNvGrpSpPr>
              <a:grpSpLocks/>
            </p:cNvGrpSpPr>
            <p:nvPr/>
          </p:nvGrpSpPr>
          <p:grpSpPr bwMode="auto">
            <a:xfrm>
              <a:off x="1082" y="1585"/>
              <a:ext cx="190" cy="1539"/>
              <a:chOff x="690" y="873"/>
              <a:chExt cx="326" cy="1539"/>
            </a:xfrm>
          </p:grpSpPr>
          <p:sp>
            <p:nvSpPr>
              <p:cNvPr id="212" name="Line 95"/>
              <p:cNvSpPr>
                <a:spLocks noChangeShapeType="1"/>
              </p:cNvSpPr>
              <p:nvPr/>
            </p:nvSpPr>
            <p:spPr bwMode="auto">
              <a:xfrm>
                <a:off x="696" y="873"/>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Line 96"/>
              <p:cNvSpPr>
                <a:spLocks noChangeShapeType="1"/>
              </p:cNvSpPr>
              <p:nvPr/>
            </p:nvSpPr>
            <p:spPr bwMode="auto">
              <a:xfrm>
                <a:off x="693" y="1420"/>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Line 97"/>
              <p:cNvSpPr>
                <a:spLocks noChangeShapeType="1"/>
              </p:cNvSpPr>
              <p:nvPr/>
            </p:nvSpPr>
            <p:spPr bwMode="auto">
              <a:xfrm>
                <a:off x="690" y="2412"/>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83" name="Line 98"/>
            <p:cNvSpPr>
              <a:spLocks noChangeShapeType="1"/>
            </p:cNvSpPr>
            <p:nvPr/>
          </p:nvSpPr>
          <p:spPr bwMode="auto">
            <a:xfrm>
              <a:off x="5106" y="236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84" name="Group 99"/>
            <p:cNvGrpSpPr>
              <a:grpSpLocks/>
            </p:cNvGrpSpPr>
            <p:nvPr/>
          </p:nvGrpSpPr>
          <p:grpSpPr bwMode="auto">
            <a:xfrm>
              <a:off x="1738" y="1644"/>
              <a:ext cx="375" cy="173"/>
              <a:chOff x="1714" y="932"/>
              <a:chExt cx="285" cy="173"/>
            </a:xfrm>
          </p:grpSpPr>
          <p:sp>
            <p:nvSpPr>
              <p:cNvPr id="210" name="Rectangle 100"/>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1" name="Text Box 101"/>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5" name="Group 102"/>
            <p:cNvGrpSpPr>
              <a:grpSpLocks/>
            </p:cNvGrpSpPr>
            <p:nvPr/>
          </p:nvGrpSpPr>
          <p:grpSpPr bwMode="auto">
            <a:xfrm>
              <a:off x="2930" y="1437"/>
              <a:ext cx="356" cy="173"/>
              <a:chOff x="1818" y="733"/>
              <a:chExt cx="291" cy="173"/>
            </a:xfrm>
          </p:grpSpPr>
          <p:sp>
            <p:nvSpPr>
              <p:cNvPr id="208" name="Rectangle 103"/>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9" name="Text Box 104"/>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6" name="Group 105"/>
            <p:cNvGrpSpPr>
              <a:grpSpLocks/>
            </p:cNvGrpSpPr>
            <p:nvPr/>
          </p:nvGrpSpPr>
          <p:grpSpPr bwMode="auto">
            <a:xfrm>
              <a:off x="2740" y="1659"/>
              <a:ext cx="194" cy="365"/>
              <a:chOff x="1617" y="961"/>
              <a:chExt cx="148" cy="286"/>
            </a:xfrm>
          </p:grpSpPr>
          <p:sp>
            <p:nvSpPr>
              <p:cNvPr id="206" name="Rectangle 106"/>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7" name="Text Box 107"/>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7" name="Group 108"/>
            <p:cNvGrpSpPr>
              <a:grpSpLocks/>
            </p:cNvGrpSpPr>
            <p:nvPr/>
          </p:nvGrpSpPr>
          <p:grpSpPr bwMode="auto">
            <a:xfrm>
              <a:off x="2959" y="2026"/>
              <a:ext cx="355" cy="173"/>
              <a:chOff x="1847" y="1322"/>
              <a:chExt cx="291" cy="173"/>
            </a:xfrm>
          </p:grpSpPr>
          <p:sp>
            <p:nvSpPr>
              <p:cNvPr id="204" name="Rectangle 10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5" name="Text Box 110"/>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8" name="Group 111"/>
            <p:cNvGrpSpPr>
              <a:grpSpLocks/>
            </p:cNvGrpSpPr>
            <p:nvPr/>
          </p:nvGrpSpPr>
          <p:grpSpPr bwMode="auto">
            <a:xfrm rot="-385886">
              <a:off x="2801" y="2226"/>
              <a:ext cx="177" cy="341"/>
              <a:chOff x="1617" y="966"/>
              <a:chExt cx="148" cy="285"/>
            </a:xfrm>
          </p:grpSpPr>
          <p:sp>
            <p:nvSpPr>
              <p:cNvPr id="202" name="Rectangle 112"/>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3" name="Text Box 113"/>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9" name="Group 114"/>
            <p:cNvGrpSpPr>
              <a:grpSpLocks/>
            </p:cNvGrpSpPr>
            <p:nvPr/>
          </p:nvGrpSpPr>
          <p:grpSpPr bwMode="auto">
            <a:xfrm rot="-5572614">
              <a:off x="2951" y="1732"/>
              <a:ext cx="173" cy="343"/>
              <a:chOff x="1591" y="973"/>
              <a:chExt cx="177" cy="285"/>
            </a:xfrm>
          </p:grpSpPr>
          <p:sp>
            <p:nvSpPr>
              <p:cNvPr id="200" name="Rectangle 115"/>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1" name="Text Box 116"/>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90" name="Text Box 117"/>
            <p:cNvSpPr txBox="1">
              <a:spLocks noChangeArrowheads="1"/>
            </p:cNvSpPr>
            <p:nvPr/>
          </p:nvSpPr>
          <p:spPr bwMode="auto">
            <a:xfrm rot="-3808811">
              <a:off x="2630" y="2751"/>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91" name="Group 118"/>
            <p:cNvGrpSpPr>
              <a:grpSpLocks/>
            </p:cNvGrpSpPr>
            <p:nvPr/>
          </p:nvGrpSpPr>
          <p:grpSpPr bwMode="auto">
            <a:xfrm rot="-6325426">
              <a:off x="2937" y="2580"/>
              <a:ext cx="173" cy="369"/>
              <a:chOff x="1638" y="957"/>
              <a:chExt cx="144" cy="327"/>
            </a:xfrm>
          </p:grpSpPr>
          <p:sp>
            <p:nvSpPr>
              <p:cNvPr id="198" name="Rectangle 119"/>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9" name="Text Box 120"/>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2" name="Group 121"/>
            <p:cNvGrpSpPr>
              <a:grpSpLocks/>
            </p:cNvGrpSpPr>
            <p:nvPr/>
          </p:nvGrpSpPr>
          <p:grpSpPr bwMode="auto">
            <a:xfrm>
              <a:off x="2923" y="3066"/>
              <a:ext cx="356" cy="173"/>
              <a:chOff x="1847" y="1322"/>
              <a:chExt cx="291" cy="166"/>
            </a:xfrm>
          </p:grpSpPr>
          <p:sp>
            <p:nvSpPr>
              <p:cNvPr id="196" name="Rectangle 122"/>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7" name="Text Box 123"/>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3" name="Group 124"/>
            <p:cNvGrpSpPr>
              <a:grpSpLocks/>
            </p:cNvGrpSpPr>
            <p:nvPr/>
          </p:nvGrpSpPr>
          <p:grpSpPr bwMode="auto">
            <a:xfrm>
              <a:off x="2834" y="1636"/>
              <a:ext cx="375" cy="173"/>
              <a:chOff x="1714" y="932"/>
              <a:chExt cx="285" cy="173"/>
            </a:xfrm>
          </p:grpSpPr>
          <p:sp>
            <p:nvSpPr>
              <p:cNvPr id="194" name="Rectangle 125"/>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5" name="Text Box 126"/>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spTree>
    <p:extLst>
      <p:ext uri="{BB962C8B-B14F-4D97-AF65-F5344CB8AC3E}">
        <p14:creationId xmlns:p14="http://schemas.microsoft.com/office/powerpoint/2010/main" val="318074085"/>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38505" y="1261695"/>
            <a:ext cx="8465526"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dirty="0"/>
              <a:t>The Backpropagation algorithm is used for calculating the weights. In a training phase, the weights are iteratively calculated using training data sets in such a way that the difference between the calculated and the expected (true) results is minimized. Because the simultaneous calculation of all weights is not possible, they must be found via a learning process. The backpropagation algorithm looks for the minimum of the error function in weight space using the method of gradient descent.</a:t>
            </a:r>
          </a:p>
          <a:p>
            <a:pPr algn="just"/>
            <a:r>
              <a:rPr lang="en-US" altLang="de-DE" dirty="0"/>
              <a:t>The procedure in principle:</a:t>
            </a:r>
          </a:p>
          <a:p>
            <a:pPr lvl="1" algn="just">
              <a:spcBef>
                <a:spcPts val="554"/>
              </a:spcBef>
            </a:pPr>
            <a:r>
              <a:rPr lang="en-US" altLang="de-DE" dirty="0"/>
              <a:t>(1)	Define the initial weights</a:t>
            </a:r>
          </a:p>
          <a:p>
            <a:pPr lvl="1" algn="just">
              <a:spcBef>
                <a:spcPts val="554"/>
              </a:spcBef>
            </a:pPr>
            <a:r>
              <a:rPr lang="en-US" altLang="de-DE" dirty="0"/>
              <a:t>(2)	Put the training set into the input layer</a:t>
            </a:r>
          </a:p>
          <a:p>
            <a:pPr lvl="1" algn="just">
              <a:spcBef>
                <a:spcPts val="554"/>
              </a:spcBef>
            </a:pPr>
            <a:r>
              <a:rPr lang="en-US" altLang="de-DE" dirty="0"/>
              <a:t>(3)	Calculate the result (value of the output layer) via successive processing one layer after the other</a:t>
            </a:r>
          </a:p>
          <a:p>
            <a:pPr lvl="1" algn="just">
              <a:spcBef>
                <a:spcPts val="554"/>
              </a:spcBef>
            </a:pPr>
            <a:r>
              <a:rPr lang="en-US" altLang="de-DE" dirty="0"/>
              <a:t>(4)	Compare the output values and target values and calculate the difference</a:t>
            </a:r>
          </a:p>
          <a:p>
            <a:pPr lvl="1" algn="just">
              <a:spcBef>
                <a:spcPts val="554"/>
              </a:spcBef>
            </a:pPr>
            <a:r>
              <a:rPr lang="en-US" altLang="de-DE" dirty="0"/>
              <a:t>(5)	Iterate steps (2) to (4) for every training set</a:t>
            </a:r>
          </a:p>
          <a:p>
            <a:pPr lvl="1" algn="just">
              <a:spcBef>
                <a:spcPts val="554"/>
              </a:spcBef>
            </a:pPr>
            <a:r>
              <a:rPr lang="en-US" altLang="de-DE" dirty="0"/>
              <a:t>(6)	Calculate the total error. Adjust the weights beginning with the output layer towards the input layer (backpropagation)</a:t>
            </a:r>
          </a:p>
          <a:p>
            <a:pPr lvl="1" algn="just">
              <a:spcBef>
                <a:spcPts val="554"/>
              </a:spcBef>
            </a:pPr>
            <a:r>
              <a:rPr lang="en-US" altLang="de-DE" dirty="0"/>
              <a:t>(7)	Iterate steps (2) to (6) until the total error reaches the defined error-level or the number of maximum iterations is reached.</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a:t>
            </a:r>
          </a:p>
        </p:txBody>
      </p:sp>
    </p:spTree>
    <p:extLst>
      <p:ext uri="{BB962C8B-B14F-4D97-AF65-F5344CB8AC3E}">
        <p14:creationId xmlns:p14="http://schemas.microsoft.com/office/powerpoint/2010/main" val="189468903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a:t>
            </a:r>
          </a:p>
        </p:txBody>
      </p:sp>
      <p:sp>
        <p:nvSpPr>
          <p:cNvPr id="5" name="Text Box 13"/>
          <p:cNvSpPr txBox="1">
            <a:spLocks noChangeArrowheads="1"/>
          </p:cNvSpPr>
          <p:nvPr/>
        </p:nvSpPr>
        <p:spPr bwMode="auto">
          <a:xfrm>
            <a:off x="384175" y="1122363"/>
            <a:ext cx="8759825"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error of a training set </a:t>
            </a:r>
            <a:r>
              <a:rPr kumimoji="0" lang="en-US" altLang="de-DE" sz="1800" b="0" i="0" u="none" strike="noStrike" kern="0" cap="none" spc="0" normalizeH="0" baseline="0" noProof="0" dirty="0" err="1">
                <a:ln>
                  <a:noFill/>
                </a:ln>
                <a:solidFill>
                  <a:srgbClr val="000000"/>
                </a:solidFill>
                <a:effectLst/>
                <a:uLnTx/>
                <a:uFillTx/>
                <a:latin typeface="Arial" pitchFamily="34" charset="0"/>
              </a:rPr>
              <a:t>i</a:t>
            </a:r>
            <a:r>
              <a:rPr kumimoji="0" lang="en-US" altLang="de-DE" sz="1800" b="0" i="0" u="none" strike="noStrike" kern="0" cap="none" spc="0" normalizeH="0" baseline="0" noProof="0" dirty="0">
                <a:ln>
                  <a:noFill/>
                </a:ln>
                <a:solidFill>
                  <a:srgbClr val="000000"/>
                </a:solidFill>
                <a:effectLst/>
                <a:uLnTx/>
                <a:uFillTx/>
                <a:latin typeface="Arial" pitchFamily="34" charset="0"/>
              </a:rPr>
              <a:t> is calculated using the quadratic deviation between the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of the neurons of the output layer and their corresponding true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t</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sum of the errors of all h training objects is the total error value E:</a:t>
            </a:r>
          </a:p>
        </p:txBody>
      </p:sp>
      <p:graphicFrame>
        <p:nvGraphicFramePr>
          <p:cNvPr id="6" name="Object 14"/>
          <p:cNvGraphicFramePr>
            <a:graphicFrameLocks noChangeAspect="1"/>
          </p:cNvGraphicFramePr>
          <p:nvPr>
            <p:extLst>
              <p:ext uri="{D42A27DB-BD31-4B8C-83A1-F6EECF244321}">
                <p14:modId xmlns:p14="http://schemas.microsoft.com/office/powerpoint/2010/main" val="1775177807"/>
              </p:ext>
            </p:extLst>
          </p:nvPr>
        </p:nvGraphicFramePr>
        <p:xfrm>
          <a:off x="933450" y="5648325"/>
          <a:ext cx="2568575" cy="665163"/>
        </p:xfrm>
        <a:graphic>
          <a:graphicData uri="http://schemas.openxmlformats.org/presentationml/2006/ole">
            <mc:AlternateContent xmlns:mc="http://schemas.openxmlformats.org/markup-compatibility/2006">
              <mc:Choice xmlns:v="urn:schemas-microsoft-com:vml" Requires="v">
                <p:oleObj name="Formel" r:id="rId2" imgW="1955800" imgH="508000" progId="Equation.3">
                  <p:embed/>
                </p:oleObj>
              </mc:Choice>
              <mc:Fallback>
                <p:oleObj name="Formel" r:id="rId2" imgW="1955800" imgH="5080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5648325"/>
                        <a:ext cx="2568575"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2065338"/>
            <a:ext cx="7302500"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16"/>
          <p:cNvGraphicFramePr>
            <a:graphicFrameLocks noChangeAspect="1"/>
          </p:cNvGraphicFramePr>
          <p:nvPr>
            <p:extLst>
              <p:ext uri="{D42A27DB-BD31-4B8C-83A1-F6EECF244321}">
                <p14:modId xmlns:p14="http://schemas.microsoft.com/office/powerpoint/2010/main" val="3446163202"/>
              </p:ext>
            </p:extLst>
          </p:nvPr>
        </p:nvGraphicFramePr>
        <p:xfrm>
          <a:off x="933450" y="1771650"/>
          <a:ext cx="1619250" cy="598488"/>
        </p:xfrm>
        <a:graphic>
          <a:graphicData uri="http://schemas.openxmlformats.org/presentationml/2006/ole">
            <mc:AlternateContent xmlns:mc="http://schemas.openxmlformats.org/markup-compatibility/2006">
              <mc:Choice xmlns:v="urn:schemas-microsoft-com:vml" Requires="v">
                <p:oleObj name="Formel" r:id="rId5" imgW="1231900" imgH="457200" progId="Equation.3">
                  <p:embed/>
                </p:oleObj>
              </mc:Choice>
              <mc:Fallback>
                <p:oleObj name="Formel" r:id="rId5" imgW="12319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450" y="1771650"/>
                        <a:ext cx="161925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425599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a:t>
            </a:r>
          </a:p>
        </p:txBody>
      </p:sp>
      <p:sp>
        <p:nvSpPr>
          <p:cNvPr id="5" name="Text Box 7"/>
          <p:cNvSpPr txBox="1">
            <a:spLocks noChangeArrowheads="1"/>
          </p:cNvSpPr>
          <p:nvPr/>
        </p:nvSpPr>
        <p:spPr bwMode="auto">
          <a:xfrm>
            <a:off x="232494" y="1301033"/>
            <a:ext cx="8694738"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tabLst>
                <a:tab pos="5826125" algn="l"/>
              </a:tabLst>
              <a:defRPr b="1">
                <a:solidFill>
                  <a:schemeClr val="tx1"/>
                </a:solidFill>
                <a:latin typeface="Arial" pitchFamily="34" charset="0"/>
              </a:defRPr>
            </a:lvl1pPr>
            <a:lvl2pPr marL="742950" indent="-285750" defTabSz="762000">
              <a:tabLst>
                <a:tab pos="5826125" algn="l"/>
              </a:tabLst>
              <a:defRPr b="1">
                <a:solidFill>
                  <a:schemeClr val="tx1"/>
                </a:solidFill>
                <a:latin typeface="Arial" pitchFamily="34" charset="0"/>
              </a:defRPr>
            </a:lvl2pPr>
            <a:lvl3pPr marL="1143000" indent="-228600" defTabSz="762000">
              <a:tabLst>
                <a:tab pos="5826125" algn="l"/>
              </a:tabLst>
              <a:defRPr b="1">
                <a:solidFill>
                  <a:schemeClr val="tx1"/>
                </a:solidFill>
                <a:latin typeface="Arial" pitchFamily="34" charset="0"/>
              </a:defRPr>
            </a:lvl3pPr>
            <a:lvl4pPr marL="1600200" indent="-228600" defTabSz="762000">
              <a:tabLst>
                <a:tab pos="5826125" algn="l"/>
              </a:tabLst>
              <a:defRPr b="1">
                <a:solidFill>
                  <a:schemeClr val="tx1"/>
                </a:solidFill>
                <a:latin typeface="Arial" pitchFamily="34" charset="0"/>
              </a:defRPr>
            </a:lvl4pPr>
            <a:lvl5pPr marL="2057400" indent="-228600" defTabSz="762000">
              <a:tabLst>
                <a:tab pos="582612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82612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82612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82612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826125"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function E has to be minimized. Because it depends on the output neurons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j</a:t>
            </a:r>
            <a:r>
              <a:rPr kumimoji="0" lang="en-US" altLang="de-DE" sz="1800" b="0" i="0" u="none" strike="noStrike" kern="0" cap="none" spc="0" normalizeH="0" baseline="0" noProof="0" dirty="0">
                <a:ln>
                  <a:noFill/>
                </a:ln>
                <a:solidFill>
                  <a:srgbClr val="000000"/>
                </a:solidFill>
                <a:effectLst/>
                <a:uLnTx/>
                <a:uFillTx/>
                <a:latin typeface="Arial" pitchFamily="34" charset="0"/>
              </a:rPr>
              <a:t>, it automatically depends on their weights to the </a:t>
            </a:r>
            <a:r>
              <a:rPr kumimoji="0" lang="en-US" altLang="de-DE" sz="1800" b="0" i="0" u="none" strike="noStrike" kern="0" cap="none" spc="0" normalizeH="0" baseline="0" noProof="0" dirty="0">
                <a:ln>
                  <a:noFill/>
                </a:ln>
                <a:solidFill>
                  <a:srgbClr val="000000"/>
                </a:solidFill>
                <a:effectLst/>
                <a:uLnTx/>
                <a:uFillTx/>
                <a:latin typeface="Arial" pitchFamily="34" charset="0"/>
                <a:ea typeface="+mn-ea"/>
              </a:rPr>
              <a:t>precedent layer(s)</a:t>
            </a:r>
            <a:r>
              <a:rPr kumimoji="0" lang="en-US" altLang="de-DE" sz="1800" b="0" i="0" u="none" strike="noStrike" kern="0" cap="none" spc="0" normalizeH="0" baseline="0" noProof="0" dirty="0">
                <a:ln>
                  <a:noFill/>
                </a:ln>
                <a:solidFill>
                  <a:srgbClr val="000000"/>
                </a:solidFill>
                <a:effectLst/>
                <a:uLnTx/>
                <a:uFillTx/>
                <a:latin typeface="Arial" pitchFamily="34" charset="0"/>
              </a:rPr>
              <a:t>:</a:t>
            </a: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Thus, the weights have to be found where E is minimal. </a:t>
            </a:r>
          </a:p>
          <a:p>
            <a:pPr marL="0" marR="0" lvl="0" indent="0" algn="l" defTabSz="762000" eaLnBrk="1" fontAlgn="auto" latinLnBrk="0" hangingPunct="1">
              <a:lnSpc>
                <a:spcPct val="100000"/>
              </a:lnSpc>
              <a:spcBef>
                <a:spcPts val="18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Examples of Error functions with two weights:</a:t>
            </a:r>
          </a:p>
        </p:txBody>
      </p:sp>
      <p:grpSp>
        <p:nvGrpSpPr>
          <p:cNvPr id="6" name="Gruppieren 5"/>
          <p:cNvGrpSpPr/>
          <p:nvPr/>
        </p:nvGrpSpPr>
        <p:grpSpPr>
          <a:xfrm>
            <a:off x="4815751" y="3464648"/>
            <a:ext cx="3766993" cy="2781442"/>
            <a:chOff x="5404716" y="3302794"/>
            <a:chExt cx="4073526" cy="3054350"/>
          </a:xfrm>
        </p:grpSpPr>
        <p:pic>
          <p:nvPicPr>
            <p:cNvPr id="7"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0616" y="3302794"/>
              <a:ext cx="3635375"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0"/>
            <p:cNvSpPr txBox="1">
              <a:spLocks noChangeArrowheads="1"/>
            </p:cNvSpPr>
            <p:nvPr/>
          </p:nvSpPr>
          <p:spPr bwMode="auto">
            <a:xfrm>
              <a:off x="5404716" y="4475957"/>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9" name="Text Box 11"/>
            <p:cNvSpPr txBox="1">
              <a:spLocks noChangeArrowheads="1"/>
            </p:cNvSpPr>
            <p:nvPr/>
          </p:nvSpPr>
          <p:spPr bwMode="auto">
            <a:xfrm>
              <a:off x="7584354" y="6052344"/>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1</a:t>
              </a:r>
            </a:p>
          </p:txBody>
        </p:sp>
        <p:sp>
          <p:nvSpPr>
            <p:cNvPr id="10" name="Text Box 12"/>
            <p:cNvSpPr txBox="1">
              <a:spLocks noChangeArrowheads="1"/>
            </p:cNvSpPr>
            <p:nvPr/>
          </p:nvSpPr>
          <p:spPr bwMode="auto">
            <a:xfrm>
              <a:off x="9054379" y="4702969"/>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2</a:t>
              </a:r>
            </a:p>
          </p:txBody>
        </p:sp>
      </p:grpSp>
      <p:grpSp>
        <p:nvGrpSpPr>
          <p:cNvPr id="12" name="Gruppieren 11"/>
          <p:cNvGrpSpPr/>
          <p:nvPr/>
        </p:nvGrpSpPr>
        <p:grpSpPr>
          <a:xfrm>
            <a:off x="502868" y="3618995"/>
            <a:ext cx="3295149" cy="2472748"/>
            <a:chOff x="895849" y="3618995"/>
            <a:chExt cx="3295149" cy="2472748"/>
          </a:xfrm>
        </p:grpSpPr>
        <p:pic>
          <p:nvPicPr>
            <p:cNvPr id="13"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93" y="3618995"/>
              <a:ext cx="3056205" cy="247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10"/>
            <p:cNvSpPr txBox="1">
              <a:spLocks noChangeArrowheads="1"/>
            </p:cNvSpPr>
            <p:nvPr/>
          </p:nvSpPr>
          <p:spPr bwMode="auto">
            <a:xfrm>
              <a:off x="895849" y="4618038"/>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15" name="Text Box 11"/>
            <p:cNvSpPr txBox="1">
              <a:spLocks noChangeArrowheads="1"/>
            </p:cNvSpPr>
            <p:nvPr/>
          </p:nvSpPr>
          <p:spPr bwMode="auto">
            <a:xfrm>
              <a:off x="2239032" y="5779436"/>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1</a:t>
              </a:r>
            </a:p>
          </p:txBody>
        </p:sp>
        <p:sp>
          <p:nvSpPr>
            <p:cNvPr id="16" name="Text Box 12"/>
            <p:cNvSpPr txBox="1">
              <a:spLocks noChangeArrowheads="1"/>
            </p:cNvSpPr>
            <p:nvPr/>
          </p:nvSpPr>
          <p:spPr bwMode="auto">
            <a:xfrm>
              <a:off x="3677293" y="5221863"/>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2</a:t>
              </a:r>
            </a:p>
          </p:txBody>
        </p:sp>
      </p:grpSp>
      <p:graphicFrame>
        <p:nvGraphicFramePr>
          <p:cNvPr id="3" name="Objekt 2"/>
          <p:cNvGraphicFramePr>
            <a:graphicFrameLocks noChangeAspect="1"/>
          </p:cNvGraphicFramePr>
          <p:nvPr>
            <p:extLst>
              <p:ext uri="{D42A27DB-BD31-4B8C-83A1-F6EECF244321}">
                <p14:modId xmlns:p14="http://schemas.microsoft.com/office/powerpoint/2010/main" val="3476800216"/>
              </p:ext>
            </p:extLst>
          </p:nvPr>
        </p:nvGraphicFramePr>
        <p:xfrm>
          <a:off x="685800" y="1858963"/>
          <a:ext cx="3802063" cy="631825"/>
        </p:xfrm>
        <a:graphic>
          <a:graphicData uri="http://schemas.openxmlformats.org/presentationml/2006/ole">
            <mc:AlternateContent xmlns:mc="http://schemas.openxmlformats.org/markup-compatibility/2006">
              <mc:Choice xmlns:v="urn:schemas-microsoft-com:vml" Requires="v">
                <p:oleObj name="Formel" r:id="rId4" imgW="2590560" imgH="431640" progId="Equation.3">
                  <p:embed/>
                </p:oleObj>
              </mc:Choice>
              <mc:Fallback>
                <p:oleObj name="Formel" r:id="rId4" imgW="2590560" imgH="431640" progId="Equation.3">
                  <p:embed/>
                  <p:pic>
                    <p:nvPicPr>
                      <p:cNvPr id="0" name=""/>
                      <p:cNvPicPr>
                        <a:picLocks noChangeAspect="1" noChangeArrowheads="1"/>
                      </p:cNvPicPr>
                      <p:nvPr/>
                    </p:nvPicPr>
                    <p:blipFill>
                      <a:blip r:embed="rId5"/>
                      <a:srcRect/>
                      <a:stretch>
                        <a:fillRect/>
                      </a:stretch>
                    </p:blipFill>
                    <p:spPr bwMode="auto">
                      <a:xfrm>
                        <a:off x="685800" y="1858963"/>
                        <a:ext cx="38020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997886"/>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(III)</a:t>
            </a:r>
          </a:p>
        </p:txBody>
      </p:sp>
      <p:sp>
        <p:nvSpPr>
          <p:cNvPr id="5" name="Text Box 11"/>
          <p:cNvSpPr txBox="1">
            <a:spLocks noChangeArrowheads="1"/>
          </p:cNvSpPr>
          <p:nvPr/>
        </p:nvSpPr>
        <p:spPr bwMode="auto">
          <a:xfrm>
            <a:off x="142874" y="1060519"/>
            <a:ext cx="8851499"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To minimize the error (cost) function E the backpropagation algorithm uses the method of gradient descent</a:t>
            </a:r>
            <a:r>
              <a:rPr kumimoji="0" lang="en-US" altLang="de-DE" b="0" i="0" u="none" strike="noStrike" kern="0" cap="none" spc="0" normalizeH="0" baseline="0" noProof="0" dirty="0">
                <a:ln>
                  <a:noFill/>
                </a:ln>
                <a:solidFill>
                  <a:srgbClr val="000000"/>
                </a:solidFill>
                <a:effectLst/>
                <a:uLnTx/>
                <a:uFillTx/>
                <a:latin typeface="Arial" pitchFamily="34" charset="0"/>
              </a:rPr>
              <a:t>. This method searches those weights, where the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vector containing the partial first derivatives of the error function        </a:t>
            </a:r>
            <a:r>
              <a:rPr kumimoji="0" lang="en-US" altLang="de-DE" b="0" i="0" u="none" strike="noStrike" kern="0" cap="none" spc="0" normalizeH="0" baseline="0" noProof="0" dirty="0">
                <a:ln>
                  <a:noFill/>
                </a:ln>
                <a:solidFill>
                  <a:srgbClr val="000000"/>
                </a:solidFill>
                <a:effectLst/>
                <a:uLnTx/>
                <a:uFillTx/>
                <a:latin typeface="Arial" pitchFamily="34" charset="0"/>
              </a:rPr>
              <a:t>(gradient)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is equal to the zero vector </a:t>
            </a:r>
            <a:r>
              <a:rPr kumimoji="0" lang="en-US" altLang="de-DE" b="0" i="0" u="none" strike="noStrike" kern="0" cap="none" spc="0" normalizeH="0" baseline="0" noProof="0" dirty="0">
                <a:ln>
                  <a:noFill/>
                </a:ln>
                <a:solidFill>
                  <a:srgbClr val="000000"/>
                </a:solidFill>
                <a:effectLst/>
                <a:uLnTx/>
                <a:uFillTx/>
                <a:latin typeface="Arial" pitchFamily="34" charset="0"/>
              </a:rPr>
              <a:t>(minimum):</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To adjust the weight </a:t>
            </a:r>
            <a:r>
              <a:rPr kumimoji="0" lang="en-US" altLang="de-DE" b="0" i="0" u="none" strike="noStrike" kern="0" cap="none" spc="0" normalizeH="0" baseline="0" noProof="0" dirty="0" err="1">
                <a:ln>
                  <a:noFill/>
                </a:ln>
                <a:solidFill>
                  <a:srgbClr val="000000"/>
                </a:solidFill>
                <a:effectLst/>
                <a:uLnTx/>
                <a:uFillTx/>
                <a:latin typeface="Arial" pitchFamily="34" charset="0"/>
              </a:rPr>
              <a:t>w</a:t>
            </a:r>
            <a:r>
              <a:rPr kumimoji="0" lang="en-US" altLang="de-DE" b="0" i="0" u="none" strike="noStrike" kern="0" cap="none" spc="0" normalizeH="0" baseline="-25000" noProof="0" dirty="0" err="1">
                <a:ln>
                  <a:noFill/>
                </a:ln>
                <a:solidFill>
                  <a:srgbClr val="000000"/>
                </a:solidFill>
                <a:effectLst/>
                <a:uLnTx/>
                <a:uFillTx/>
                <a:latin typeface="Arial" pitchFamily="34" charset="0"/>
              </a:rPr>
              <a:t>ij</a:t>
            </a:r>
            <a:r>
              <a:rPr kumimoji="0" lang="en-US" altLang="de-DE" b="0" i="0" u="none" strike="noStrike" kern="0" cap="none" spc="0" normalizeH="0" baseline="0" noProof="0" dirty="0">
                <a:ln>
                  <a:noFill/>
                </a:ln>
                <a:solidFill>
                  <a:srgbClr val="000000"/>
                </a:solidFill>
                <a:effectLst/>
                <a:uLnTx/>
                <a:uFillTx/>
                <a:latin typeface="Arial" pitchFamily="34" charset="0"/>
              </a:rPr>
              <a:t>, which connects neurons </a:t>
            </a:r>
            <a:r>
              <a:rPr kumimoji="0" lang="en-US" altLang="de-DE" b="0" i="0" u="none" strike="noStrike" kern="0" cap="none" spc="0" normalizeH="0" baseline="0" noProof="0" dirty="0" err="1">
                <a:ln>
                  <a:noFill/>
                </a:ln>
                <a:solidFill>
                  <a:srgbClr val="000000"/>
                </a:solidFill>
                <a:effectLst/>
                <a:uLnTx/>
                <a:uFillTx/>
                <a:latin typeface="Arial" pitchFamily="34" charset="0"/>
              </a:rPr>
              <a:t>i</a:t>
            </a:r>
            <a:r>
              <a:rPr kumimoji="0" lang="en-US" altLang="de-DE" b="0" i="0" u="none" strike="noStrike" kern="0" cap="none" spc="0" normalizeH="0" baseline="0" noProof="0" dirty="0">
                <a:ln>
                  <a:noFill/>
                </a:ln>
                <a:solidFill>
                  <a:srgbClr val="000000"/>
                </a:solidFill>
                <a:effectLst/>
                <a:uLnTx/>
                <a:uFillTx/>
                <a:latin typeface="Arial" pitchFamily="34" charset="0"/>
              </a:rPr>
              <a:t> </a:t>
            </a:r>
            <a:r>
              <a:rPr lang="en-US" altLang="de-DE" b="0" kern="0" dirty="0">
                <a:solidFill>
                  <a:srgbClr val="000000"/>
                </a:solidFill>
              </a:rPr>
              <a:t>to</a:t>
            </a:r>
            <a:r>
              <a:rPr kumimoji="0" lang="en-US" altLang="de-DE" b="0" i="0" u="none" strike="noStrike" kern="0" cap="none" spc="0" normalizeH="0" baseline="0" noProof="0" dirty="0">
                <a:ln>
                  <a:noFill/>
                </a:ln>
                <a:solidFill>
                  <a:srgbClr val="000000"/>
                </a:solidFill>
                <a:effectLst/>
                <a:uLnTx/>
                <a:uFillTx/>
                <a:latin typeface="Arial" pitchFamily="34" charset="0"/>
              </a:rPr>
              <a:t> j, the formula is: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where </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a </a:t>
            </a:r>
            <a:r>
              <a:rPr kumimoji="0" lang="en-US" altLang="de-DE" b="0" i="0" u="none" strike="noStrike" kern="0" cap="none" spc="0" normalizeH="0" baseline="0" noProof="0" dirty="0">
                <a:ln>
                  <a:noFill/>
                </a:ln>
                <a:solidFill>
                  <a:srgbClr val="000000"/>
                </a:solidFill>
                <a:effectLst/>
                <a:uLnTx/>
                <a:uFillTx/>
                <a:latin typeface="Arial" pitchFamily="34" charset="0"/>
              </a:rPr>
              <a:t>represents a predefined learning rate</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 </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which defines the step length of each iteration in the negative gradient direction </a:t>
            </a:r>
            <a:r>
              <a:rPr lang="en-US" altLang="de-DE" b="0" kern="0" dirty="0">
                <a:solidFill>
                  <a:srgbClr val="000000"/>
                </a:solidFill>
                <a:sym typeface="Symbol" pitchFamily="18" charset="2"/>
              </a:rPr>
              <a:t>and x</a:t>
            </a:r>
            <a:r>
              <a:rPr lang="en-US" altLang="de-DE" b="0" kern="0" baseline="-25000" dirty="0">
                <a:solidFill>
                  <a:srgbClr val="000000"/>
                </a:solidFill>
                <a:sym typeface="Symbol" pitchFamily="18" charset="2"/>
              </a:rPr>
              <a:t>i</a:t>
            </a:r>
            <a:r>
              <a:rPr lang="en-US" altLang="de-DE" b="0" kern="0" dirty="0">
                <a:solidFill>
                  <a:srgbClr val="000000"/>
                </a:solidFill>
                <a:sym typeface="Symbol" pitchFamily="18" charset="2"/>
              </a:rPr>
              <a:t> denote the output value of neuron </a:t>
            </a:r>
            <a:r>
              <a:rPr lang="en-US" altLang="de-DE" b="0" kern="0" dirty="0" err="1">
                <a:solidFill>
                  <a:srgbClr val="000000"/>
                </a:solidFill>
                <a:sym typeface="Symbol" pitchFamily="18" charset="2"/>
              </a:rPr>
              <a:t>i</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The adjusted weight is then computed via</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1338526500"/>
              </p:ext>
            </p:extLst>
          </p:nvPr>
        </p:nvGraphicFramePr>
        <p:xfrm>
          <a:off x="3402266" y="1621021"/>
          <a:ext cx="388938" cy="261938"/>
        </p:xfrm>
        <a:graphic>
          <a:graphicData uri="http://schemas.openxmlformats.org/presentationml/2006/ole">
            <mc:AlternateContent xmlns:mc="http://schemas.openxmlformats.org/markup-compatibility/2006">
              <mc:Choice xmlns:v="urn:schemas-microsoft-com:vml" Requires="v">
                <p:oleObj name="Formel" r:id="rId3" imgW="253670" imgH="177569" progId="Equation.3">
                  <p:embed/>
                </p:oleObj>
              </mc:Choice>
              <mc:Fallback>
                <p:oleObj name="Formel" r:id="rId3" imgW="253670" imgH="1775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266" y="1621021"/>
                        <a:ext cx="388938"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819868633"/>
              </p:ext>
            </p:extLst>
          </p:nvPr>
        </p:nvGraphicFramePr>
        <p:xfrm>
          <a:off x="952500" y="6122988"/>
          <a:ext cx="1795463" cy="369887"/>
        </p:xfrm>
        <a:graphic>
          <a:graphicData uri="http://schemas.openxmlformats.org/presentationml/2006/ole">
            <mc:AlternateContent xmlns:mc="http://schemas.openxmlformats.org/markup-compatibility/2006">
              <mc:Choice xmlns:v="urn:schemas-microsoft-com:vml" Requires="v">
                <p:oleObj name="Equation" r:id="rId5" imgW="1180800" imgH="253800" progId="Equation.3">
                  <p:embed/>
                </p:oleObj>
              </mc:Choice>
              <mc:Fallback>
                <p:oleObj name="Equation" r:id="rId5" imgW="1180800" imgH="253800" progId="Equation.3">
                  <p:embed/>
                  <p:pic>
                    <p:nvPicPr>
                      <p:cNvPr id="0" name=""/>
                      <p:cNvPicPr>
                        <a:picLocks noChangeAspect="1" noChangeArrowheads="1"/>
                      </p:cNvPicPr>
                      <p:nvPr/>
                    </p:nvPicPr>
                    <p:blipFill>
                      <a:blip r:embed="rId6"/>
                      <a:srcRect/>
                      <a:stretch>
                        <a:fillRect/>
                      </a:stretch>
                    </p:blipFill>
                    <p:spPr bwMode="auto">
                      <a:xfrm>
                        <a:off x="952500" y="6122988"/>
                        <a:ext cx="17954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1649620277"/>
              </p:ext>
            </p:extLst>
          </p:nvPr>
        </p:nvGraphicFramePr>
        <p:xfrm>
          <a:off x="908050" y="1849438"/>
          <a:ext cx="3074988" cy="698500"/>
        </p:xfrm>
        <a:graphic>
          <a:graphicData uri="http://schemas.openxmlformats.org/presentationml/2006/ole">
            <mc:AlternateContent xmlns:mc="http://schemas.openxmlformats.org/markup-compatibility/2006">
              <mc:Choice xmlns:v="urn:schemas-microsoft-com:vml" Requires="v">
                <p:oleObj name="Equation" r:id="rId7" imgW="2120760" imgH="482400" progId="Equation.3">
                  <p:embed/>
                </p:oleObj>
              </mc:Choice>
              <mc:Fallback>
                <p:oleObj name="Equation" r:id="rId7" imgW="2120760" imgH="482400" progId="Equation.3">
                  <p:embed/>
                  <p:pic>
                    <p:nvPicPr>
                      <p:cNvPr id="0" name=""/>
                      <p:cNvPicPr>
                        <a:picLocks noChangeAspect="1" noChangeArrowheads="1"/>
                      </p:cNvPicPr>
                      <p:nvPr/>
                    </p:nvPicPr>
                    <p:blipFill>
                      <a:blip r:embed="rId8"/>
                      <a:srcRect/>
                      <a:stretch>
                        <a:fillRect/>
                      </a:stretch>
                    </p:blipFill>
                    <p:spPr bwMode="auto">
                      <a:xfrm>
                        <a:off x="908050" y="1849438"/>
                        <a:ext cx="30749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176368725"/>
              </p:ext>
            </p:extLst>
          </p:nvPr>
        </p:nvGraphicFramePr>
        <p:xfrm>
          <a:off x="1012825" y="2860675"/>
          <a:ext cx="2955925" cy="2297113"/>
        </p:xfrm>
        <a:graphic>
          <a:graphicData uri="http://schemas.openxmlformats.org/presentationml/2006/ole">
            <mc:AlternateContent xmlns:mc="http://schemas.openxmlformats.org/markup-compatibility/2006">
              <mc:Choice xmlns:v="urn:schemas-microsoft-com:vml" Requires="v">
                <p:oleObj name="Equation" r:id="rId9" imgW="1765080" imgH="1384200" progId="Equation.3">
                  <p:embed/>
                </p:oleObj>
              </mc:Choice>
              <mc:Fallback>
                <p:oleObj name="Equation" r:id="rId9" imgW="1765080" imgH="1384200" progId="Equation.3">
                  <p:embed/>
                  <p:pic>
                    <p:nvPicPr>
                      <p:cNvPr id="0" name=""/>
                      <p:cNvPicPr>
                        <a:picLocks noChangeAspect="1" noChangeArrowheads="1"/>
                      </p:cNvPicPr>
                      <p:nvPr/>
                    </p:nvPicPr>
                    <p:blipFill>
                      <a:blip r:embed="rId10"/>
                      <a:srcRect/>
                      <a:stretch>
                        <a:fillRect/>
                      </a:stretch>
                    </p:blipFill>
                    <p:spPr bwMode="auto">
                      <a:xfrm>
                        <a:off x="1012825" y="2860675"/>
                        <a:ext cx="2955925"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uppieren 20"/>
          <p:cNvGrpSpPr/>
          <p:nvPr/>
        </p:nvGrpSpPr>
        <p:grpSpPr>
          <a:xfrm>
            <a:off x="4568623" y="2872409"/>
            <a:ext cx="4143313" cy="2243587"/>
            <a:chOff x="4568623" y="2872409"/>
            <a:chExt cx="4143313" cy="2243587"/>
          </a:xfrm>
        </p:grpSpPr>
        <p:pic>
          <p:nvPicPr>
            <p:cNvPr id="117613" name="Picture 19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8623" y="2872409"/>
              <a:ext cx="4143313" cy="224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4620128" y="3030785"/>
              <a:ext cx="287258" cy="276999"/>
            </a:xfrm>
            <a:prstGeom prst="rect">
              <a:avLst/>
            </a:prstGeom>
            <a:noFill/>
          </p:spPr>
          <p:txBody>
            <a:bodyPr wrap="none" rtlCol="0">
              <a:spAutoFit/>
            </a:bodyPr>
            <a:lstStyle/>
            <a:p>
              <a:r>
                <a:rPr lang="de-DE" sz="1200" b="0" dirty="0"/>
                <a:t>E</a:t>
              </a:r>
            </a:p>
          </p:txBody>
        </p:sp>
      </p:grpSp>
    </p:spTree>
    <p:extLst>
      <p:ext uri="{BB962C8B-B14F-4D97-AF65-F5344CB8AC3E}">
        <p14:creationId xmlns:p14="http://schemas.microsoft.com/office/powerpoint/2010/main" val="106411367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a:t>
            </a:r>
            <a:endParaRPr lang="en-US" sz="2400" dirty="0"/>
          </a:p>
        </p:txBody>
      </p:sp>
      <p:sp>
        <p:nvSpPr>
          <p:cNvPr id="5" name="Text Box 11"/>
          <p:cNvSpPr txBox="1">
            <a:spLocks noChangeArrowheads="1"/>
          </p:cNvSpPr>
          <p:nvPr/>
        </p:nvSpPr>
        <p:spPr bwMode="auto">
          <a:xfrm>
            <a:off x="474133" y="1221386"/>
            <a:ext cx="7823200"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ea typeface="+mn-ea"/>
              </a:rPr>
              <a:t>Gradient descent is used to find the minimum of the error function</a:t>
            </a:r>
            <a:r>
              <a:rPr kumimoji="0" lang="en-US" altLang="de-DE" b="0" i="0" u="none" strike="noStrike" kern="0" cap="none" spc="0" normalizeH="0" baseline="0" noProof="0">
                <a:ln>
                  <a:noFill/>
                </a:ln>
                <a:solidFill>
                  <a:srgbClr val="000000"/>
                </a:solidFill>
                <a:effectLst/>
                <a:uLnTx/>
                <a:uFillTx/>
                <a:latin typeface="Arial" pitchFamily="34" charset="0"/>
              </a:rPr>
              <a:t>. It works iterative. In an 1-dimensional world, we define the error by</a:t>
            </a:r>
          </a:p>
          <a:p>
            <a:pPr lvl="0" algn="l" eaLnBrk="1" fontAlgn="auto" hangingPunct="1">
              <a:spcBef>
                <a:spcPts val="600"/>
              </a:spcBef>
              <a:spcAft>
                <a:spcPts val="0"/>
              </a:spcAft>
              <a:tabLst>
                <a:tab pos="355600" algn="l"/>
              </a:tabLst>
              <a:defRPr/>
            </a:pPr>
            <a:r>
              <a:rPr lang="en-US" altLang="de-DE" b="0" kern="0">
                <a:solidFill>
                  <a:srgbClr val="000000"/>
                </a:solidFill>
              </a:rPr>
              <a:t>	</a:t>
            </a:r>
            <a:r>
              <a:rPr lang="en-US" altLang="de-DE" b="0" kern="0">
                <a:solidFill>
                  <a:srgbClr val="000000"/>
                </a:solidFill>
                <a:latin typeface="Courier New" panose="02070309020205020404" pitchFamily="49" charset="0"/>
                <a:cs typeface="Courier New" panose="02070309020205020404" pitchFamily="49" charset="0"/>
              </a:rPr>
              <a:t> </a:t>
            </a:r>
            <a:endParaRPr kumimoji="0" lang="en-US" altLang="de-DE"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algn="l" defTabSz="762000" eaLnBrk="1" fontAlgn="auto" latinLnBrk="0" hangingPunct="1">
              <a:lnSpc>
                <a:spcPct val="100000"/>
              </a:lnSpc>
              <a:spcBef>
                <a:spcPts val="24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error function is at minimum if the error is equal to zero.</a:t>
            </a:r>
          </a:p>
          <a:p>
            <a:pPr marL="0" marR="0" lvl="0" indent="0" algn="l" defTabSz="762000" eaLnBrk="1" fontAlgn="auto" latinLnBrk="0" hangingPunct="1">
              <a:lnSpc>
                <a:spcPct val="100000"/>
              </a:lnSpc>
              <a:spcBef>
                <a:spcPts val="600"/>
              </a:spcBef>
              <a:spcAft>
                <a:spcPts val="0"/>
              </a:spcAft>
              <a:buClrTx/>
              <a:buSzTx/>
              <a:buFontTx/>
              <a:buNone/>
              <a:tabLst/>
              <a:defRPr/>
            </a:pPr>
            <a:r>
              <a:rPr lang="en-US" altLang="de-DE" b="0" kern="0">
                <a:solidFill>
                  <a:srgbClr val="000000"/>
                </a:solidFill>
              </a:rPr>
              <a:t>The prediction is the result of a combination of input and weight</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weight as the dynamic component is now adjusted until the error is at minimum. Starting</a:t>
            </a:r>
            <a:r>
              <a:rPr kumimoji="0" lang="en-US" altLang="de-DE" b="0" i="0" u="none" strike="noStrike" kern="0" cap="none" spc="0" normalizeH="0" noProof="0">
                <a:ln>
                  <a:noFill/>
                </a:ln>
                <a:solidFill>
                  <a:srgbClr val="000000"/>
                </a:solidFill>
                <a:effectLst/>
                <a:uLnTx/>
                <a:uFillTx/>
                <a:latin typeface="Arial" pitchFamily="34" charset="0"/>
              </a:rPr>
              <a:t> with an initial weight, gradient descent jumps step by step into the minimum by adjusting the weight. The adjustment is done by calculating the direction </a:t>
            </a:r>
            <a:r>
              <a:rPr kumimoji="0" lang="en-US" altLang="de-DE" i="0" u="none" strike="noStrike" kern="0" cap="none" spc="0" normalizeH="0" noProof="0">
                <a:ln>
                  <a:noFill/>
                </a:ln>
                <a:solidFill>
                  <a:srgbClr val="000000"/>
                </a:solidFill>
                <a:effectLst/>
                <a:uLnTx/>
                <a:uFillTx/>
                <a:latin typeface="Arial" pitchFamily="34" charset="0"/>
              </a:rPr>
              <a:t>and</a:t>
            </a:r>
            <a:r>
              <a:rPr kumimoji="0" lang="en-US" altLang="de-DE" b="0" i="0" u="none" strike="noStrike" kern="0" cap="none" spc="0" normalizeH="0" noProof="0">
                <a:ln>
                  <a:noFill/>
                </a:ln>
                <a:solidFill>
                  <a:srgbClr val="000000"/>
                </a:solidFill>
                <a:effectLst/>
                <a:uLnTx/>
                <a:uFillTx/>
                <a:latin typeface="Arial" pitchFamily="34" charset="0"/>
              </a:rPr>
              <a:t> the amount for a step via</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Now,  the weight is adjusted via</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lvl="0" algn="l" eaLnBrk="1" fontAlgn="auto" hangingPunct="1">
              <a:spcBef>
                <a:spcPts val="600"/>
              </a:spcBef>
              <a:spcAft>
                <a:spcPts val="0"/>
              </a:spcAft>
              <a:tabLst>
                <a:tab pos="355600" algn="l"/>
              </a:tabLst>
              <a:defRPr/>
            </a:pPr>
            <a:r>
              <a:rPr lang="en-US" altLang="de-DE" b="0" kern="0">
                <a:solidFill>
                  <a:srgbClr val="000000"/>
                </a:solidFill>
              </a:rPr>
              <a:t>After repeating this several times, the minimum</a:t>
            </a:r>
            <a:br>
              <a:rPr lang="en-US" altLang="de-DE" b="0" kern="0">
                <a:solidFill>
                  <a:srgbClr val="000000"/>
                </a:solidFill>
              </a:rPr>
            </a:br>
            <a:r>
              <a:rPr lang="en-US" altLang="de-DE" b="0" kern="0">
                <a:solidFill>
                  <a:srgbClr val="000000"/>
                </a:solidFill>
              </a:rPr>
              <a:t>is reached.</a:t>
            </a:r>
          </a:p>
          <a:p>
            <a:pPr algn="l" eaLnBrk="1" fontAlgn="auto" hangingPunct="1">
              <a:spcBef>
                <a:spcPts val="600"/>
              </a:spcBef>
              <a:spcAft>
                <a:spcPts val="0"/>
              </a:spcAft>
              <a:tabLst>
                <a:tab pos="355600" algn="l"/>
              </a:tabLst>
              <a:defRPr/>
            </a:pP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3"/>
          <a:stretch>
            <a:fillRect/>
          </a:stretch>
        </p:blipFill>
        <p:spPr>
          <a:xfrm>
            <a:off x="4941546" y="4433329"/>
            <a:ext cx="3271120" cy="2252957"/>
          </a:xfrm>
          <a:prstGeom prst="rect">
            <a:avLst/>
          </a:prstGeom>
        </p:spPr>
      </p:pic>
      <p:graphicFrame>
        <p:nvGraphicFramePr>
          <p:cNvPr id="6" name="Object 16"/>
          <p:cNvGraphicFramePr>
            <a:graphicFrameLocks noChangeAspect="1"/>
          </p:cNvGraphicFramePr>
          <p:nvPr/>
        </p:nvGraphicFramePr>
        <p:xfrm>
          <a:off x="938213" y="1793875"/>
          <a:ext cx="3062287" cy="574675"/>
        </p:xfrm>
        <a:graphic>
          <a:graphicData uri="http://schemas.openxmlformats.org/presentationml/2006/ole">
            <mc:AlternateContent xmlns:mc="http://schemas.openxmlformats.org/markup-compatibility/2006">
              <mc:Choice xmlns:v="urn:schemas-microsoft-com:vml" Requires="v">
                <p:oleObj name="Formel" r:id="rId4" imgW="2070000" imgH="393480" progId="Equation.3">
                  <p:embed/>
                </p:oleObj>
              </mc:Choice>
              <mc:Fallback>
                <p:oleObj name="Formel" r:id="rId4" imgW="2070000" imgH="393480" progId="Equation.3">
                  <p:embed/>
                  <p:pic>
                    <p:nvPicPr>
                      <p:cNvPr id="6" name="Object 16"/>
                      <p:cNvPicPr>
                        <a:picLocks noChangeAspect="1" noChangeArrowheads="1"/>
                      </p:cNvPicPr>
                      <p:nvPr/>
                    </p:nvPicPr>
                    <p:blipFill>
                      <a:blip r:embed="rId5"/>
                      <a:srcRect/>
                      <a:stretch>
                        <a:fillRect/>
                      </a:stretch>
                    </p:blipFill>
                    <p:spPr bwMode="auto">
                      <a:xfrm>
                        <a:off x="938213" y="1793875"/>
                        <a:ext cx="3062287" cy="574675"/>
                      </a:xfrm>
                      <a:prstGeom prst="rect">
                        <a:avLst/>
                      </a:prstGeom>
                      <a:noFill/>
                      <a:ln>
                        <a:noFill/>
                      </a:ln>
                      <a:effectLst/>
                    </p:spPr>
                  </p:pic>
                </p:oleObj>
              </mc:Fallback>
            </mc:AlternateContent>
          </a:graphicData>
        </a:graphic>
      </p:graphicFrame>
      <p:graphicFrame>
        <p:nvGraphicFramePr>
          <p:cNvPr id="7" name="Object 16"/>
          <p:cNvGraphicFramePr>
            <a:graphicFrameLocks noChangeAspect="1"/>
          </p:cNvGraphicFramePr>
          <p:nvPr/>
        </p:nvGraphicFramePr>
        <p:xfrm>
          <a:off x="919163" y="3042179"/>
          <a:ext cx="2493962" cy="296862"/>
        </p:xfrm>
        <a:graphic>
          <a:graphicData uri="http://schemas.openxmlformats.org/presentationml/2006/ole">
            <mc:AlternateContent xmlns:mc="http://schemas.openxmlformats.org/markup-compatibility/2006">
              <mc:Choice xmlns:v="urn:schemas-microsoft-com:vml" Requires="v">
                <p:oleObj name="Formel" r:id="rId6" imgW="1726920" imgH="203040" progId="Equation.3">
                  <p:embed/>
                </p:oleObj>
              </mc:Choice>
              <mc:Fallback>
                <p:oleObj name="Formel" r:id="rId6" imgW="1726920" imgH="203040" progId="Equation.3">
                  <p:embed/>
                  <p:pic>
                    <p:nvPicPr>
                      <p:cNvPr id="7" name="Object 16"/>
                      <p:cNvPicPr>
                        <a:picLocks noChangeAspect="1" noChangeArrowheads="1"/>
                      </p:cNvPicPr>
                      <p:nvPr/>
                    </p:nvPicPr>
                    <p:blipFill>
                      <a:blip r:embed="rId7"/>
                      <a:srcRect/>
                      <a:stretch>
                        <a:fillRect/>
                      </a:stretch>
                    </p:blipFill>
                    <p:spPr bwMode="auto">
                      <a:xfrm>
                        <a:off x="919163" y="3042179"/>
                        <a:ext cx="2493962" cy="296862"/>
                      </a:xfrm>
                      <a:prstGeom prst="rect">
                        <a:avLst/>
                      </a:prstGeom>
                      <a:noFill/>
                      <a:ln>
                        <a:noFill/>
                      </a:ln>
                      <a:effectLst/>
                    </p:spPr>
                  </p:pic>
                </p:oleObj>
              </mc:Fallback>
            </mc:AlternateContent>
          </a:graphicData>
        </a:graphic>
      </p:graphicFrame>
      <p:graphicFrame>
        <p:nvGraphicFramePr>
          <p:cNvPr id="8" name="Object 16"/>
          <p:cNvGraphicFramePr>
            <a:graphicFrameLocks noChangeAspect="1"/>
          </p:cNvGraphicFramePr>
          <p:nvPr/>
        </p:nvGraphicFramePr>
        <p:xfrm>
          <a:off x="938213" y="4336733"/>
          <a:ext cx="4046537" cy="315912"/>
        </p:xfrm>
        <a:graphic>
          <a:graphicData uri="http://schemas.openxmlformats.org/presentationml/2006/ole">
            <mc:AlternateContent xmlns:mc="http://schemas.openxmlformats.org/markup-compatibility/2006">
              <mc:Choice xmlns:v="urn:schemas-microsoft-com:vml" Requires="v">
                <p:oleObj name="Formel" r:id="rId8" imgW="2692080" imgH="215640" progId="Equation.3">
                  <p:embed/>
                </p:oleObj>
              </mc:Choice>
              <mc:Fallback>
                <p:oleObj name="Formel" r:id="rId8" imgW="2692080" imgH="215640" progId="Equation.3">
                  <p:embed/>
                  <p:pic>
                    <p:nvPicPr>
                      <p:cNvPr id="8" name="Object 16"/>
                      <p:cNvPicPr>
                        <a:picLocks noChangeAspect="1" noChangeArrowheads="1"/>
                      </p:cNvPicPr>
                      <p:nvPr/>
                    </p:nvPicPr>
                    <p:blipFill>
                      <a:blip r:embed="rId9"/>
                      <a:srcRect/>
                      <a:stretch>
                        <a:fillRect/>
                      </a:stretch>
                    </p:blipFill>
                    <p:spPr bwMode="auto">
                      <a:xfrm>
                        <a:off x="938213" y="4336733"/>
                        <a:ext cx="4046537" cy="315912"/>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919163" y="5011403"/>
          <a:ext cx="3009370" cy="296862"/>
        </p:xfrm>
        <a:graphic>
          <a:graphicData uri="http://schemas.openxmlformats.org/presentationml/2006/ole">
            <mc:AlternateContent xmlns:mc="http://schemas.openxmlformats.org/markup-compatibility/2006">
              <mc:Choice xmlns:v="urn:schemas-microsoft-com:vml" Requires="v">
                <p:oleObj name="Formel" r:id="rId10" imgW="2031840" imgH="203040" progId="Equation.3">
                  <p:embed/>
                </p:oleObj>
              </mc:Choice>
              <mc:Fallback>
                <p:oleObj name="Formel" r:id="rId10" imgW="2031840" imgH="203040" progId="Equation.3">
                  <p:embed/>
                  <p:pic>
                    <p:nvPicPr>
                      <p:cNvPr id="9" name="Object 16"/>
                      <p:cNvPicPr>
                        <a:picLocks noChangeAspect="1" noChangeArrowheads="1"/>
                      </p:cNvPicPr>
                      <p:nvPr/>
                    </p:nvPicPr>
                    <p:blipFill>
                      <a:blip r:embed="rId11"/>
                      <a:srcRect/>
                      <a:stretch>
                        <a:fillRect/>
                      </a:stretch>
                    </p:blipFill>
                    <p:spPr bwMode="auto">
                      <a:xfrm>
                        <a:off x="919163" y="5011403"/>
                        <a:ext cx="3009370" cy="2968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2504430"/>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a:t>
            </a:r>
            <a:endParaRPr lang="en-US" sz="2400" dirty="0"/>
          </a:p>
        </p:txBody>
      </p:sp>
      <p:sp>
        <p:nvSpPr>
          <p:cNvPr id="5" name="Text Box 11"/>
          <p:cNvSpPr txBox="1">
            <a:spLocks noChangeArrowheads="1"/>
          </p:cNvSpPr>
          <p:nvPr/>
        </p:nvSpPr>
        <p:spPr bwMode="auto">
          <a:xfrm>
            <a:off x="660400" y="1771720"/>
            <a:ext cx="78232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The formula </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represents the derivative of the error to the weight.</a:t>
            </a:r>
          </a:p>
          <a:p>
            <a:pPr lvl="0" algn="l" eaLnBrk="1" fontAlgn="auto" hangingPunct="1">
              <a:spcBef>
                <a:spcPts val="600"/>
              </a:spcBef>
              <a:spcAft>
                <a:spcPts val="0"/>
              </a:spcAft>
              <a:defRPr/>
            </a:pPr>
            <a:r>
              <a:rPr lang="en-US" altLang="de-DE" b="0" kern="0">
                <a:solidFill>
                  <a:srgbClr val="000000"/>
                </a:solidFill>
              </a:rPr>
              <a:t>A derivative is a term that is calculated as the slope (or gradient) of a graph at a particular point. The slope is described by drawing a tangent line to the graph at the point. So, if we are able to compute this tangent line, we might be able to compute the desired direction to reach the minima.</a:t>
            </a:r>
          </a:p>
          <a:p>
            <a:pPr algn="l" eaLnBrk="1" fontAlgn="auto" hangingPunct="1">
              <a:spcBef>
                <a:spcPts val="600"/>
              </a:spcBef>
              <a:spcAft>
                <a:spcPts val="0"/>
              </a:spcAft>
              <a:defRPr/>
            </a:pPr>
            <a:r>
              <a:rPr lang="en-US" altLang="de-DE" b="0" kern="0">
                <a:solidFill>
                  <a:srgbClr val="000000"/>
                </a:solidFill>
              </a:rPr>
              <a:t>Since the weight only indirectly affects the error, the chain rule must be applied</a:t>
            </a:r>
            <a:endParaRPr lang="en-US" altLang="de-DE" b="0" kern="0" dirty="0">
              <a:solidFill>
                <a:srgbClr val="000000"/>
              </a:solidFill>
            </a:endParaRPr>
          </a:p>
        </p:txBody>
      </p:sp>
      <p:graphicFrame>
        <p:nvGraphicFramePr>
          <p:cNvPr id="6" name="Objekt 5"/>
          <p:cNvGraphicFramePr>
            <a:graphicFrameLocks noChangeAspect="1"/>
          </p:cNvGraphicFramePr>
          <p:nvPr/>
        </p:nvGraphicFramePr>
        <p:xfrm>
          <a:off x="969433" y="4240213"/>
          <a:ext cx="3479800" cy="606425"/>
        </p:xfrm>
        <a:graphic>
          <a:graphicData uri="http://schemas.openxmlformats.org/presentationml/2006/ole">
            <mc:AlternateContent xmlns:mc="http://schemas.openxmlformats.org/markup-compatibility/2006">
              <mc:Choice xmlns:v="urn:schemas-microsoft-com:vml" Requires="v">
                <p:oleObj name="Formel" r:id="rId3" imgW="2400120" imgH="419040" progId="Equation.3">
                  <p:embed/>
                </p:oleObj>
              </mc:Choice>
              <mc:Fallback>
                <p:oleObj name="Formel" r:id="rId3" imgW="2400120" imgH="419040" progId="Equation.3">
                  <p:embed/>
                  <p:pic>
                    <p:nvPicPr>
                      <p:cNvPr id="6" name="Objekt 5"/>
                      <p:cNvPicPr>
                        <a:picLocks noChangeAspect="1" noChangeArrowheads="1"/>
                      </p:cNvPicPr>
                      <p:nvPr/>
                    </p:nvPicPr>
                    <p:blipFill>
                      <a:blip r:embed="rId4"/>
                      <a:srcRect/>
                      <a:stretch>
                        <a:fillRect/>
                      </a:stretch>
                    </p:blipFill>
                    <p:spPr bwMode="auto">
                      <a:xfrm>
                        <a:off x="969433" y="4240213"/>
                        <a:ext cx="34798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kt 6"/>
          <p:cNvGraphicFramePr>
            <a:graphicFrameLocks noChangeAspect="1"/>
          </p:cNvGraphicFramePr>
          <p:nvPr/>
        </p:nvGraphicFramePr>
        <p:xfrm>
          <a:off x="1810703" y="4995863"/>
          <a:ext cx="3536950" cy="312737"/>
        </p:xfrm>
        <a:graphic>
          <a:graphicData uri="http://schemas.openxmlformats.org/presentationml/2006/ole">
            <mc:AlternateContent xmlns:mc="http://schemas.openxmlformats.org/markup-compatibility/2006">
              <mc:Choice xmlns:v="urn:schemas-microsoft-com:vml" Requires="v">
                <p:oleObj name="Formel" r:id="rId5" imgW="2438280" imgH="215640" progId="Equation.3">
                  <p:embed/>
                </p:oleObj>
              </mc:Choice>
              <mc:Fallback>
                <p:oleObj name="Formel" r:id="rId5" imgW="2438280" imgH="215640" progId="Equation.3">
                  <p:embed/>
                  <p:pic>
                    <p:nvPicPr>
                      <p:cNvPr id="7" name="Objekt 6"/>
                      <p:cNvPicPr>
                        <a:picLocks noChangeAspect="1" noChangeArrowheads="1"/>
                      </p:cNvPicPr>
                      <p:nvPr/>
                    </p:nvPicPr>
                    <p:blipFill>
                      <a:blip r:embed="rId6"/>
                      <a:srcRect/>
                      <a:stretch>
                        <a:fillRect/>
                      </a:stretch>
                    </p:blipFill>
                    <p:spPr bwMode="auto">
                      <a:xfrm>
                        <a:off x="1810703" y="4995863"/>
                        <a:ext cx="3536950"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nvGraphicFramePr>
        <p:xfrm>
          <a:off x="1815783" y="5457825"/>
          <a:ext cx="2762250" cy="312738"/>
        </p:xfrm>
        <a:graphic>
          <a:graphicData uri="http://schemas.openxmlformats.org/presentationml/2006/ole">
            <mc:AlternateContent xmlns:mc="http://schemas.openxmlformats.org/markup-compatibility/2006">
              <mc:Choice xmlns:v="urn:schemas-microsoft-com:vml" Requires="v">
                <p:oleObj name="Formel" r:id="rId7" imgW="1904760" imgH="215640" progId="Equation.3">
                  <p:embed/>
                </p:oleObj>
              </mc:Choice>
              <mc:Fallback>
                <p:oleObj name="Formel" r:id="rId7" imgW="1904760" imgH="215640" progId="Equation.3">
                  <p:embed/>
                  <p:pic>
                    <p:nvPicPr>
                      <p:cNvPr id="8" name="Objekt 7"/>
                      <p:cNvPicPr>
                        <a:picLocks noChangeAspect="1" noChangeArrowheads="1"/>
                      </p:cNvPicPr>
                      <p:nvPr/>
                    </p:nvPicPr>
                    <p:blipFill>
                      <a:blip r:embed="rId8"/>
                      <a:srcRect/>
                      <a:stretch>
                        <a:fillRect/>
                      </a:stretch>
                    </p:blipFill>
                    <p:spPr bwMode="auto">
                      <a:xfrm>
                        <a:off x="1815783" y="5457825"/>
                        <a:ext cx="2762250"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hteck 1"/>
          <p:cNvSpPr/>
          <p:nvPr/>
        </p:nvSpPr>
        <p:spPr bwMode="auto">
          <a:xfrm>
            <a:off x="1964267" y="4240213"/>
            <a:ext cx="1210733" cy="60642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270250" y="4240213"/>
            <a:ext cx="1210733" cy="606425"/>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96440" y="4970610"/>
            <a:ext cx="2697480" cy="37185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28541" y="4970610"/>
            <a:ext cx="538164" cy="371857"/>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aphicFrame>
        <p:nvGraphicFramePr>
          <p:cNvPr id="12" name="Object 16"/>
          <p:cNvGraphicFramePr>
            <a:graphicFrameLocks noChangeAspect="1"/>
          </p:cNvGraphicFramePr>
          <p:nvPr/>
        </p:nvGraphicFramePr>
        <p:xfrm>
          <a:off x="1231900" y="2122488"/>
          <a:ext cx="3916363" cy="315912"/>
        </p:xfrm>
        <a:graphic>
          <a:graphicData uri="http://schemas.openxmlformats.org/presentationml/2006/ole">
            <mc:AlternateContent xmlns:mc="http://schemas.openxmlformats.org/markup-compatibility/2006">
              <mc:Choice xmlns:v="urn:schemas-microsoft-com:vml" Requires="v">
                <p:oleObj name="Formel" r:id="rId9" imgW="2692080" imgH="215640" progId="Equation.3">
                  <p:embed/>
                </p:oleObj>
              </mc:Choice>
              <mc:Fallback>
                <p:oleObj name="Formel" r:id="rId9" imgW="2692080" imgH="215640" progId="Equation.3">
                  <p:embed/>
                  <p:pic>
                    <p:nvPicPr>
                      <p:cNvPr id="12" name="Object 16"/>
                      <p:cNvPicPr>
                        <a:picLocks noChangeAspect="1" noChangeArrowheads="1"/>
                      </p:cNvPicPr>
                      <p:nvPr/>
                    </p:nvPicPr>
                    <p:blipFill>
                      <a:blip r:embed="rId10"/>
                      <a:srcRect/>
                      <a:stretch>
                        <a:fillRect/>
                      </a:stretch>
                    </p:blipFill>
                    <p:spPr bwMode="auto">
                      <a:xfrm>
                        <a:off x="1231900" y="2122488"/>
                        <a:ext cx="3916363" cy="3159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053317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(III)</a:t>
            </a:r>
            <a:endParaRPr lang="en-US" sz="2400" dirty="0"/>
          </a:p>
        </p:txBody>
      </p:sp>
      <p:sp>
        <p:nvSpPr>
          <p:cNvPr id="5" name="Text Box 11"/>
          <p:cNvSpPr txBox="1">
            <a:spLocks noChangeArrowheads="1"/>
          </p:cNvSpPr>
          <p:nvPr/>
        </p:nvSpPr>
        <p:spPr bwMode="auto">
          <a:xfrm>
            <a:off x="643466" y="1313078"/>
            <a:ext cx="7823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Gradient Descent isn't perfect. When the gradients are too big we might overshoot so much that we're even farther away than we started</a:t>
            </a: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r>
              <a:rPr lang="en-US" altLang="de-DE" b="0" kern="0">
                <a:solidFill>
                  <a:srgbClr val="000000"/>
                </a:solidFill>
              </a:rPr>
              <a:t>This problem is destructive because overshooting this far means we land at an even steeper slope in the opposite direction. This causes us to overshoot again even farther.</a:t>
            </a:r>
          </a:p>
          <a:p>
            <a:pPr lvl="0" algn="l" eaLnBrk="1" fontAlgn="auto" hangingPunct="1">
              <a:spcBef>
                <a:spcPts val="600"/>
              </a:spcBef>
              <a:spcAft>
                <a:spcPts val="0"/>
              </a:spcAft>
              <a:defRPr/>
            </a:pPr>
            <a:r>
              <a:rPr lang="en-US" altLang="de-DE" b="0" kern="0">
                <a:solidFill>
                  <a:srgbClr val="000000"/>
                </a:solidFill>
              </a:rPr>
              <a:t>If the gradients are too big, we can make them smaller. We do this by multiplying them by a single number between 0 and 1 (such as 0.01). This fraction is typically named alpha.</a:t>
            </a:r>
          </a:p>
          <a:p>
            <a:pPr lvl="0" algn="l" eaLnBrk="1" fontAlgn="auto" hangingPunct="1">
              <a:spcBef>
                <a:spcPts val="600"/>
              </a:spcBef>
              <a:spcAft>
                <a:spcPts val="0"/>
              </a:spcAft>
              <a:defRPr/>
            </a:pPr>
            <a:r>
              <a:rPr lang="en-US" altLang="de-DE" b="0" kern="0">
                <a:solidFill>
                  <a:srgbClr val="000000"/>
                </a:solidFill>
              </a:rPr>
              <a:t>Thus, the adjustment of the weights is done by</a:t>
            </a: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3"/>
          <a:stretch>
            <a:fillRect/>
          </a:stretch>
        </p:blipFill>
        <p:spPr>
          <a:xfrm>
            <a:off x="1554885" y="1975770"/>
            <a:ext cx="6152761" cy="1769040"/>
          </a:xfrm>
          <a:prstGeom prst="rect">
            <a:avLst/>
          </a:prstGeom>
        </p:spPr>
      </p:pic>
      <p:sp>
        <p:nvSpPr>
          <p:cNvPr id="4" name="Textfeld 3"/>
          <p:cNvSpPr txBox="1"/>
          <p:nvPr/>
        </p:nvSpPr>
        <p:spPr>
          <a:xfrm>
            <a:off x="3217333" y="6190109"/>
            <a:ext cx="5105398" cy="276999"/>
          </a:xfrm>
          <a:prstGeom prst="rect">
            <a:avLst/>
          </a:prstGeom>
          <a:noFill/>
        </p:spPr>
        <p:txBody>
          <a:bodyPr wrap="square" rtlCol="0">
            <a:spAutoFit/>
          </a:bodyPr>
          <a:lstStyle/>
          <a:p>
            <a:pPr algn="r"/>
            <a:r>
              <a:rPr lang="de-DE" sz="1200" b="0"/>
              <a:t>Source: https://iamtrask.github.io/2015/07/27/python-network-part2/</a:t>
            </a:r>
          </a:p>
        </p:txBody>
      </p:sp>
      <p:graphicFrame>
        <p:nvGraphicFramePr>
          <p:cNvPr id="7" name="Object 16"/>
          <p:cNvGraphicFramePr>
            <a:graphicFrameLocks noChangeAspect="1"/>
          </p:cNvGraphicFramePr>
          <p:nvPr/>
        </p:nvGraphicFramePr>
        <p:xfrm>
          <a:off x="1169988" y="5747573"/>
          <a:ext cx="3672945" cy="315913"/>
        </p:xfrm>
        <a:graphic>
          <a:graphicData uri="http://schemas.openxmlformats.org/presentationml/2006/ole">
            <mc:AlternateContent xmlns:mc="http://schemas.openxmlformats.org/markup-compatibility/2006">
              <mc:Choice xmlns:v="urn:schemas-microsoft-com:vml" Requires="v">
                <p:oleObj name="Formel" r:id="rId4" imgW="2501640" imgH="215640" progId="Equation.3">
                  <p:embed/>
                </p:oleObj>
              </mc:Choice>
              <mc:Fallback>
                <p:oleObj name="Formel" r:id="rId4" imgW="2501640" imgH="215640" progId="Equation.3">
                  <p:embed/>
                  <p:pic>
                    <p:nvPicPr>
                      <p:cNvPr id="7" name="Object 16"/>
                      <p:cNvPicPr>
                        <a:picLocks noChangeAspect="1" noChangeArrowheads="1"/>
                      </p:cNvPicPr>
                      <p:nvPr/>
                    </p:nvPicPr>
                    <p:blipFill>
                      <a:blip r:embed="rId5"/>
                      <a:srcRect/>
                      <a:stretch>
                        <a:fillRect/>
                      </a:stretch>
                    </p:blipFill>
                    <p:spPr bwMode="auto">
                      <a:xfrm>
                        <a:off x="1169988" y="5747573"/>
                        <a:ext cx="3672945" cy="315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9761736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a:t>
            </a:r>
          </a:p>
        </p:txBody>
      </p:sp>
      <p:sp>
        <p:nvSpPr>
          <p:cNvPr id="81" name="Rechteck 80"/>
          <p:cNvSpPr/>
          <p:nvPr/>
        </p:nvSpPr>
        <p:spPr>
          <a:xfrm>
            <a:off x="2135986" y="263957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Rechteck 81"/>
          <p:cNvSpPr/>
          <p:nvPr/>
        </p:nvSpPr>
        <p:spPr>
          <a:xfrm>
            <a:off x="2135986" y="312856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hteck 82"/>
          <p:cNvSpPr/>
          <p:nvPr/>
        </p:nvSpPr>
        <p:spPr>
          <a:xfrm>
            <a:off x="4326403" y="2881848"/>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Rechteck 83"/>
          <p:cNvSpPr/>
          <p:nvPr/>
        </p:nvSpPr>
        <p:spPr>
          <a:xfrm>
            <a:off x="2117016" y="359695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Rechteck 84"/>
          <p:cNvSpPr/>
          <p:nvPr/>
        </p:nvSpPr>
        <p:spPr>
          <a:xfrm>
            <a:off x="2120358" y="4046339"/>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Rechteck 85"/>
          <p:cNvSpPr/>
          <p:nvPr/>
        </p:nvSpPr>
        <p:spPr>
          <a:xfrm>
            <a:off x="2120358" y="450354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hteck 86"/>
          <p:cNvSpPr/>
          <p:nvPr/>
        </p:nvSpPr>
        <p:spPr>
          <a:xfrm>
            <a:off x="2120358" y="498811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Rechteck 87"/>
          <p:cNvSpPr/>
          <p:nvPr/>
        </p:nvSpPr>
        <p:spPr>
          <a:xfrm>
            <a:off x="4326403" y="424198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hteck 88"/>
          <p:cNvSpPr/>
          <p:nvPr/>
        </p:nvSpPr>
        <p:spPr>
          <a:xfrm>
            <a:off x="7518970" y="3596762"/>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0" name="Gerade Verbindung mit Pfeil 89"/>
          <p:cNvCxnSpPr/>
          <p:nvPr/>
        </p:nvCxnSpPr>
        <p:spPr>
          <a:xfrm>
            <a:off x="1543081" y="281939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1" name="Gerade Verbindung mit Pfeil 90"/>
          <p:cNvCxnSpPr/>
          <p:nvPr/>
        </p:nvCxnSpPr>
        <p:spPr>
          <a:xfrm>
            <a:off x="1543081" y="33085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2" name="Gerade Verbindung mit Pfeil 91"/>
          <p:cNvCxnSpPr/>
          <p:nvPr/>
        </p:nvCxnSpPr>
        <p:spPr>
          <a:xfrm>
            <a:off x="1543081" y="3776782"/>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3" name="Gerade Verbindung mit Pfeil 92"/>
          <p:cNvCxnSpPr/>
          <p:nvPr/>
        </p:nvCxnSpPr>
        <p:spPr>
          <a:xfrm>
            <a:off x="1543081" y="4226165"/>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4" name="Gerade Verbindung mit Pfeil 93"/>
          <p:cNvCxnSpPr/>
          <p:nvPr/>
        </p:nvCxnSpPr>
        <p:spPr>
          <a:xfrm>
            <a:off x="1543081" y="5168132"/>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95" name="Ellipse 94"/>
          <p:cNvSpPr/>
          <p:nvPr/>
        </p:nvSpPr>
        <p:spPr>
          <a:xfrm>
            <a:off x="508042" y="2632360"/>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Ellipse 95"/>
          <p:cNvSpPr/>
          <p:nvPr/>
        </p:nvSpPr>
        <p:spPr>
          <a:xfrm>
            <a:off x="531490" y="312496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Ellipse 96"/>
          <p:cNvSpPr/>
          <p:nvPr/>
        </p:nvSpPr>
        <p:spPr>
          <a:xfrm>
            <a:off x="508045" y="3596958"/>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8" name="Ellipse 97"/>
          <p:cNvSpPr/>
          <p:nvPr/>
        </p:nvSpPr>
        <p:spPr>
          <a:xfrm>
            <a:off x="508042" y="406162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Ellipse 98"/>
          <p:cNvSpPr/>
          <p:nvPr/>
        </p:nvSpPr>
        <p:spPr>
          <a:xfrm>
            <a:off x="508045" y="454436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Ellipse 99"/>
          <p:cNvSpPr/>
          <p:nvPr/>
        </p:nvSpPr>
        <p:spPr>
          <a:xfrm>
            <a:off x="531490" y="498470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1" name="Gerade Verbindung mit Pfeil 100"/>
          <p:cNvCxnSpPr/>
          <p:nvPr/>
        </p:nvCxnSpPr>
        <p:spPr>
          <a:xfrm>
            <a:off x="1543081" y="4727990"/>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02" name="Gerade Verbindung mit Pfeil 101"/>
          <p:cNvCxnSpPr/>
          <p:nvPr/>
        </p:nvCxnSpPr>
        <p:spPr>
          <a:xfrm>
            <a:off x="3680586" y="2819591"/>
            <a:ext cx="625692" cy="180020"/>
          </a:xfrm>
          <a:prstGeom prst="straightConnector1">
            <a:avLst/>
          </a:prstGeom>
          <a:noFill/>
          <a:ln w="38100" cap="flat" cmpd="sng" algn="ctr">
            <a:solidFill>
              <a:srgbClr val="1F497D"/>
            </a:solidFill>
            <a:prstDash val="solid"/>
            <a:headEnd type="none" w="med" len="med"/>
            <a:tailEnd type="stealth" w="lg" len="lg"/>
          </a:ln>
          <a:effectLst/>
        </p:spPr>
      </p:cxnSp>
      <p:cxnSp>
        <p:nvCxnSpPr>
          <p:cNvPr id="103" name="Gerade Verbindung mit Pfeil 102"/>
          <p:cNvCxnSpPr/>
          <p:nvPr/>
        </p:nvCxnSpPr>
        <p:spPr>
          <a:xfrm flipV="1">
            <a:off x="3680586" y="3128570"/>
            <a:ext cx="625692" cy="179825"/>
          </a:xfrm>
          <a:prstGeom prst="straightConnector1">
            <a:avLst/>
          </a:prstGeom>
          <a:noFill/>
          <a:ln w="38100" cap="flat" cmpd="sng" algn="ctr">
            <a:solidFill>
              <a:srgbClr val="1F497D"/>
            </a:solidFill>
            <a:prstDash val="solid"/>
            <a:headEnd type="none" w="med" len="med"/>
            <a:tailEnd type="stealth" w="lg" len="lg"/>
          </a:ln>
          <a:effectLst/>
        </p:spPr>
      </p:cxnSp>
      <p:cxnSp>
        <p:nvCxnSpPr>
          <p:cNvPr id="104" name="Gerade Verbindung mit Pfeil 103"/>
          <p:cNvCxnSpPr/>
          <p:nvPr/>
        </p:nvCxnSpPr>
        <p:spPr>
          <a:xfrm>
            <a:off x="3680588" y="3737559"/>
            <a:ext cx="538267" cy="488606"/>
          </a:xfrm>
          <a:prstGeom prst="straightConnector1">
            <a:avLst/>
          </a:prstGeom>
          <a:noFill/>
          <a:ln w="38100" cap="flat" cmpd="sng" algn="ctr">
            <a:solidFill>
              <a:srgbClr val="1F497D"/>
            </a:solidFill>
            <a:prstDash val="solid"/>
            <a:headEnd type="none" w="med" len="med"/>
            <a:tailEnd type="stealth" w="lg" len="lg"/>
          </a:ln>
          <a:effectLst/>
        </p:spPr>
      </p:cxnSp>
      <p:cxnSp>
        <p:nvCxnSpPr>
          <p:cNvPr id="105" name="Gerade Verbindung mit Pfeil 104"/>
          <p:cNvCxnSpPr/>
          <p:nvPr/>
        </p:nvCxnSpPr>
        <p:spPr>
          <a:xfrm>
            <a:off x="3680588" y="4226359"/>
            <a:ext cx="538267" cy="108758"/>
          </a:xfrm>
          <a:prstGeom prst="straightConnector1">
            <a:avLst/>
          </a:prstGeom>
          <a:noFill/>
          <a:ln w="38100" cap="flat" cmpd="sng" algn="ctr">
            <a:solidFill>
              <a:srgbClr val="1F497D"/>
            </a:solidFill>
            <a:prstDash val="solid"/>
            <a:headEnd type="none" w="med" len="med"/>
            <a:tailEnd type="stealth" w="lg" len="lg"/>
          </a:ln>
          <a:effectLst/>
        </p:spPr>
      </p:cxnSp>
      <p:cxnSp>
        <p:nvCxnSpPr>
          <p:cNvPr id="106" name="Gerade Verbindung mit Pfeil 105"/>
          <p:cNvCxnSpPr/>
          <p:nvPr/>
        </p:nvCxnSpPr>
        <p:spPr>
          <a:xfrm flipV="1">
            <a:off x="3680588" y="4428878"/>
            <a:ext cx="538267" cy="250260"/>
          </a:xfrm>
          <a:prstGeom prst="straightConnector1">
            <a:avLst/>
          </a:prstGeom>
          <a:noFill/>
          <a:ln w="38100" cap="flat" cmpd="sng" algn="ctr">
            <a:solidFill>
              <a:srgbClr val="1F497D"/>
            </a:solidFill>
            <a:prstDash val="solid"/>
            <a:headEnd type="none" w="med" len="med"/>
            <a:tailEnd type="stealth" w="lg" len="lg"/>
          </a:ln>
          <a:effectLst/>
        </p:spPr>
      </p:cxnSp>
      <p:cxnSp>
        <p:nvCxnSpPr>
          <p:cNvPr id="107" name="Gerade Verbindung mit Pfeil 106"/>
          <p:cNvCxnSpPr/>
          <p:nvPr/>
        </p:nvCxnSpPr>
        <p:spPr>
          <a:xfrm flipV="1">
            <a:off x="3680588" y="4602033"/>
            <a:ext cx="538267" cy="565909"/>
          </a:xfrm>
          <a:prstGeom prst="straightConnector1">
            <a:avLst/>
          </a:prstGeom>
          <a:noFill/>
          <a:ln w="38100" cap="flat" cmpd="sng" algn="ctr">
            <a:solidFill>
              <a:srgbClr val="1F497D"/>
            </a:solidFill>
            <a:prstDash val="solid"/>
            <a:headEnd type="none" w="med" len="med"/>
            <a:tailEnd type="stealth" w="lg" len="lg"/>
          </a:ln>
          <a:effectLst/>
        </p:spPr>
      </p:cxnSp>
      <p:sp>
        <p:nvSpPr>
          <p:cNvPr id="108" name="Ellipse 107"/>
          <p:cNvSpPr/>
          <p:nvPr/>
        </p:nvSpPr>
        <p:spPr>
          <a:xfrm>
            <a:off x="6088184" y="3411709"/>
            <a:ext cx="781539" cy="737753"/>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9" name="Gerade Verbindung mit Pfeil 108"/>
          <p:cNvCxnSpPr/>
          <p:nvPr/>
        </p:nvCxnSpPr>
        <p:spPr>
          <a:xfrm flipV="1">
            <a:off x="5462492" y="4046339"/>
            <a:ext cx="625692" cy="359652"/>
          </a:xfrm>
          <a:prstGeom prst="straightConnector1">
            <a:avLst/>
          </a:prstGeom>
          <a:noFill/>
          <a:ln w="38100" cap="flat" cmpd="sng" algn="ctr">
            <a:solidFill>
              <a:srgbClr val="1F497D"/>
            </a:solidFill>
            <a:prstDash val="solid"/>
            <a:headEnd type="none" w="med" len="med"/>
            <a:tailEnd type="stealth" w="lg" len="lg"/>
          </a:ln>
          <a:effectLst/>
        </p:spPr>
      </p:cxnSp>
      <p:cxnSp>
        <p:nvCxnSpPr>
          <p:cNvPr id="110" name="Gerade Verbindung mit Pfeil 109"/>
          <p:cNvCxnSpPr/>
          <p:nvPr/>
        </p:nvCxnSpPr>
        <p:spPr>
          <a:xfrm>
            <a:off x="5462492" y="3054977"/>
            <a:ext cx="625692" cy="437236"/>
          </a:xfrm>
          <a:prstGeom prst="straightConnector1">
            <a:avLst/>
          </a:prstGeom>
          <a:noFill/>
          <a:ln w="38100" cap="flat" cmpd="sng" algn="ctr">
            <a:solidFill>
              <a:srgbClr val="1F497D"/>
            </a:solidFill>
            <a:prstDash val="solid"/>
            <a:headEnd type="none" w="med" len="med"/>
            <a:tailEnd type="stealth" w="lg" len="lg"/>
          </a:ln>
          <a:effectLst/>
        </p:spPr>
      </p:cxnSp>
      <p:cxnSp>
        <p:nvCxnSpPr>
          <p:cNvPr id="111" name="Gerade Verbindung mit Pfeil 110"/>
          <p:cNvCxnSpPr/>
          <p:nvPr/>
        </p:nvCxnSpPr>
        <p:spPr>
          <a:xfrm>
            <a:off x="6933813" y="3776588"/>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112" name="Textfeld 111"/>
          <p:cNvSpPr txBox="1"/>
          <p:nvPr/>
        </p:nvSpPr>
        <p:spPr>
          <a:xfrm>
            <a:off x="436036"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Sources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3" name="Textfeld 112"/>
          <p:cNvSpPr txBox="1"/>
          <p:nvPr/>
        </p:nvSpPr>
        <p:spPr>
          <a:xfrm>
            <a:off x="2292255" y="1994844"/>
            <a:ext cx="1264921"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Forecasts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4" name="Textfeld 113"/>
          <p:cNvSpPr txBox="1"/>
          <p:nvPr/>
        </p:nvSpPr>
        <p:spPr>
          <a:xfrm>
            <a:off x="4326402"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Driver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5" name="Textfeld 114"/>
          <p:cNvSpPr txBox="1"/>
          <p:nvPr/>
        </p:nvSpPr>
        <p:spPr>
          <a:xfrm>
            <a:off x="5775338" y="1871738"/>
            <a:ext cx="1556487" cy="584775"/>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Planing</a:t>
            </a:r>
            <a:r>
              <a:rPr lang="de-DE" dirty="0">
                <a:solidFill>
                  <a:prstClr val="black"/>
                </a:solidFill>
                <a:latin typeface="Arial" panose="020B0604020202020204" pitchFamily="34" charset="0"/>
                <a:ea typeface="+mn-ea"/>
                <a:cs typeface="Arial" panose="020B0604020202020204" pitchFamily="34" charset="0"/>
              </a:rPr>
              <a:t>/</a:t>
            </a:r>
            <a:br>
              <a:rPr lang="de-DE">
                <a:solidFill>
                  <a:prstClr val="black"/>
                </a:solidFill>
                <a:latin typeface="Arial" panose="020B0604020202020204" pitchFamily="34" charset="0"/>
                <a:ea typeface="+mn-ea"/>
                <a:cs typeface="Arial" panose="020B0604020202020204" pitchFamily="34" charset="0"/>
              </a:rPr>
            </a:br>
            <a:r>
              <a:rPr lang="de-DE">
                <a:solidFill>
                  <a:prstClr val="black"/>
                </a:solidFill>
                <a:latin typeface="Arial" panose="020B0604020202020204" pitchFamily="34" charset="0"/>
                <a:ea typeface="+mn-ea"/>
                <a:cs typeface="Arial" panose="020B0604020202020204" pitchFamily="34" charset="0"/>
              </a:rPr>
              <a:t>Decision</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6" name="Textfeld 115"/>
          <p:cNvSpPr txBox="1"/>
          <p:nvPr/>
        </p:nvSpPr>
        <p:spPr>
          <a:xfrm>
            <a:off x="7518970"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Target</a:t>
            </a:r>
            <a:endParaRPr lang="de-DE"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5205089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99" y="4431137"/>
            <a:ext cx="5044943" cy="216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a:t>
            </a:r>
          </a:p>
        </p:txBody>
      </p:sp>
      <p:sp>
        <p:nvSpPr>
          <p:cNvPr id="5" name="Text Box 11"/>
          <p:cNvSpPr txBox="1">
            <a:spLocks noChangeArrowheads="1"/>
          </p:cNvSpPr>
          <p:nvPr/>
        </p:nvSpPr>
        <p:spPr bwMode="auto">
          <a:xfrm>
            <a:off x="142874" y="1020763"/>
            <a:ext cx="8851499"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In the following,</a:t>
            </a:r>
            <a:r>
              <a:rPr kumimoji="0" lang="en-US" altLang="de-DE" b="0" i="0" u="none" strike="noStrike" kern="0" cap="none" spc="0" normalizeH="0" noProof="0" dirty="0">
                <a:ln>
                  <a:noFill/>
                </a:ln>
                <a:solidFill>
                  <a:srgbClr val="000000"/>
                </a:solidFill>
                <a:effectLst/>
                <a:uLnTx/>
                <a:uFillTx/>
                <a:latin typeface="Arial" pitchFamily="34" charset="0"/>
                <a:ea typeface="+mn-ea"/>
              </a:rPr>
              <a:t> the backpropagation process will be demonstrated using a simple Neural </a:t>
            </a:r>
            <a:r>
              <a:rPr lang="en-US" altLang="de-DE" b="0" kern="0" dirty="0">
                <a:solidFill>
                  <a:srgbClr val="000000"/>
                </a:solidFill>
                <a:ea typeface="+mn-ea"/>
              </a:rPr>
              <a:t>Network consisting of  three layers: Input layer with two inputs neurons, one hidden layer with two neurons, and output layer with a single neuron: </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initial weights will be: w</a:t>
            </a:r>
            <a:r>
              <a:rPr lang="en-US" altLang="de-DE" b="0" kern="0" baseline="-25000" dirty="0">
                <a:solidFill>
                  <a:srgbClr val="000000"/>
                </a:solidFill>
                <a:ea typeface="+mn-ea"/>
              </a:rPr>
              <a:t>1</a:t>
            </a:r>
            <a:r>
              <a:rPr lang="en-US" altLang="de-DE" b="0" kern="0" dirty="0">
                <a:solidFill>
                  <a:srgbClr val="000000"/>
                </a:solidFill>
                <a:ea typeface="+mn-ea"/>
              </a:rPr>
              <a:t> = 0.11, w</a:t>
            </a:r>
            <a:r>
              <a:rPr lang="en-US" altLang="de-DE" b="0" kern="0" baseline="-25000" dirty="0">
                <a:solidFill>
                  <a:srgbClr val="000000"/>
                </a:solidFill>
                <a:ea typeface="+mn-ea"/>
              </a:rPr>
              <a:t>2</a:t>
            </a:r>
            <a:r>
              <a:rPr lang="en-US" altLang="de-DE" b="0" kern="0" dirty="0">
                <a:solidFill>
                  <a:srgbClr val="000000"/>
                </a:solidFill>
                <a:ea typeface="+mn-ea"/>
              </a:rPr>
              <a:t> = 0.21, w</a:t>
            </a:r>
            <a:r>
              <a:rPr lang="en-US" altLang="de-DE" b="0" kern="0" baseline="-25000" dirty="0">
                <a:solidFill>
                  <a:srgbClr val="000000"/>
                </a:solidFill>
                <a:ea typeface="+mn-ea"/>
              </a:rPr>
              <a:t>3</a:t>
            </a:r>
            <a:r>
              <a:rPr lang="en-US" altLang="de-DE" b="0" kern="0" dirty="0">
                <a:solidFill>
                  <a:srgbClr val="000000"/>
                </a:solidFill>
                <a:ea typeface="+mn-ea"/>
              </a:rPr>
              <a:t> = 0.12, w</a:t>
            </a:r>
            <a:r>
              <a:rPr lang="en-US" altLang="de-DE" b="0" kern="0" baseline="-25000" dirty="0">
                <a:solidFill>
                  <a:srgbClr val="000000"/>
                </a:solidFill>
                <a:ea typeface="+mn-ea"/>
              </a:rPr>
              <a:t>4</a:t>
            </a:r>
            <a:r>
              <a:rPr lang="en-US" altLang="de-DE" b="0" kern="0" dirty="0">
                <a:solidFill>
                  <a:srgbClr val="000000"/>
                </a:solidFill>
                <a:ea typeface="+mn-ea"/>
              </a:rPr>
              <a:t> = 0.08, w</a:t>
            </a:r>
            <a:r>
              <a:rPr lang="en-US" altLang="de-DE" b="0" kern="0" baseline="-25000" dirty="0">
                <a:solidFill>
                  <a:srgbClr val="000000"/>
                </a:solidFill>
                <a:ea typeface="+mn-ea"/>
              </a:rPr>
              <a:t>5</a:t>
            </a:r>
            <a:r>
              <a:rPr lang="en-US" altLang="de-DE" b="0" kern="0" dirty="0">
                <a:solidFill>
                  <a:srgbClr val="000000"/>
                </a:solidFill>
                <a:ea typeface="+mn-ea"/>
              </a:rPr>
              <a:t> = 0.14 and w</a:t>
            </a:r>
            <a:r>
              <a:rPr lang="en-US" altLang="de-DE" b="0" kern="0" baseline="-25000" dirty="0">
                <a:solidFill>
                  <a:srgbClr val="000000"/>
                </a:solidFill>
                <a:ea typeface="+mn-ea"/>
              </a:rPr>
              <a:t>6</a:t>
            </a:r>
            <a:r>
              <a:rPr lang="en-US" altLang="de-DE" b="0" kern="0" dirty="0">
                <a:solidFill>
                  <a:srgbClr val="000000"/>
                </a:solidFill>
                <a:ea typeface="+mn-ea"/>
              </a:rPr>
              <a:t> = 0.15.</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3935895" y="6457518"/>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02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599" y="1793979"/>
            <a:ext cx="4605165" cy="2232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156607"/>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93" y="1600201"/>
            <a:ext cx="5684716" cy="4748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1"/>
          <p:cNvSpPr txBox="1">
            <a:spLocks noChangeArrowheads="1"/>
          </p:cNvSpPr>
          <p:nvPr/>
        </p:nvSpPr>
        <p:spPr bwMode="auto">
          <a:xfrm>
            <a:off x="142874" y="1020763"/>
            <a:ext cx="885149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Our dataset has one sample with two inputs and one output with the values inputs=[2, 3] and output=[</a:t>
            </a:r>
            <a:r>
              <a:rPr lang="en-US" altLang="de-DE" kern="0" dirty="0">
                <a:solidFill>
                  <a:srgbClr val="FF0000"/>
                </a:solidFill>
                <a:ea typeface="+mn-ea"/>
              </a:rPr>
              <a:t>1</a:t>
            </a:r>
            <a:r>
              <a:rPr lang="en-US" altLang="de-DE" b="0" kern="0" dirty="0">
                <a:solidFill>
                  <a:srgbClr val="000000"/>
                </a:solidFill>
                <a:ea typeface="+mn-ea"/>
              </a:rPr>
              <a:t>]. We will use given weights and inputs to predict the output. Inputs are multiplied by weights; the results are then </a:t>
            </a:r>
            <a:br>
              <a:rPr lang="en-US" altLang="de-DE" b="0" kern="0" dirty="0">
                <a:solidFill>
                  <a:srgbClr val="000000"/>
                </a:solidFill>
                <a:ea typeface="+mn-ea"/>
              </a:rPr>
            </a:br>
            <a:r>
              <a:rPr lang="en-US" altLang="de-DE" b="0" kern="0" dirty="0">
                <a:solidFill>
                  <a:srgbClr val="000000"/>
                </a:solidFill>
                <a:ea typeface="+mn-ea"/>
              </a:rPr>
              <a:t>passed forward to next layer:</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 </a:t>
            </a:r>
            <a:br>
              <a:rPr lang="en-US" altLang="de-DE" b="0" kern="0" dirty="0">
                <a:solidFill>
                  <a:srgbClr val="000000"/>
                </a:solidFill>
                <a:ea typeface="+mn-ea"/>
              </a:rPr>
            </a:br>
            <a:r>
              <a:rPr lang="en-US" altLang="de-DE" b="0" kern="0" dirty="0">
                <a:solidFill>
                  <a:srgbClr val="FF0000"/>
                </a:solidFill>
                <a:ea typeface="+mn-ea"/>
              </a:rPr>
              <a:t>For reasons of simplification, </a:t>
            </a:r>
            <a:br>
              <a:rPr lang="en-US" altLang="de-DE" b="0" kern="0" dirty="0">
                <a:solidFill>
                  <a:srgbClr val="FF0000"/>
                </a:solidFill>
                <a:ea typeface="+mn-ea"/>
              </a:rPr>
            </a:br>
            <a:r>
              <a:rPr lang="en-US" altLang="de-DE" b="0" kern="0" dirty="0">
                <a:solidFill>
                  <a:srgbClr val="FF0000"/>
                </a:solidFill>
                <a:ea typeface="+mn-ea"/>
              </a:rPr>
              <a:t>no activation function is used </a:t>
            </a:r>
            <a:br>
              <a:rPr lang="en-US" altLang="de-DE" b="0" kern="0" dirty="0">
                <a:solidFill>
                  <a:srgbClr val="FF0000"/>
                </a:solidFill>
                <a:ea typeface="+mn-ea"/>
              </a:rPr>
            </a:br>
            <a:r>
              <a:rPr lang="en-US" altLang="de-DE" b="0" kern="0" dirty="0">
                <a:solidFill>
                  <a:srgbClr val="FF0000"/>
                </a:solidFill>
                <a:ea typeface="+mn-ea"/>
              </a:rPr>
              <a:t>in the neurons.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Tree>
    <p:extLst>
      <p:ext uri="{BB962C8B-B14F-4D97-AF65-F5344CB8AC3E}">
        <p14:creationId xmlns:p14="http://schemas.microsoft.com/office/powerpoint/2010/main" val="69044699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(III)</a:t>
            </a:r>
          </a:p>
        </p:txBody>
      </p:sp>
      <p:sp>
        <p:nvSpPr>
          <p:cNvPr id="5" name="Text Box 11"/>
          <p:cNvSpPr txBox="1">
            <a:spLocks noChangeArrowheads="1"/>
          </p:cNvSpPr>
          <p:nvPr/>
        </p:nvSpPr>
        <p:spPr bwMode="auto">
          <a:xfrm>
            <a:off x="142874" y="1110214"/>
            <a:ext cx="8851499"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network output, or prediction, is not even close to actual output. We can calculate the difference or the error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main goal of the training is to reduce the error or the difference between prediction and actual output. Since actual output is constant, “not changing”, the only way to reduce the error is to change prediction value. The question now is, how to change prediction value?</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51" y="1742039"/>
            <a:ext cx="74771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431186"/>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(IV)</a:t>
            </a:r>
          </a:p>
        </p:txBody>
      </p:sp>
      <p:sp>
        <p:nvSpPr>
          <p:cNvPr id="5" name="Text Box 11"/>
          <p:cNvSpPr txBox="1">
            <a:spLocks noChangeArrowheads="1"/>
          </p:cNvSpPr>
          <p:nvPr/>
        </p:nvSpPr>
        <p:spPr bwMode="auto">
          <a:xfrm>
            <a:off x="142874" y="1299055"/>
            <a:ext cx="8851499"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By decomposing prediction into its basic elements we can find that weights are the variable elements affecting prediction value. To change prediction value, we need to adjust the weights: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We</a:t>
            </a:r>
            <a:r>
              <a:rPr kumimoji="0" lang="en-US" altLang="de-DE" b="0" i="0" u="none" strike="noStrike" kern="0" cap="none" spc="0" normalizeH="0" noProof="0" dirty="0">
                <a:ln>
                  <a:noFill/>
                </a:ln>
                <a:solidFill>
                  <a:srgbClr val="000000"/>
                </a:solidFill>
                <a:effectLst/>
                <a:uLnTx/>
                <a:uFillTx/>
                <a:latin typeface="Arial" pitchFamily="34" charset="0"/>
              </a:rPr>
              <a:t> do this </a:t>
            </a:r>
            <a:r>
              <a:rPr lang="en-US" altLang="de-DE" b="0" kern="0" dirty="0">
                <a:solidFill>
                  <a:srgbClr val="000000"/>
                </a:solidFill>
              </a:rPr>
              <a:t>using Backpropagation. To find a local minimum of a function using gradient descent, one takes steps proportional to the negative of the gradient of the function at the current point:</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r>
              <a:rPr lang="en-US" altLang="de-DE" b="0" kern="0" dirty="0">
                <a:solidFill>
                  <a:srgbClr val="000000"/>
                </a:solidFill>
              </a:rPr>
              <a:t>For example, we update w</a:t>
            </a:r>
            <a:r>
              <a:rPr lang="en-US" altLang="de-DE" b="0" kern="0" baseline="-25000" dirty="0">
                <a:solidFill>
                  <a:srgbClr val="000000"/>
                </a:solidFill>
              </a:rPr>
              <a:t>6</a:t>
            </a:r>
            <a:r>
              <a:rPr lang="en-US" altLang="de-DE" b="0" kern="0" dirty="0">
                <a:solidFill>
                  <a:srgbClr val="000000"/>
                </a:solidFill>
              </a:rPr>
              <a:t>:</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03" y="1982853"/>
            <a:ext cx="4531967" cy="678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003" y="3486004"/>
            <a:ext cx="2386220" cy="1417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003" y="5507103"/>
            <a:ext cx="2063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796793" y="3625758"/>
            <a:ext cx="2840131" cy="2554545"/>
          </a:xfrm>
          <a:prstGeom prst="rect">
            <a:avLst/>
          </a:prstGeom>
          <a:noFill/>
        </p:spPr>
        <p:txBody>
          <a:bodyPr wrap="square" rtlCol="0">
            <a:spAutoFit/>
          </a:bodyPr>
          <a:lstStyle/>
          <a:p>
            <a:r>
              <a:rPr lang="en-US" b="0" dirty="0">
                <a:solidFill>
                  <a:schemeClr val="accent5">
                    <a:lumMod val="50000"/>
                  </a:schemeClr>
                </a:solidFill>
              </a:rPr>
              <a:t>We can picture gradient descent optimization as a hiker (the weight coefficient) who wants to climb down a mountain (cost function) into a valley (cost minimum), and each step is determined by the steepness of the slope (gradient) and the leg length of the hiker (learning rate).</a:t>
            </a:r>
          </a:p>
        </p:txBody>
      </p:sp>
      <p:pic>
        <p:nvPicPr>
          <p:cNvPr id="142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348" y="3847838"/>
            <a:ext cx="1787744" cy="211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bwMode="auto">
          <a:xfrm>
            <a:off x="3858936" y="3625758"/>
            <a:ext cx="4777988" cy="255454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5134979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sp>
        <p:nvSpPr>
          <p:cNvPr id="5" name="Text Box 11"/>
          <p:cNvSpPr txBox="1">
            <a:spLocks noChangeArrowheads="1"/>
          </p:cNvSpPr>
          <p:nvPr/>
        </p:nvSpPr>
        <p:spPr bwMode="auto">
          <a:xfrm>
            <a:off x="142874" y="1020763"/>
            <a:ext cx="885149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derivation of the error function is evaluated by applying the chain rule:</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lang="en-US" altLang="de-DE" b="0" kern="0" dirty="0">
                <a:solidFill>
                  <a:srgbClr val="000000"/>
                </a:solidFill>
              </a:rPr>
              <a:t>To update w</a:t>
            </a:r>
            <a:r>
              <a:rPr lang="en-US" altLang="de-DE" b="0" kern="0" baseline="-25000" dirty="0">
                <a:solidFill>
                  <a:srgbClr val="000000"/>
                </a:solidFill>
              </a:rPr>
              <a:t>6</a:t>
            </a:r>
            <a:r>
              <a:rPr lang="en-US" altLang="de-DE" b="0" kern="0" dirty="0">
                <a:solidFill>
                  <a:srgbClr val="000000"/>
                </a:solidFill>
              </a:rPr>
              <a:t> we can apply the following formula:</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lang="en-US" altLang="de-DE" b="0" kern="0" dirty="0">
                <a:solidFill>
                  <a:srgbClr val="000000"/>
                </a:solidFill>
              </a:rPr>
              <a:t>Similarly, we can derive the update formula for w5 and any other weights existing between the output and the hidden layer:</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pic>
        <p:nvPicPr>
          <p:cNvPr id="145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914137"/>
            <a:ext cx="1930400" cy="33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5963145"/>
            <a:ext cx="1923838" cy="34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Grafik 8"/>
          <p:cNvPicPr>
            <a:picLocks noChangeAspect="1"/>
          </p:cNvPicPr>
          <p:nvPr/>
        </p:nvPicPr>
        <p:blipFill>
          <a:blip r:embed="rId5"/>
          <a:stretch>
            <a:fillRect/>
          </a:stretch>
        </p:blipFill>
        <p:spPr>
          <a:xfrm>
            <a:off x="177800" y="1426830"/>
            <a:ext cx="8816573" cy="2979588"/>
          </a:xfrm>
          <a:prstGeom prst="rect">
            <a:avLst/>
          </a:prstGeom>
        </p:spPr>
      </p:pic>
    </p:spTree>
    <p:extLst>
      <p:ext uri="{BB962C8B-B14F-4D97-AF65-F5344CB8AC3E}">
        <p14:creationId xmlns:p14="http://schemas.microsoft.com/office/powerpoint/2010/main" val="2017605286"/>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a:t>
            </a:r>
          </a:p>
        </p:txBody>
      </p:sp>
      <p:sp>
        <p:nvSpPr>
          <p:cNvPr id="5" name="Text Box 11"/>
          <p:cNvSpPr txBox="1">
            <a:spLocks noChangeArrowheads="1"/>
          </p:cNvSpPr>
          <p:nvPr/>
        </p:nvSpPr>
        <p:spPr bwMode="auto">
          <a:xfrm>
            <a:off x="177800" y="1644097"/>
            <a:ext cx="885149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When moving backward to update w</a:t>
            </a:r>
            <a:r>
              <a:rPr lang="en-US" altLang="de-DE" b="0" kern="0" baseline="-25000" dirty="0">
                <a:solidFill>
                  <a:srgbClr val="000000"/>
                </a:solidFill>
                <a:ea typeface="+mn-ea"/>
              </a:rPr>
              <a:t>1</a:t>
            </a:r>
            <a:r>
              <a:rPr lang="en-US" altLang="de-DE" b="0" kern="0" dirty="0">
                <a:solidFill>
                  <a:srgbClr val="000000"/>
                </a:solidFill>
                <a:ea typeface="+mn-ea"/>
              </a:rPr>
              <a:t>, w</a:t>
            </a:r>
            <a:r>
              <a:rPr lang="en-US" altLang="de-DE" b="0" kern="0" baseline="-25000" dirty="0">
                <a:solidFill>
                  <a:srgbClr val="000000"/>
                </a:solidFill>
                <a:ea typeface="+mn-ea"/>
              </a:rPr>
              <a:t>2</a:t>
            </a:r>
            <a:r>
              <a:rPr lang="en-US" altLang="de-DE" b="0" kern="0" dirty="0">
                <a:solidFill>
                  <a:srgbClr val="000000"/>
                </a:solidFill>
                <a:ea typeface="+mn-ea"/>
              </a:rPr>
              <a:t>, w</a:t>
            </a:r>
            <a:r>
              <a:rPr lang="en-US" altLang="de-DE" b="0" kern="0" baseline="-25000" dirty="0">
                <a:solidFill>
                  <a:srgbClr val="000000"/>
                </a:solidFill>
                <a:ea typeface="+mn-ea"/>
              </a:rPr>
              <a:t>3</a:t>
            </a:r>
            <a:r>
              <a:rPr lang="en-US" altLang="de-DE" b="0" kern="0" dirty="0">
                <a:solidFill>
                  <a:srgbClr val="000000"/>
                </a:solidFill>
                <a:ea typeface="+mn-ea"/>
              </a:rPr>
              <a:t> and w</a:t>
            </a:r>
            <a:r>
              <a:rPr lang="en-US" altLang="de-DE" b="0" kern="0" baseline="-25000" dirty="0">
                <a:solidFill>
                  <a:srgbClr val="000000"/>
                </a:solidFill>
                <a:ea typeface="+mn-ea"/>
              </a:rPr>
              <a:t>4</a:t>
            </a:r>
            <a:r>
              <a:rPr lang="en-US" altLang="de-DE" b="0" kern="0" dirty="0">
                <a:solidFill>
                  <a:srgbClr val="000000"/>
                </a:solidFill>
                <a:ea typeface="+mn-ea"/>
              </a:rPr>
              <a:t> existing between input and hidden layer, the partial derivative for the error function with respect to w</a:t>
            </a:r>
            <a:r>
              <a:rPr lang="en-US" altLang="de-DE" b="0" kern="0" baseline="-25000" dirty="0">
                <a:solidFill>
                  <a:srgbClr val="000000"/>
                </a:solidFill>
                <a:ea typeface="+mn-ea"/>
              </a:rPr>
              <a:t>1</a:t>
            </a:r>
            <a:r>
              <a:rPr lang="en-US" altLang="de-DE" b="0" kern="0" dirty="0">
                <a:solidFill>
                  <a:srgbClr val="000000"/>
                </a:solidFill>
                <a:ea typeface="+mn-ea"/>
              </a:rPr>
              <a:t>, for example, will be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algn="l" eaLnBrk="1" fontAlgn="auto" hangingPunct="1">
              <a:spcBef>
                <a:spcPts val="600"/>
              </a:spcBef>
              <a:spcAft>
                <a:spcPts val="0"/>
              </a:spcAft>
              <a:defRPr/>
            </a:pPr>
            <a:r>
              <a:rPr lang="en-US" altLang="de-DE" b="0" kern="0" dirty="0">
                <a:solidFill>
                  <a:srgbClr val="000000"/>
                </a:solidFill>
              </a:rPr>
              <a:t>We can find the update formula for the remaining weights w</a:t>
            </a:r>
            <a:r>
              <a:rPr lang="en-US" altLang="de-DE" b="0" kern="0" baseline="-25000" dirty="0">
                <a:solidFill>
                  <a:srgbClr val="000000"/>
                </a:solidFill>
              </a:rPr>
              <a:t>2</a:t>
            </a:r>
            <a:r>
              <a:rPr lang="en-US" altLang="de-DE" b="0" kern="0" dirty="0">
                <a:solidFill>
                  <a:srgbClr val="000000"/>
                </a:solidFill>
              </a:rPr>
              <a:t>, w</a:t>
            </a:r>
            <a:r>
              <a:rPr lang="en-US" altLang="de-DE" b="0" kern="0" baseline="-25000" dirty="0">
                <a:solidFill>
                  <a:srgbClr val="000000"/>
                </a:solidFill>
              </a:rPr>
              <a:t>3</a:t>
            </a:r>
            <a:r>
              <a:rPr lang="en-US" altLang="de-DE" b="0" kern="0" dirty="0">
                <a:solidFill>
                  <a:srgbClr val="000000"/>
                </a:solidFill>
              </a:rPr>
              <a:t> and w</a:t>
            </a:r>
            <a:r>
              <a:rPr lang="en-US" altLang="de-DE" b="0" kern="0" baseline="-25000" dirty="0">
                <a:solidFill>
                  <a:srgbClr val="000000"/>
                </a:solidFill>
              </a:rPr>
              <a:t>4</a:t>
            </a:r>
            <a:r>
              <a:rPr lang="en-US" altLang="de-DE" b="0" kern="0" dirty="0">
                <a:solidFill>
                  <a:srgbClr val="000000"/>
                </a:solidFill>
              </a:rPr>
              <a:t> in the same way.</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7" name="Grafik 6"/>
          <p:cNvPicPr>
            <a:picLocks noChangeAspect="1"/>
          </p:cNvPicPr>
          <p:nvPr/>
        </p:nvPicPr>
        <p:blipFill>
          <a:blip r:embed="rId3"/>
          <a:stretch>
            <a:fillRect/>
          </a:stretch>
        </p:blipFill>
        <p:spPr>
          <a:xfrm>
            <a:off x="222049" y="2262056"/>
            <a:ext cx="8751933" cy="3390900"/>
          </a:xfrm>
          <a:prstGeom prst="rect">
            <a:avLst/>
          </a:prstGeom>
        </p:spPr>
      </p:pic>
    </p:spTree>
    <p:extLst>
      <p:ext uri="{BB962C8B-B14F-4D97-AF65-F5344CB8AC3E}">
        <p14:creationId xmlns:p14="http://schemas.microsoft.com/office/powerpoint/2010/main" val="3619937497"/>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a:t>
            </a:r>
          </a:p>
        </p:txBody>
      </p:sp>
      <p:sp>
        <p:nvSpPr>
          <p:cNvPr id="5" name="Text Box 11"/>
          <p:cNvSpPr txBox="1">
            <a:spLocks noChangeArrowheads="1"/>
          </p:cNvSpPr>
          <p:nvPr/>
        </p:nvSpPr>
        <p:spPr bwMode="auto">
          <a:xfrm>
            <a:off x="142874" y="1634900"/>
            <a:ext cx="8851499"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In summary, the update formulas for all weights will be: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1800"/>
              </a:spcBef>
              <a:spcAft>
                <a:spcPts val="0"/>
              </a:spcAft>
              <a:defRPr/>
            </a:pPr>
            <a:r>
              <a:rPr lang="en-US" altLang="de-DE" b="0" kern="0" dirty="0">
                <a:solidFill>
                  <a:srgbClr val="000000"/>
                </a:solidFill>
              </a:rPr>
              <a:t>We can rewrite the update formulas in matrices:</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7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85" y="2043439"/>
            <a:ext cx="1942272" cy="181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73" y="4389500"/>
            <a:ext cx="721995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21003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(VIII)</a:t>
            </a:r>
          </a:p>
        </p:txBody>
      </p:sp>
      <p:sp>
        <p:nvSpPr>
          <p:cNvPr id="5" name="Text Box 11"/>
          <p:cNvSpPr txBox="1">
            <a:spLocks noChangeArrowheads="1"/>
          </p:cNvSpPr>
          <p:nvPr/>
        </p:nvSpPr>
        <p:spPr bwMode="auto">
          <a:xfrm>
            <a:off x="402309" y="1322471"/>
            <a:ext cx="58404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With the derived formulas we can now adjust the weights:</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8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5" y="1768347"/>
            <a:ext cx="7300913" cy="364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16823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(IX)</a:t>
            </a:r>
          </a:p>
        </p:txBody>
      </p:sp>
      <p:sp>
        <p:nvSpPr>
          <p:cNvPr id="5" name="Text Box 11"/>
          <p:cNvSpPr txBox="1">
            <a:spLocks noChangeArrowheads="1"/>
          </p:cNvSpPr>
          <p:nvPr/>
        </p:nvSpPr>
        <p:spPr bwMode="auto">
          <a:xfrm>
            <a:off x="402308" y="1083621"/>
            <a:ext cx="8562788"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 and use the new weights to recalculate the example: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The new prediction 0.26 is bit closer to the output than the previously predicted one 0.191. We repeat now the same process until error is close or equal to zero.</a:t>
            </a:r>
          </a:p>
        </p:txBody>
      </p:sp>
      <p:sp>
        <p:nvSpPr>
          <p:cNvPr id="21" name="Textfeld 20"/>
          <p:cNvSpPr txBox="1"/>
          <p:nvPr/>
        </p:nvSpPr>
        <p:spPr>
          <a:xfrm>
            <a:off x="4025348" y="6446950"/>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96" y="1501362"/>
            <a:ext cx="6036365" cy="440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46765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248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solidFill>
                  <a:srgbClr val="C00000"/>
                </a:solidFill>
              </a:rPr>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6363356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(II)</a:t>
            </a:r>
          </a:p>
        </p:txBody>
      </p:sp>
      <p:sp>
        <p:nvSpPr>
          <p:cNvPr id="4" name="Rechteck 3"/>
          <p:cNvSpPr/>
          <p:nvPr/>
        </p:nvSpPr>
        <p:spPr>
          <a:xfrm>
            <a:off x="2972193" y="148659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 name="Rechteck 4"/>
          <p:cNvSpPr/>
          <p:nvPr/>
        </p:nvSpPr>
        <p:spPr>
          <a:xfrm>
            <a:off x="2972193" y="197558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6" name="Rechteck 5"/>
          <p:cNvSpPr/>
          <p:nvPr/>
        </p:nvSpPr>
        <p:spPr>
          <a:xfrm>
            <a:off x="4717153" y="172886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hteck 6"/>
          <p:cNvSpPr/>
          <p:nvPr/>
        </p:nvSpPr>
        <p:spPr>
          <a:xfrm>
            <a:off x="2953221" y="244397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hteck 7"/>
          <p:cNvSpPr/>
          <p:nvPr/>
        </p:nvSpPr>
        <p:spPr>
          <a:xfrm>
            <a:off x="2956563" y="289336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hteck 8"/>
          <p:cNvSpPr/>
          <p:nvPr/>
        </p:nvSpPr>
        <p:spPr>
          <a:xfrm>
            <a:off x="2956563" y="335056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hteck 9"/>
          <p:cNvSpPr/>
          <p:nvPr/>
        </p:nvSpPr>
        <p:spPr>
          <a:xfrm>
            <a:off x="2956563" y="3835133"/>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hteck 10"/>
          <p:cNvSpPr/>
          <p:nvPr/>
        </p:nvSpPr>
        <p:spPr>
          <a:xfrm>
            <a:off x="4717153" y="3089010"/>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hteck 11"/>
          <p:cNvSpPr/>
          <p:nvPr/>
        </p:nvSpPr>
        <p:spPr>
          <a:xfrm>
            <a:off x="6338845" y="2449073"/>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hteck 12"/>
          <p:cNvSpPr/>
          <p:nvPr/>
        </p:nvSpPr>
        <p:spPr>
          <a:xfrm>
            <a:off x="2087276" y="1525279"/>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hteck 13"/>
          <p:cNvSpPr/>
          <p:nvPr/>
        </p:nvSpPr>
        <p:spPr>
          <a:xfrm>
            <a:off x="2087276" y="2932241"/>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hteck 14"/>
          <p:cNvSpPr/>
          <p:nvPr/>
        </p:nvSpPr>
        <p:spPr>
          <a:xfrm>
            <a:off x="2087276" y="248795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hteck 15"/>
          <p:cNvSpPr/>
          <p:nvPr/>
        </p:nvSpPr>
        <p:spPr>
          <a:xfrm>
            <a:off x="2087276" y="2014468"/>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hteck 16"/>
          <p:cNvSpPr/>
          <p:nvPr/>
        </p:nvSpPr>
        <p:spPr>
          <a:xfrm>
            <a:off x="2087276" y="387401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Gerade Verbindung mit Pfeil 17"/>
          <p:cNvCxnSpPr/>
          <p:nvPr/>
        </p:nvCxnSpPr>
        <p:spPr>
          <a:xfrm>
            <a:off x="2414954" y="1666418"/>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9" name="Gerade Verbindung mit Pfeil 18"/>
          <p:cNvCxnSpPr/>
          <p:nvPr/>
        </p:nvCxnSpPr>
        <p:spPr>
          <a:xfrm>
            <a:off x="2414954" y="215560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0" name="Gerade Verbindung mit Pfeil 19"/>
          <p:cNvCxnSpPr/>
          <p:nvPr/>
        </p:nvCxnSpPr>
        <p:spPr>
          <a:xfrm>
            <a:off x="2414954" y="2623803"/>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1" name="Gerade Verbindung mit Pfeil 20"/>
          <p:cNvCxnSpPr/>
          <p:nvPr/>
        </p:nvCxnSpPr>
        <p:spPr>
          <a:xfrm>
            <a:off x="2414954" y="30731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2" name="Gerade Verbindung mit Pfeil 21"/>
          <p:cNvCxnSpPr/>
          <p:nvPr/>
        </p:nvCxnSpPr>
        <p:spPr>
          <a:xfrm>
            <a:off x="2414954" y="4015153"/>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23" name="Textfeld 22"/>
          <p:cNvSpPr txBox="1"/>
          <p:nvPr/>
        </p:nvSpPr>
        <p:spPr>
          <a:xfrm>
            <a:off x="6346660" y="2456694"/>
            <a:ext cx="1089679"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EBITDA</a:t>
            </a:r>
          </a:p>
        </p:txBody>
      </p:sp>
      <p:sp>
        <p:nvSpPr>
          <p:cNvPr id="24" name="Textfeld 23"/>
          <p:cNvSpPr txBox="1"/>
          <p:nvPr/>
        </p:nvSpPr>
        <p:spPr>
          <a:xfrm>
            <a:off x="4717153" y="1739853"/>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Turnover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25" name="Textfeld 24"/>
          <p:cNvSpPr txBox="1"/>
          <p:nvPr/>
        </p:nvSpPr>
        <p:spPr>
          <a:xfrm>
            <a:off x="4717153" y="309999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Cost</a:t>
            </a:r>
            <a:endParaRPr lang="de-DE" dirty="0">
              <a:solidFill>
                <a:prstClr val="black"/>
              </a:solidFill>
              <a:latin typeface="Arial" panose="020B0604020202020204" pitchFamily="34" charset="0"/>
              <a:ea typeface="+mn-ea"/>
              <a:cs typeface="Arial" panose="020B0604020202020204" pitchFamily="34" charset="0"/>
            </a:endParaRPr>
          </a:p>
        </p:txBody>
      </p:sp>
      <p:sp>
        <p:nvSpPr>
          <p:cNvPr id="26" name="Textfeld 25"/>
          <p:cNvSpPr txBox="1"/>
          <p:nvPr/>
        </p:nvSpPr>
        <p:spPr>
          <a:xfrm>
            <a:off x="2972193" y="1493895"/>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Volume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7" name="Textfeld 26"/>
          <p:cNvSpPr txBox="1"/>
          <p:nvPr/>
        </p:nvSpPr>
        <p:spPr>
          <a:xfrm>
            <a:off x="2972193" y="1989198"/>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Price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8" name="Textfeld 27"/>
          <p:cNvSpPr txBox="1"/>
          <p:nvPr/>
        </p:nvSpPr>
        <p:spPr>
          <a:xfrm>
            <a:off x="2907324" y="2459607"/>
            <a:ext cx="1528474"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Commodities </a:t>
            </a:r>
            <a:endParaRPr lang="de-DE" dirty="0">
              <a:solidFill>
                <a:prstClr val="black"/>
              </a:solidFill>
              <a:latin typeface="Arial" panose="020B0604020202020204" pitchFamily="34" charset="0"/>
              <a:ea typeface="+mn-ea"/>
              <a:cs typeface="Arial" panose="020B0604020202020204" pitchFamily="34" charset="0"/>
            </a:endParaRPr>
          </a:p>
        </p:txBody>
      </p:sp>
      <p:sp>
        <p:nvSpPr>
          <p:cNvPr id="29" name="Textfeld 28"/>
          <p:cNvSpPr txBox="1"/>
          <p:nvPr/>
        </p:nvSpPr>
        <p:spPr>
          <a:xfrm>
            <a:off x="2972193" y="2904344"/>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Warehouse</a:t>
            </a:r>
            <a:endParaRPr lang="de-DE" dirty="0">
              <a:solidFill>
                <a:prstClr val="black"/>
              </a:solidFill>
              <a:latin typeface="Arial" panose="020B0604020202020204" pitchFamily="34" charset="0"/>
              <a:ea typeface="+mn-ea"/>
              <a:cs typeface="Arial" panose="020B0604020202020204" pitchFamily="34" charset="0"/>
            </a:endParaRPr>
          </a:p>
        </p:txBody>
      </p:sp>
      <p:sp>
        <p:nvSpPr>
          <p:cNvPr id="30" name="Textfeld 29"/>
          <p:cNvSpPr txBox="1"/>
          <p:nvPr/>
        </p:nvSpPr>
        <p:spPr>
          <a:xfrm>
            <a:off x="2953221" y="3366191"/>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Employees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31" name="Textfeld 30"/>
          <p:cNvSpPr txBox="1"/>
          <p:nvPr/>
        </p:nvSpPr>
        <p:spPr>
          <a:xfrm>
            <a:off x="2953221" y="3830681"/>
            <a:ext cx="1440160"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a:t>
            </a:r>
          </a:p>
        </p:txBody>
      </p:sp>
      <p:sp>
        <p:nvSpPr>
          <p:cNvPr id="32" name="Textfeld 31"/>
          <p:cNvSpPr txBox="1"/>
          <p:nvPr/>
        </p:nvSpPr>
        <p:spPr>
          <a:xfrm>
            <a:off x="2022015" y="377510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a:t>
            </a:r>
          </a:p>
        </p:txBody>
      </p:sp>
      <p:sp>
        <p:nvSpPr>
          <p:cNvPr id="33" name="Textfeld 32"/>
          <p:cNvSpPr txBox="1"/>
          <p:nvPr/>
        </p:nvSpPr>
        <p:spPr>
          <a:xfrm>
            <a:off x="2029830" y="148801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34" name="Textfeld 33"/>
          <p:cNvSpPr txBox="1"/>
          <p:nvPr/>
        </p:nvSpPr>
        <p:spPr>
          <a:xfrm>
            <a:off x="2022015" y="1970390"/>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35" name="Textfeld 34"/>
          <p:cNvSpPr txBox="1"/>
          <p:nvPr/>
        </p:nvSpPr>
        <p:spPr>
          <a:xfrm>
            <a:off x="2022015" y="2439137"/>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36" name="Textfeld 35"/>
          <p:cNvSpPr txBox="1"/>
          <p:nvPr/>
        </p:nvSpPr>
        <p:spPr>
          <a:xfrm>
            <a:off x="2022015" y="2896529"/>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cxnSp>
        <p:nvCxnSpPr>
          <p:cNvPr id="37" name="Gerade Verbindung mit Pfeil 36"/>
          <p:cNvCxnSpPr/>
          <p:nvPr/>
        </p:nvCxnSpPr>
        <p:spPr>
          <a:xfrm>
            <a:off x="4412351" y="167249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8" name="Gerade Verbindung mit Pfeil 37"/>
          <p:cNvCxnSpPr/>
          <p:nvPr/>
        </p:nvCxnSpPr>
        <p:spPr>
          <a:xfrm>
            <a:off x="4417022" y="2155056"/>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9" name="Gerade Verbindung mit Pfeil 38"/>
          <p:cNvCxnSpPr/>
          <p:nvPr/>
        </p:nvCxnSpPr>
        <p:spPr>
          <a:xfrm>
            <a:off x="4560080" y="1908889"/>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0" name="Gerade Verbindung mit Pfeil 39"/>
          <p:cNvCxnSpPr/>
          <p:nvPr/>
        </p:nvCxnSpPr>
        <p:spPr>
          <a:xfrm>
            <a:off x="5806832" y="1908889"/>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1" name="Gerade Verbindung mit Pfeil 40"/>
          <p:cNvCxnSpPr/>
          <p:nvPr/>
        </p:nvCxnSpPr>
        <p:spPr>
          <a:xfrm>
            <a:off x="4560080" y="1658293"/>
            <a:ext cx="0" cy="503232"/>
          </a:xfrm>
          <a:prstGeom prst="straightConnector1">
            <a:avLst/>
          </a:prstGeom>
          <a:noFill/>
          <a:ln w="38100" cap="flat" cmpd="sng" algn="ctr">
            <a:solidFill>
              <a:srgbClr val="1F497D"/>
            </a:solidFill>
            <a:prstDash val="solid"/>
            <a:headEnd type="none" w="med" len="med"/>
            <a:tailEnd type="none" w="med" len="med"/>
          </a:ln>
          <a:effectLst/>
        </p:spPr>
      </p:cxnSp>
      <p:cxnSp>
        <p:nvCxnSpPr>
          <p:cNvPr id="42" name="Gerade Verbindung mit Pfeil 41"/>
          <p:cNvCxnSpPr/>
          <p:nvPr/>
        </p:nvCxnSpPr>
        <p:spPr>
          <a:xfrm>
            <a:off x="4393712" y="2611928"/>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3" name="Gerade Verbindung mit Pfeil 42"/>
          <p:cNvCxnSpPr/>
          <p:nvPr/>
        </p:nvCxnSpPr>
        <p:spPr>
          <a:xfrm>
            <a:off x="4398383" y="30944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4" name="Gerade Verbindung mit Pfeil 43"/>
          <p:cNvCxnSpPr/>
          <p:nvPr/>
        </p:nvCxnSpPr>
        <p:spPr>
          <a:xfrm>
            <a:off x="4541441" y="2597731"/>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5" name="Gerade Verbindung mit Pfeil 44"/>
          <p:cNvCxnSpPr/>
          <p:nvPr/>
        </p:nvCxnSpPr>
        <p:spPr>
          <a:xfrm>
            <a:off x="4560080" y="326903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6" name="Gerade Verbindung mit Pfeil 45"/>
          <p:cNvCxnSpPr/>
          <p:nvPr/>
        </p:nvCxnSpPr>
        <p:spPr>
          <a:xfrm>
            <a:off x="4398383" y="35516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7" name="Gerade Verbindung mit Pfeil 46"/>
          <p:cNvCxnSpPr/>
          <p:nvPr/>
        </p:nvCxnSpPr>
        <p:spPr>
          <a:xfrm>
            <a:off x="4398383" y="4015153"/>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8" name="Gerade Verbindung mit Pfeil 47"/>
          <p:cNvCxnSpPr/>
          <p:nvPr/>
        </p:nvCxnSpPr>
        <p:spPr>
          <a:xfrm>
            <a:off x="6035838" y="1888923"/>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9" name="Gerade Verbindung mit Pfeil 48"/>
          <p:cNvCxnSpPr/>
          <p:nvPr/>
        </p:nvCxnSpPr>
        <p:spPr>
          <a:xfrm>
            <a:off x="5810120" y="3292467"/>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50" name="Gerade Verbindung mit Pfeil 49"/>
          <p:cNvCxnSpPr>
            <a:endCxn id="23" idx="1"/>
          </p:cNvCxnSpPr>
          <p:nvPr/>
        </p:nvCxnSpPr>
        <p:spPr>
          <a:xfrm flipV="1">
            <a:off x="6050093" y="2641364"/>
            <a:ext cx="296567" cy="1"/>
          </a:xfrm>
          <a:prstGeom prst="straightConnector1">
            <a:avLst/>
          </a:prstGeom>
          <a:noFill/>
          <a:ln w="38100" cap="flat" cmpd="sng" algn="ctr">
            <a:solidFill>
              <a:srgbClr val="1F497D"/>
            </a:solidFill>
            <a:prstDash val="solid"/>
            <a:headEnd type="none" w="med" len="med"/>
            <a:tailEnd type="none" w="med" len="med"/>
          </a:ln>
          <a:effectLst/>
        </p:spPr>
      </p:cxnSp>
      <p:sp>
        <p:nvSpPr>
          <p:cNvPr id="51" name="Rechteck 50"/>
          <p:cNvSpPr/>
          <p:nvPr/>
        </p:nvSpPr>
        <p:spPr>
          <a:xfrm>
            <a:off x="950127" y="4651155"/>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Rechteck 51"/>
          <p:cNvSpPr/>
          <p:nvPr/>
        </p:nvSpPr>
        <p:spPr>
          <a:xfrm>
            <a:off x="950127" y="614956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hteck 52"/>
          <p:cNvSpPr/>
          <p:nvPr/>
        </p:nvSpPr>
        <p:spPr>
          <a:xfrm>
            <a:off x="950127" y="561383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Rechteck 53"/>
          <p:cNvSpPr/>
          <p:nvPr/>
        </p:nvSpPr>
        <p:spPr>
          <a:xfrm>
            <a:off x="950127" y="514034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Textfeld 54"/>
          <p:cNvSpPr txBox="1"/>
          <p:nvPr/>
        </p:nvSpPr>
        <p:spPr>
          <a:xfrm>
            <a:off x="892681" y="461389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56" name="Textfeld 55"/>
          <p:cNvSpPr txBox="1"/>
          <p:nvPr/>
        </p:nvSpPr>
        <p:spPr>
          <a:xfrm>
            <a:off x="884866" y="5096266"/>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57" name="Textfeld 56"/>
          <p:cNvSpPr txBox="1"/>
          <p:nvPr/>
        </p:nvSpPr>
        <p:spPr>
          <a:xfrm>
            <a:off x="884866" y="5565013"/>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58" name="Textfeld 57"/>
          <p:cNvSpPr txBox="1"/>
          <p:nvPr/>
        </p:nvSpPr>
        <p:spPr>
          <a:xfrm>
            <a:off x="884866" y="611384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sp>
        <p:nvSpPr>
          <p:cNvPr id="59" name="Textfeld 58"/>
          <p:cNvSpPr txBox="1"/>
          <p:nvPr/>
        </p:nvSpPr>
        <p:spPr>
          <a:xfrm>
            <a:off x="1414579" y="4651155"/>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Sales forecasts based on market and social media data</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0" name="Textfeld 59"/>
          <p:cNvSpPr txBox="1"/>
          <p:nvPr/>
        </p:nvSpPr>
        <p:spPr>
          <a:xfrm>
            <a:off x="1414579" y="5096266"/>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Automated pricing based on market and competitor analyses</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1" name="Textfeld 60"/>
          <p:cNvSpPr txBox="1"/>
          <p:nvPr/>
        </p:nvSpPr>
        <p:spPr>
          <a:xfrm>
            <a:off x="1408323" y="5589624"/>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Early detection of price changes and adjustment of purchasing behavior</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2" name="Textfeld 61"/>
          <p:cNvSpPr txBox="1"/>
          <p:nvPr/>
        </p:nvSpPr>
        <p:spPr>
          <a:xfrm>
            <a:off x="1414579" y="6037007"/>
            <a:ext cx="7002584" cy="584775"/>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Optimization of inventory management based on customers' current purchasing preferences</a:t>
            </a:r>
            <a:endParaRPr lang="de-DE" b="0"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577743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243291"/>
            <a:ext cx="70451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Problems with fixed Training </a:t>
            </a:r>
            <a:br>
              <a:rPr lang="en-US" sz="2400" dirty="0"/>
            </a:br>
            <a:r>
              <a:rPr lang="en-US" sz="2400" dirty="0"/>
              <a:t>and Test Samples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249</a:t>
            </a:fld>
            <a:endParaRPr lang="en-US" sz="800" dirty="0">
              <a:solidFill>
                <a:schemeClr val="bg1"/>
              </a:solidFill>
            </a:endParaRPr>
          </a:p>
        </p:txBody>
      </p:sp>
      <p:sp>
        <p:nvSpPr>
          <p:cNvPr id="6" name="Text Box 2"/>
          <p:cNvSpPr txBox="1">
            <a:spLocks noChangeArrowheads="1"/>
          </p:cNvSpPr>
          <p:nvPr/>
        </p:nvSpPr>
        <p:spPr bwMode="auto">
          <a:xfrm>
            <a:off x="4219561" y="1675378"/>
            <a:ext cx="1535286" cy="402291"/>
          </a:xfrm>
          <a:prstGeom prst="rect">
            <a:avLst/>
          </a:prstGeom>
          <a:solidFill>
            <a:schemeClr val="bg1"/>
          </a:solidFill>
          <a:ln>
            <a:solidFill>
              <a:schemeClr val="tx1"/>
            </a:solidFill>
          </a:ln>
          <a:effectLst/>
        </p:spPr>
        <p:txBody>
          <a:bodyPr wrap="square" lIns="90000" tIns="46800" rIns="90000" bIns="46800">
            <a:spAutoFit/>
          </a:bodyPr>
          <a:lstStyle>
            <a:defPPr>
              <a:defRPr lang="de-DE"/>
            </a:defPPr>
            <a:lvl1pPr defTabSz="762000">
              <a:spcBef>
                <a:spcPts val="600"/>
              </a:spcBef>
              <a:tabLst>
                <a:tab pos="360363" algn="l"/>
              </a:tabLst>
              <a:defRPr sz="2000">
                <a:latin typeface="Arial" pitchFamily="34" charset="0"/>
              </a:defRPr>
            </a:lvl1pPr>
            <a:lvl2pPr marL="360363" indent="-180975" defTabSz="762000">
              <a:tabLst>
                <a:tab pos="360363" algn="l"/>
              </a:tabLst>
              <a:defRPr>
                <a:latin typeface="Arial" pitchFamily="34" charset="0"/>
              </a:defRPr>
            </a:lvl2pPr>
            <a:lvl3pPr marL="1143000" indent="-228600" defTabSz="762000">
              <a:tabLst>
                <a:tab pos="360363" algn="l"/>
              </a:tabLst>
              <a:defRPr>
                <a:latin typeface="Arial" pitchFamily="34" charset="0"/>
              </a:defRPr>
            </a:lvl3pPr>
            <a:lvl4pPr marL="1600200" indent="-228600" defTabSz="762000">
              <a:tabLst>
                <a:tab pos="360363" algn="l"/>
              </a:tabLst>
              <a:defRPr>
                <a:latin typeface="Arial" pitchFamily="34" charset="0"/>
              </a:defRPr>
            </a:lvl4pPr>
            <a:lvl5pPr marL="2057400" indent="-228600" defTabSz="762000">
              <a:tabLst>
                <a:tab pos="360363" algn="l"/>
              </a:tabLst>
              <a:defRPr>
                <a:latin typeface="Arial" pitchFamily="34" charset="0"/>
              </a:defRPr>
            </a:lvl5pPr>
            <a:lvl6pPr marL="2514600" indent="-228600" defTabSz="762000" eaLnBrk="0" fontAlgn="base" hangingPunct="0">
              <a:spcBef>
                <a:spcPct val="50000"/>
              </a:spcBef>
              <a:spcAft>
                <a:spcPct val="0"/>
              </a:spcAft>
              <a:tabLst>
                <a:tab pos="360363" algn="l"/>
              </a:tabLst>
              <a:defRPr>
                <a:latin typeface="Arial" pitchFamily="34" charset="0"/>
              </a:defRPr>
            </a:lvl6pPr>
            <a:lvl7pPr marL="2971800" indent="-228600" defTabSz="762000" eaLnBrk="0" fontAlgn="base" hangingPunct="0">
              <a:spcBef>
                <a:spcPct val="50000"/>
              </a:spcBef>
              <a:spcAft>
                <a:spcPct val="0"/>
              </a:spcAft>
              <a:tabLst>
                <a:tab pos="360363" algn="l"/>
              </a:tabLst>
              <a:defRPr>
                <a:latin typeface="Arial" pitchFamily="34" charset="0"/>
              </a:defRPr>
            </a:lvl7pPr>
            <a:lvl8pPr marL="3429000" indent="-228600" defTabSz="762000" eaLnBrk="0" fontAlgn="base" hangingPunct="0">
              <a:spcBef>
                <a:spcPct val="50000"/>
              </a:spcBef>
              <a:spcAft>
                <a:spcPct val="0"/>
              </a:spcAft>
              <a:tabLst>
                <a:tab pos="360363" algn="l"/>
              </a:tabLst>
              <a:defRPr>
                <a:latin typeface="Arial" pitchFamily="34" charset="0"/>
              </a:defRPr>
            </a:lvl8pPr>
            <a:lvl9pPr marL="3886200" indent="-228600" defTabSz="762000" eaLnBrk="0" fontAlgn="base" hangingPunct="0">
              <a:spcBef>
                <a:spcPct val="50000"/>
              </a:spcBef>
              <a:spcAft>
                <a:spcPct val="0"/>
              </a:spcAft>
              <a:tabLst>
                <a:tab pos="360363" algn="l"/>
              </a:tabLst>
              <a:defRPr>
                <a:latin typeface="Arial" pitchFamily="34" charset="0"/>
              </a:defRPr>
            </a:lvl9pPr>
          </a:lstStyle>
          <a:p>
            <a:r>
              <a:rPr lang="en-US" altLang="de-DE" dirty="0"/>
              <a:t>Test Data</a:t>
            </a:r>
          </a:p>
        </p:txBody>
      </p:sp>
      <p:sp>
        <p:nvSpPr>
          <p:cNvPr id="8" name="Text Box 2"/>
          <p:cNvSpPr txBox="1">
            <a:spLocks noChangeArrowheads="1"/>
          </p:cNvSpPr>
          <p:nvPr/>
        </p:nvSpPr>
        <p:spPr bwMode="auto">
          <a:xfrm>
            <a:off x="770186" y="2307107"/>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1       optimize  </a:t>
            </a:r>
          </a:p>
        </p:txBody>
      </p:sp>
      <p:sp>
        <p:nvSpPr>
          <p:cNvPr id="9" name="Text Box 2"/>
          <p:cNvSpPr txBox="1">
            <a:spLocks noChangeArrowheads="1"/>
          </p:cNvSpPr>
          <p:nvPr/>
        </p:nvSpPr>
        <p:spPr bwMode="auto">
          <a:xfrm>
            <a:off x="5182076" y="2454629"/>
            <a:ext cx="3800213" cy="135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Test data is used for two things:</a:t>
            </a:r>
          </a:p>
          <a:p>
            <a:pPr marL="444500" indent="-268288" algn="l">
              <a:spcBef>
                <a:spcPts val="600"/>
              </a:spcBef>
              <a:buFontTx/>
              <a:buAutoNum type="arabicPeriod"/>
            </a:pPr>
            <a:r>
              <a:rPr lang="en-US" altLang="de-DE" sz="1800" dirty="0">
                <a:solidFill>
                  <a:srgbClr val="FF0000"/>
                </a:solidFill>
              </a:rPr>
              <a:t>Optimize the model training</a:t>
            </a:r>
          </a:p>
          <a:p>
            <a:pPr marL="444500" indent="-268288" algn="l">
              <a:spcBef>
                <a:spcPts val="600"/>
              </a:spcBef>
              <a:buFontTx/>
              <a:buAutoNum type="arabicPeriod"/>
            </a:pPr>
            <a:r>
              <a:rPr lang="en-US" altLang="de-DE" sz="1800" dirty="0">
                <a:solidFill>
                  <a:srgbClr val="0070C0"/>
                </a:solidFill>
              </a:rPr>
              <a:t>Select the best model via testing the model quality</a:t>
            </a:r>
          </a:p>
        </p:txBody>
      </p:sp>
      <p:sp>
        <p:nvSpPr>
          <p:cNvPr id="2" name="Ellipse 1"/>
          <p:cNvSpPr/>
          <p:nvPr/>
        </p:nvSpPr>
        <p:spPr bwMode="auto">
          <a:xfrm>
            <a:off x="2206304" y="2281806"/>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 Box 2"/>
          <p:cNvSpPr txBox="1">
            <a:spLocks noChangeArrowheads="1"/>
          </p:cNvSpPr>
          <p:nvPr/>
        </p:nvSpPr>
        <p:spPr bwMode="auto">
          <a:xfrm>
            <a:off x="770186" y="2936161"/>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2       optimize  </a:t>
            </a:r>
          </a:p>
        </p:txBody>
      </p:sp>
      <p:sp>
        <p:nvSpPr>
          <p:cNvPr id="12" name="Ellipse 11"/>
          <p:cNvSpPr/>
          <p:nvPr/>
        </p:nvSpPr>
        <p:spPr bwMode="auto">
          <a:xfrm>
            <a:off x="2206304" y="2910860"/>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Text Box 2"/>
          <p:cNvSpPr txBox="1">
            <a:spLocks noChangeArrowheads="1"/>
          </p:cNvSpPr>
          <p:nvPr/>
        </p:nvSpPr>
        <p:spPr bwMode="auto">
          <a:xfrm>
            <a:off x="770186" y="3590516"/>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3       optimize  </a:t>
            </a:r>
          </a:p>
        </p:txBody>
      </p:sp>
      <p:sp>
        <p:nvSpPr>
          <p:cNvPr id="14" name="Ellipse 13"/>
          <p:cNvSpPr/>
          <p:nvPr/>
        </p:nvSpPr>
        <p:spPr bwMode="auto">
          <a:xfrm>
            <a:off x="2206304" y="3565215"/>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 Box 2"/>
          <p:cNvSpPr txBox="1">
            <a:spLocks noChangeArrowheads="1"/>
          </p:cNvSpPr>
          <p:nvPr/>
        </p:nvSpPr>
        <p:spPr bwMode="auto">
          <a:xfrm>
            <a:off x="770186" y="4219570"/>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                   optimize  </a:t>
            </a:r>
          </a:p>
        </p:txBody>
      </p:sp>
      <p:sp>
        <p:nvSpPr>
          <p:cNvPr id="16" name="Ellipse 15"/>
          <p:cNvSpPr/>
          <p:nvPr/>
        </p:nvSpPr>
        <p:spPr bwMode="auto">
          <a:xfrm>
            <a:off x="2206304" y="4194269"/>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Abgerundetes Rechteck 2"/>
          <p:cNvSpPr/>
          <p:nvPr/>
        </p:nvSpPr>
        <p:spPr bwMode="auto">
          <a:xfrm>
            <a:off x="562062" y="1915329"/>
            <a:ext cx="3061982" cy="3369736"/>
          </a:xfrm>
          <a:prstGeom prst="round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 Box 2"/>
          <p:cNvSpPr txBox="1">
            <a:spLocks noChangeArrowheads="1"/>
          </p:cNvSpPr>
          <p:nvPr/>
        </p:nvSpPr>
        <p:spPr bwMode="auto">
          <a:xfrm>
            <a:off x="1333364" y="4798396"/>
            <a:ext cx="128704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1800" dirty="0"/>
              <a:t>  select  </a:t>
            </a:r>
          </a:p>
        </p:txBody>
      </p:sp>
      <p:sp>
        <p:nvSpPr>
          <p:cNvPr id="19" name="Ellipse 18"/>
          <p:cNvSpPr/>
          <p:nvPr/>
        </p:nvSpPr>
        <p:spPr bwMode="auto">
          <a:xfrm>
            <a:off x="1493239" y="4745787"/>
            <a:ext cx="1110389" cy="488943"/>
          </a:xfrm>
          <a:prstGeom prst="ellipse">
            <a:avLst/>
          </a:prstGeom>
          <a:no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290" name="Text Box 2"/>
          <p:cNvSpPr txBox="1">
            <a:spLocks noChangeArrowheads="1"/>
          </p:cNvSpPr>
          <p:nvPr/>
        </p:nvSpPr>
        <p:spPr bwMode="auto">
          <a:xfrm>
            <a:off x="944531" y="1688918"/>
            <a:ext cx="2207804" cy="402291"/>
          </a:xfrm>
          <a:prstGeom prst="rect">
            <a:avLst/>
          </a:prstGeom>
          <a:solidFill>
            <a:schemeClr val="bg1"/>
          </a:solidFill>
          <a:ln>
            <a:solidFill>
              <a:schemeClr val="tx1"/>
            </a:solidFill>
          </a:ln>
          <a:effec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2000" dirty="0"/>
              <a:t>Training Data  </a:t>
            </a:r>
          </a:p>
        </p:txBody>
      </p:sp>
      <p:cxnSp>
        <p:nvCxnSpPr>
          <p:cNvPr id="20" name="Gerade Verbindung mit Pfeil 19"/>
          <p:cNvCxnSpPr>
            <a:stCxn id="6" idx="2"/>
            <a:endCxn id="2" idx="6"/>
          </p:cNvCxnSpPr>
          <p:nvPr/>
        </p:nvCxnSpPr>
        <p:spPr bwMode="auto">
          <a:xfrm flipH="1">
            <a:off x="3313651" y="2077669"/>
            <a:ext cx="1673553" cy="43610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6" idx="2"/>
            <a:endCxn id="12" idx="6"/>
          </p:cNvCxnSpPr>
          <p:nvPr/>
        </p:nvCxnSpPr>
        <p:spPr bwMode="auto">
          <a:xfrm flipH="1">
            <a:off x="3313651" y="2077669"/>
            <a:ext cx="1673553" cy="1065154"/>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6" idx="2"/>
            <a:endCxn id="14" idx="6"/>
          </p:cNvCxnSpPr>
          <p:nvPr/>
        </p:nvCxnSpPr>
        <p:spPr bwMode="auto">
          <a:xfrm flipH="1">
            <a:off x="3313651" y="2077669"/>
            <a:ext cx="1673553" cy="1719509"/>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a:stCxn id="6" idx="2"/>
            <a:endCxn id="16" idx="6"/>
          </p:cNvCxnSpPr>
          <p:nvPr/>
        </p:nvCxnSpPr>
        <p:spPr bwMode="auto">
          <a:xfrm flipH="1">
            <a:off x="3313651" y="2077669"/>
            <a:ext cx="1673553" cy="234856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winkelter Verbinder 34"/>
          <p:cNvCxnSpPr>
            <a:stCxn id="6" idx="2"/>
            <a:endCxn id="19" idx="6"/>
          </p:cNvCxnSpPr>
          <p:nvPr/>
        </p:nvCxnSpPr>
        <p:spPr bwMode="auto">
          <a:xfrm rot="5400000">
            <a:off x="2339121" y="2342176"/>
            <a:ext cx="2912590" cy="2383576"/>
          </a:xfrm>
          <a:prstGeom prst="bentConnector2">
            <a:avLst/>
          </a:prstGeom>
          <a:solidFill>
            <a:schemeClr val="accent1"/>
          </a:solidFill>
          <a:ln w="127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
          <p:cNvSpPr txBox="1">
            <a:spLocks noChangeArrowheads="1"/>
          </p:cNvSpPr>
          <p:nvPr/>
        </p:nvSpPr>
        <p:spPr bwMode="auto">
          <a:xfrm>
            <a:off x="5182076" y="4001456"/>
            <a:ext cx="3800213" cy="191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This contradicts the idea of independent testing and results in:</a:t>
            </a:r>
          </a:p>
          <a:p>
            <a:pPr marL="576262" indent="-400050" algn="l">
              <a:spcBef>
                <a:spcPts val="600"/>
              </a:spcBef>
              <a:buFont typeface="+mj-lt"/>
              <a:buAutoNum type="romanUcPeriod"/>
            </a:pPr>
            <a:r>
              <a:rPr lang="en-US" altLang="de-DE" sz="1800" dirty="0" err="1"/>
              <a:t>Endogenization</a:t>
            </a:r>
            <a:r>
              <a:rPr lang="en-US" altLang="de-DE" sz="1800" dirty="0"/>
              <a:t> of the test data</a:t>
            </a:r>
          </a:p>
          <a:p>
            <a:pPr marL="576262" indent="-400050" algn="l">
              <a:spcBef>
                <a:spcPts val="600"/>
              </a:spcBef>
              <a:buFont typeface="+mj-lt"/>
              <a:buAutoNum type="romanUcPeriod"/>
            </a:pPr>
            <a:r>
              <a:rPr lang="en-US" altLang="de-DE" sz="1800" dirty="0"/>
              <a:t>Selection Bias</a:t>
            </a:r>
          </a:p>
        </p:txBody>
      </p:sp>
      <p:sp>
        <p:nvSpPr>
          <p:cNvPr id="26" name="Textfeld 25"/>
          <p:cNvSpPr txBox="1"/>
          <p:nvPr/>
        </p:nvSpPr>
        <p:spPr>
          <a:xfrm>
            <a:off x="177799" y="5948624"/>
            <a:ext cx="8805427" cy="400110"/>
          </a:xfrm>
          <a:prstGeom prst="rect">
            <a:avLst/>
          </a:prstGeom>
          <a:noFill/>
        </p:spPr>
        <p:txBody>
          <a:bodyPr wrap="square" rtlCol="0">
            <a:spAutoFit/>
          </a:bodyPr>
          <a:lstStyle/>
          <a:p>
            <a:r>
              <a:rPr lang="de-DE" sz="2000" dirty="0" err="1">
                <a:solidFill>
                  <a:srgbClr val="FF0000"/>
                </a:solidFill>
              </a:rPr>
              <a:t>Rule</a:t>
            </a:r>
            <a:r>
              <a:rPr lang="de-DE" sz="2000" dirty="0">
                <a:solidFill>
                  <a:srgbClr val="FF0000"/>
                </a:solidFill>
              </a:rPr>
              <a:t>: NEVER </a:t>
            </a:r>
            <a:r>
              <a:rPr lang="de-DE" sz="2000" dirty="0" err="1">
                <a:solidFill>
                  <a:srgbClr val="FF0000"/>
                </a:solidFill>
              </a:rPr>
              <a:t>use</a:t>
            </a:r>
            <a:r>
              <a:rPr lang="de-DE" sz="2000" dirty="0">
                <a:solidFill>
                  <a:srgbClr val="FF0000"/>
                </a:solidFill>
              </a:rPr>
              <a:t> </a:t>
            </a:r>
            <a:r>
              <a:rPr lang="de-DE" sz="2000" dirty="0" err="1">
                <a:solidFill>
                  <a:srgbClr val="FF0000"/>
                </a:solidFill>
              </a:rPr>
              <a:t>any</a:t>
            </a:r>
            <a:r>
              <a:rPr lang="de-DE" sz="2000" dirty="0">
                <a:solidFill>
                  <a:srgbClr val="FF0000"/>
                </a:solidFill>
              </a:rPr>
              <a:t> </a:t>
            </a:r>
            <a:r>
              <a:rPr lang="de-DE" sz="2000" dirty="0" err="1">
                <a:solidFill>
                  <a:srgbClr val="FF0000"/>
                </a:solidFill>
              </a:rPr>
              <a:t>information</a:t>
            </a:r>
            <a:r>
              <a:rPr lang="de-DE" sz="2000" dirty="0">
                <a:solidFill>
                  <a:srgbClr val="FF0000"/>
                </a:solidFill>
              </a:rPr>
              <a:t> </a:t>
            </a:r>
            <a:r>
              <a:rPr lang="de-DE" sz="2000" dirty="0" err="1">
                <a:solidFill>
                  <a:srgbClr val="FF0000"/>
                </a:solidFill>
              </a:rPr>
              <a:t>from</a:t>
            </a:r>
            <a:r>
              <a:rPr lang="de-DE" sz="2000" dirty="0">
                <a:solidFill>
                  <a:srgbClr val="FF0000"/>
                </a:solidFill>
              </a:rPr>
              <a:t> </a:t>
            </a:r>
            <a:r>
              <a:rPr lang="de-DE" sz="2000" dirty="0" err="1">
                <a:solidFill>
                  <a:srgbClr val="FF0000"/>
                </a:solidFill>
              </a:rPr>
              <a:t>the</a:t>
            </a:r>
            <a:r>
              <a:rPr lang="de-DE" sz="2000" dirty="0">
                <a:solidFill>
                  <a:srgbClr val="FF0000"/>
                </a:solidFill>
              </a:rPr>
              <a:t> </a:t>
            </a:r>
            <a:r>
              <a:rPr lang="de-DE" sz="2000" dirty="0" err="1">
                <a:solidFill>
                  <a:srgbClr val="FF0000"/>
                </a:solidFill>
              </a:rPr>
              <a:t>test</a:t>
            </a:r>
            <a:r>
              <a:rPr lang="de-DE" sz="2000" dirty="0">
                <a:solidFill>
                  <a:srgbClr val="FF0000"/>
                </a:solidFill>
              </a:rPr>
              <a:t> </a:t>
            </a:r>
            <a:r>
              <a:rPr lang="de-DE" sz="2000" dirty="0" err="1">
                <a:solidFill>
                  <a:srgbClr val="FF0000"/>
                </a:solidFill>
              </a:rPr>
              <a:t>data</a:t>
            </a:r>
            <a:r>
              <a:rPr lang="de-DE" sz="2000" dirty="0">
                <a:solidFill>
                  <a:srgbClr val="FF0000"/>
                </a:solidFill>
              </a:rPr>
              <a:t> </a:t>
            </a:r>
            <a:r>
              <a:rPr lang="de-DE" sz="2000" dirty="0" err="1">
                <a:solidFill>
                  <a:srgbClr val="FF0000"/>
                </a:solidFill>
              </a:rPr>
              <a:t>for</a:t>
            </a:r>
            <a:r>
              <a:rPr lang="de-DE" sz="2000" dirty="0">
                <a:solidFill>
                  <a:srgbClr val="FF0000"/>
                </a:solidFill>
              </a:rPr>
              <a:t> </a:t>
            </a:r>
            <a:r>
              <a:rPr lang="de-DE" sz="2000" dirty="0" err="1">
                <a:solidFill>
                  <a:srgbClr val="FF0000"/>
                </a:solidFill>
              </a:rPr>
              <a:t>model</a:t>
            </a:r>
            <a:r>
              <a:rPr lang="de-DE" sz="2000" dirty="0">
                <a:solidFill>
                  <a:srgbClr val="FF0000"/>
                </a:solidFill>
              </a:rPr>
              <a:t> </a:t>
            </a:r>
            <a:r>
              <a:rPr lang="de-DE" sz="2000" dirty="0" err="1">
                <a:solidFill>
                  <a:srgbClr val="FF0000"/>
                </a:solidFill>
              </a:rPr>
              <a:t>training</a:t>
            </a:r>
            <a:r>
              <a:rPr lang="de-DE" sz="2000" dirty="0">
                <a:solidFill>
                  <a:srgbClr val="FF0000"/>
                </a:solidFill>
              </a:rPr>
              <a:t>!</a:t>
            </a:r>
          </a:p>
        </p:txBody>
      </p:sp>
    </p:spTree>
    <p:extLst>
      <p:ext uri="{BB962C8B-B14F-4D97-AF65-F5344CB8AC3E}">
        <p14:creationId xmlns:p14="http://schemas.microsoft.com/office/powerpoint/2010/main" val="2642022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1483" y="556022"/>
            <a:ext cx="704512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Addressing the </a:t>
            </a:r>
            <a:r>
              <a:rPr lang="en-US" sz="2400" dirty="0" err="1"/>
              <a:t>Endogeneity</a:t>
            </a:r>
            <a:r>
              <a:rPr lang="en-US" sz="2400" dirty="0"/>
              <a:t> Problem</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250</a:t>
            </a:fld>
            <a:endParaRPr lang="en-US" sz="800" dirty="0">
              <a:solidFill>
                <a:schemeClr val="bg1"/>
              </a:solidFill>
            </a:endParaRPr>
          </a:p>
        </p:txBody>
      </p:sp>
      <p:sp>
        <p:nvSpPr>
          <p:cNvPr id="26" name="Textfeld 25"/>
          <p:cNvSpPr txBox="1"/>
          <p:nvPr/>
        </p:nvSpPr>
        <p:spPr>
          <a:xfrm>
            <a:off x="3054770" y="2911337"/>
            <a:ext cx="965282" cy="338554"/>
          </a:xfrm>
          <a:prstGeom prst="rect">
            <a:avLst/>
          </a:prstGeom>
          <a:noFill/>
        </p:spPr>
        <p:txBody>
          <a:bodyPr wrap="square" rtlCol="0">
            <a:spAutoFit/>
          </a:bodyPr>
          <a:lstStyle/>
          <a:p>
            <a:r>
              <a:rPr lang="de-DE" b="0" dirty="0" err="1"/>
              <a:t>create</a:t>
            </a:r>
            <a:endParaRPr lang="de-DE" b="0" dirty="0"/>
          </a:p>
        </p:txBody>
      </p:sp>
      <p:sp>
        <p:nvSpPr>
          <p:cNvPr id="27" name="Textfeld 26"/>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28" name="Gerade Verbindung mit Pfeil 27"/>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feld 28"/>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32" name="Textfeld 31"/>
          <p:cNvSpPr txBox="1"/>
          <p:nvPr/>
        </p:nvSpPr>
        <p:spPr>
          <a:xfrm>
            <a:off x="4957562" y="2046759"/>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3" name="Textfeld 32"/>
          <p:cNvSpPr txBox="1"/>
          <p:nvPr/>
        </p:nvSpPr>
        <p:spPr>
          <a:xfrm>
            <a:off x="5881139" y="2402603"/>
            <a:ext cx="965282" cy="338554"/>
          </a:xfrm>
          <a:prstGeom prst="rect">
            <a:avLst/>
          </a:prstGeom>
          <a:noFill/>
        </p:spPr>
        <p:txBody>
          <a:bodyPr wrap="square" rtlCol="0">
            <a:spAutoFit/>
          </a:bodyPr>
          <a:lstStyle/>
          <a:p>
            <a:r>
              <a:rPr lang="de-DE" b="0" dirty="0" err="1"/>
              <a:t>build</a:t>
            </a:r>
            <a:endParaRPr lang="de-DE" b="0" dirty="0"/>
          </a:p>
        </p:txBody>
      </p:sp>
      <p:cxnSp>
        <p:nvCxnSpPr>
          <p:cNvPr id="34" name="Gerade Verbindung mit Pfeil 33"/>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feld 36"/>
          <p:cNvSpPr txBox="1"/>
          <p:nvPr/>
        </p:nvSpPr>
        <p:spPr>
          <a:xfrm>
            <a:off x="6806322" y="374394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8" name="Freihandform 37"/>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Textfeld 39"/>
          <p:cNvSpPr txBox="1"/>
          <p:nvPr/>
        </p:nvSpPr>
        <p:spPr>
          <a:xfrm>
            <a:off x="5424207" y="4387509"/>
            <a:ext cx="1061062" cy="338554"/>
          </a:xfrm>
          <a:prstGeom prst="rect">
            <a:avLst/>
          </a:prstGeom>
          <a:noFill/>
        </p:spPr>
        <p:txBody>
          <a:bodyPr wrap="square" rtlCol="0">
            <a:spAutoFit/>
          </a:bodyPr>
          <a:lstStyle/>
          <a:p>
            <a:r>
              <a:rPr lang="de-DE" b="0" dirty="0" err="1">
                <a:solidFill>
                  <a:srgbClr val="00B0F0"/>
                </a:solidFill>
              </a:rPr>
              <a:t>test</a:t>
            </a:r>
            <a:endParaRPr lang="de-DE" b="0" dirty="0">
              <a:solidFill>
                <a:srgbClr val="00B0F0"/>
              </a:solidFill>
            </a:endParaRPr>
          </a:p>
        </p:txBody>
      </p:sp>
      <p:sp>
        <p:nvSpPr>
          <p:cNvPr id="41" name="Textfeld 40"/>
          <p:cNvSpPr txBox="1"/>
          <p:nvPr/>
        </p:nvSpPr>
        <p:spPr>
          <a:xfrm>
            <a:off x="4112919" y="5334400"/>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2" name="Textfeld 41"/>
          <p:cNvSpPr txBox="1"/>
          <p:nvPr/>
        </p:nvSpPr>
        <p:spPr>
          <a:xfrm>
            <a:off x="3688530" y="3864068"/>
            <a:ext cx="2033662" cy="338554"/>
          </a:xfrm>
          <a:prstGeom prst="rect">
            <a:avLst/>
          </a:prstGeom>
          <a:noFill/>
        </p:spPr>
        <p:txBody>
          <a:bodyPr wrap="square" rtlCol="0">
            <a:spAutoFit/>
          </a:bodyPr>
          <a:lstStyle/>
          <a:p>
            <a:r>
              <a:rPr lang="de-DE" dirty="0">
                <a:solidFill>
                  <a:schemeClr val="accent2">
                    <a:lumMod val="75000"/>
                  </a:schemeClr>
                </a:solidFill>
              </a:rPr>
              <a:t>Validation Sample</a:t>
            </a:r>
          </a:p>
        </p:txBody>
      </p:sp>
      <p:cxnSp>
        <p:nvCxnSpPr>
          <p:cNvPr id="43" name="Gerade Verbindung mit Pfeil 42"/>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5045676" y="3107526"/>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45" name="Gerade Verbindung mit Pfeil 44"/>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639" y="2358193"/>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220" y="3210458"/>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430" y="2245701"/>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Ellipse 49"/>
          <p:cNvSpPr/>
          <p:nvPr/>
        </p:nvSpPr>
        <p:spPr bwMode="auto">
          <a:xfrm>
            <a:off x="653937" y="224589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Ellipse 50"/>
          <p:cNvSpPr/>
          <p:nvPr/>
        </p:nvSpPr>
        <p:spPr bwMode="auto">
          <a:xfrm>
            <a:off x="3941780" y="2316372"/>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Ellipse 51"/>
          <p:cNvSpPr/>
          <p:nvPr/>
        </p:nvSpPr>
        <p:spPr bwMode="auto">
          <a:xfrm>
            <a:off x="3950092" y="3190744"/>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3" name="Freihandform 52"/>
          <p:cNvSpPr/>
          <p:nvPr/>
        </p:nvSpPr>
        <p:spPr bwMode="auto">
          <a:xfrm>
            <a:off x="2523848" y="3872841"/>
            <a:ext cx="4455792" cy="152055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4" name="Textfeld 53"/>
          <p:cNvSpPr txBox="1"/>
          <p:nvPr/>
        </p:nvSpPr>
        <p:spPr>
          <a:xfrm>
            <a:off x="3806936" y="4931357"/>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pic>
        <p:nvPicPr>
          <p:cNvPr id="5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314" y="4286784"/>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Ellipse 55"/>
          <p:cNvSpPr/>
          <p:nvPr/>
        </p:nvSpPr>
        <p:spPr bwMode="auto">
          <a:xfrm>
            <a:off x="3984186" y="4267070"/>
            <a:ext cx="1044000" cy="684000"/>
          </a:xfrm>
          <a:prstGeom prst="ellipse">
            <a:avLst/>
          </a:prstGeom>
          <a:noFill/>
          <a:ln w="28575" cap="flat" cmpd="sng" algn="ctr">
            <a:solidFill>
              <a:srgbClr val="00B0F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Freihandform 9"/>
          <p:cNvSpPr/>
          <p:nvPr/>
        </p:nvSpPr>
        <p:spPr bwMode="auto">
          <a:xfrm>
            <a:off x="5100506" y="3733101"/>
            <a:ext cx="1820411" cy="864066"/>
          </a:xfrm>
          <a:custGeom>
            <a:avLst/>
            <a:gdLst>
              <a:gd name="connsiteX0" fmla="*/ 1820411 w 1820411"/>
              <a:gd name="connsiteY0" fmla="*/ 0 h 864066"/>
              <a:gd name="connsiteX1" fmla="*/ 1216404 w 1820411"/>
              <a:gd name="connsiteY1" fmla="*/ 503339 h 864066"/>
              <a:gd name="connsiteX2" fmla="*/ 0 w 1820411"/>
              <a:gd name="connsiteY2" fmla="*/ 864066 h 864066"/>
            </a:gdLst>
            <a:ahLst/>
            <a:cxnLst>
              <a:cxn ang="0">
                <a:pos x="connsiteX0" y="connsiteY0"/>
              </a:cxn>
              <a:cxn ang="0">
                <a:pos x="connsiteX1" y="connsiteY1"/>
              </a:cxn>
              <a:cxn ang="0">
                <a:pos x="connsiteX2" y="connsiteY2"/>
              </a:cxn>
            </a:cxnLst>
            <a:rect l="l" t="t" r="r" b="b"/>
            <a:pathLst>
              <a:path w="1820411" h="864066">
                <a:moveTo>
                  <a:pt x="1820411" y="0"/>
                </a:moveTo>
                <a:cubicBezTo>
                  <a:pt x="1670108" y="179664"/>
                  <a:pt x="1519806" y="359328"/>
                  <a:pt x="1216404" y="503339"/>
                </a:cubicBezTo>
                <a:cubicBezTo>
                  <a:pt x="913002" y="647350"/>
                  <a:pt x="169178" y="808139"/>
                  <a:pt x="0" y="864066"/>
                </a:cubicBezTo>
              </a:path>
            </a:pathLst>
          </a:custGeom>
          <a:noFill/>
          <a:ln w="28575" cap="flat" cmpd="sng" algn="ctr">
            <a:solidFill>
              <a:srgbClr val="00B0F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8" name="Textfeld 57"/>
          <p:cNvSpPr txBox="1"/>
          <p:nvPr/>
        </p:nvSpPr>
        <p:spPr>
          <a:xfrm>
            <a:off x="5726735" y="3171974"/>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cxnSp>
        <p:nvCxnSpPr>
          <p:cNvPr id="59" name="Gerade Verbindung mit Pfeil 58"/>
          <p:cNvCxnSpPr/>
          <p:nvPr/>
        </p:nvCxnSpPr>
        <p:spPr bwMode="auto">
          <a:xfrm>
            <a:off x="3133089" y="3118285"/>
            <a:ext cx="828119" cy="1336020"/>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48458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1" grpId="0"/>
      <p:bldP spid="32" grpId="0"/>
      <p:bldP spid="33" grpId="0"/>
      <p:bldP spid="37" grpId="0"/>
      <p:bldP spid="38" grpId="0" animBg="1"/>
      <p:bldP spid="40" grpId="0"/>
      <p:bldP spid="41" grpId="0"/>
      <p:bldP spid="42" grpId="0"/>
      <p:bldP spid="44" grpId="0"/>
      <p:bldP spid="53" grpId="0" animBg="1"/>
      <p:bldP spid="54" grpId="0"/>
      <p:bldP spid="58"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58128"/>
            <a:ext cx="8280888" cy="537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Training and test error can be highly variable, depending on precisely which observations are included in the training set and which observations are included in the validation set (</a:t>
            </a:r>
            <a:r>
              <a:rPr lang="en-US" altLang="de-DE" sz="1800" dirty="0">
                <a:solidFill>
                  <a:srgbClr val="FF0000"/>
                </a:solidFill>
              </a:rPr>
              <a:t>Selection Bias</a:t>
            </a:r>
            <a:r>
              <a:rPr lang="en-US" altLang="de-DE" sz="1800" dirty="0"/>
              <a:t>).</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Example of different</a:t>
            </a:r>
            <a:br>
              <a:rPr lang="en-US" altLang="de-DE" sz="1800" dirty="0"/>
            </a:br>
            <a:r>
              <a:rPr lang="en-US" altLang="de-DE" sz="1800" dirty="0"/>
              <a:t>OLS models as a result </a:t>
            </a:r>
            <a:br>
              <a:rPr lang="en-US" altLang="de-DE" sz="1800" dirty="0"/>
            </a:br>
            <a:r>
              <a:rPr lang="en-US" altLang="de-DE" sz="1800" dirty="0"/>
              <a:t>of different samples:</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To avoid such problems, one can use so-called resampling methods.</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Selection Bias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251</a:t>
            </a:fld>
            <a:endParaRPr lang="en-US" sz="800" dirty="0">
              <a:solidFill>
                <a:schemeClr val="bg1"/>
              </a:solidFill>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277" y="2151843"/>
            <a:ext cx="4397432" cy="388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82763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224937"/>
            <a:ext cx="8385152" cy="543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dirty="0"/>
              <a:t>In Data Science cross validation can be used for model selection and adjustment. In these cases, cross validation is applied to the training data set. For every iteration, k-1 folds are used for model fitting and the remaining fold for testing the model (Validation). Every time, the quality measure (e.g. accuracy) for </a:t>
            </a:r>
            <a:r>
              <a:rPr lang="en-US" altLang="de-DE" sz="1800"/>
              <a:t>the validation </a:t>
            </a:r>
            <a:r>
              <a:rPr lang="en-US" altLang="de-DE" sz="1800" dirty="0"/>
              <a:t>fold is captured. At the end</a:t>
            </a:r>
            <a:br>
              <a:rPr lang="en-US" altLang="de-DE" sz="1800" dirty="0"/>
            </a:br>
            <a:r>
              <a:rPr lang="en-US" altLang="de-DE" sz="1800" dirty="0"/>
              <a:t>of this step, the average </a:t>
            </a:r>
            <a:r>
              <a:rPr lang="en-US" altLang="de-DE" sz="1800"/>
              <a:t>and </a:t>
            </a:r>
            <a:br>
              <a:rPr lang="en-US" altLang="de-DE" sz="1800"/>
            </a:br>
            <a:r>
              <a:rPr lang="en-US" altLang="de-DE" sz="1800"/>
              <a:t>the standard </a:t>
            </a:r>
            <a:r>
              <a:rPr lang="en-US" altLang="de-DE" sz="1800" dirty="0"/>
              <a:t>deviation of </a:t>
            </a:r>
            <a:r>
              <a:rPr lang="en-US" altLang="de-DE" sz="1800"/>
              <a:t>the </a:t>
            </a:r>
            <a:br>
              <a:rPr lang="en-US" altLang="de-DE" sz="1800"/>
            </a:br>
            <a:r>
              <a:rPr lang="en-US" altLang="de-DE" sz="1800"/>
              <a:t>measures are </a:t>
            </a:r>
            <a:r>
              <a:rPr lang="en-US" altLang="de-DE" sz="1800" dirty="0"/>
              <a:t>calculated. </a:t>
            </a:r>
            <a:r>
              <a:rPr lang="en-US" altLang="de-DE" sz="1800"/>
              <a:t>The </a:t>
            </a:r>
            <a:br>
              <a:rPr lang="en-US" altLang="de-DE" sz="1800"/>
            </a:br>
            <a:r>
              <a:rPr lang="en-US" altLang="de-DE" sz="1800"/>
              <a:t>best </a:t>
            </a:r>
            <a:r>
              <a:rPr lang="en-US" altLang="de-DE" sz="1800" dirty="0"/>
              <a:t>model is </a:t>
            </a:r>
            <a:r>
              <a:rPr lang="en-US" altLang="de-DE" sz="1800"/>
              <a:t>the one </a:t>
            </a:r>
            <a:r>
              <a:rPr lang="en-US" altLang="de-DE" sz="1800" dirty="0"/>
              <a:t>with </a:t>
            </a:r>
            <a:r>
              <a:rPr lang="en-US" altLang="de-DE" sz="1800"/>
              <a:t>the </a:t>
            </a:r>
            <a:br>
              <a:rPr lang="en-US" altLang="de-DE" sz="1800"/>
            </a:br>
            <a:r>
              <a:rPr lang="en-US" altLang="de-DE" sz="1800"/>
              <a:t>best </a:t>
            </a:r>
            <a:r>
              <a:rPr lang="en-US" altLang="de-DE" sz="1800" dirty="0"/>
              <a:t>ratio in high </a:t>
            </a:r>
            <a:r>
              <a:rPr lang="en-US" altLang="de-DE" sz="1800"/>
              <a:t>average and </a:t>
            </a:r>
            <a:br>
              <a:rPr lang="en-US" altLang="de-DE" sz="1800"/>
            </a:br>
            <a:r>
              <a:rPr lang="en-US" altLang="de-DE" sz="1800"/>
              <a:t>low </a:t>
            </a:r>
            <a:r>
              <a:rPr lang="en-US" altLang="de-DE" sz="1800" dirty="0"/>
              <a:t>standard deviation.</a:t>
            </a:r>
          </a:p>
          <a:p>
            <a:pPr marL="0" lvl="1" indent="0" algn="l">
              <a:spcBef>
                <a:spcPts val="600"/>
              </a:spcBef>
            </a:pPr>
            <a:r>
              <a:rPr lang="en-US" altLang="de-DE" sz="1800" dirty="0"/>
              <a:t>Once the model type and </a:t>
            </a:r>
            <a:r>
              <a:rPr lang="en-US" altLang="de-DE" sz="1800"/>
              <a:t>its </a:t>
            </a:r>
            <a:br>
              <a:rPr lang="en-US" altLang="de-DE" sz="1800"/>
            </a:br>
            <a:r>
              <a:rPr lang="en-US" altLang="de-DE" sz="1800"/>
              <a:t>optimal parameters </a:t>
            </a:r>
            <a:r>
              <a:rPr lang="en-US" altLang="de-DE" sz="1800" dirty="0"/>
              <a:t>have </a:t>
            </a:r>
            <a:r>
              <a:rPr lang="en-US" altLang="de-DE" sz="1800"/>
              <a:t>been </a:t>
            </a:r>
            <a:br>
              <a:rPr lang="en-US" altLang="de-DE" sz="1800"/>
            </a:br>
            <a:r>
              <a:rPr lang="en-US" altLang="de-DE" sz="1800"/>
              <a:t>selected</a:t>
            </a:r>
            <a:r>
              <a:rPr lang="en-US" altLang="de-DE" sz="1800" dirty="0"/>
              <a:t>, </a:t>
            </a:r>
            <a:r>
              <a:rPr lang="en-US" altLang="de-DE" sz="1800"/>
              <a:t>a final </a:t>
            </a:r>
            <a:r>
              <a:rPr lang="en-US" altLang="de-DE" sz="1800" dirty="0"/>
              <a:t>model </a:t>
            </a:r>
            <a:r>
              <a:rPr lang="en-US" altLang="de-DE" sz="1800"/>
              <a:t>is </a:t>
            </a:r>
            <a:br>
              <a:rPr lang="en-US" altLang="de-DE" sz="1800"/>
            </a:br>
            <a:r>
              <a:rPr lang="en-US" altLang="de-DE" sz="1800"/>
              <a:t>trained </a:t>
            </a:r>
            <a:r>
              <a:rPr lang="en-US" altLang="de-DE" sz="1800" dirty="0"/>
              <a:t>using </a:t>
            </a:r>
            <a:r>
              <a:rPr lang="en-US" altLang="de-DE" sz="1800"/>
              <a:t>these hyper-</a:t>
            </a:r>
            <a:br>
              <a:rPr lang="en-US" altLang="de-DE" sz="1800"/>
            </a:br>
            <a:r>
              <a:rPr lang="en-US" altLang="de-DE" sz="1800"/>
              <a:t>parameters </a:t>
            </a:r>
            <a:r>
              <a:rPr lang="en-US" altLang="de-DE" sz="1800" dirty="0"/>
              <a:t>on the </a:t>
            </a:r>
            <a:r>
              <a:rPr lang="en-US" altLang="de-DE" sz="1800" i="1"/>
              <a:t>full</a:t>
            </a:r>
            <a:r>
              <a:rPr lang="en-US" altLang="de-DE" sz="1800"/>
              <a:t> </a:t>
            </a:r>
            <a:br>
              <a:rPr lang="en-US" altLang="de-DE" sz="1800"/>
            </a:br>
            <a:r>
              <a:rPr lang="en-US" altLang="de-DE" sz="1800"/>
              <a:t>training set</a:t>
            </a:r>
            <a:r>
              <a:rPr lang="en-US" altLang="de-DE" sz="1800" dirty="0"/>
              <a:t>, and </a:t>
            </a:r>
            <a:r>
              <a:rPr lang="en-US" altLang="de-DE" sz="1800"/>
              <a:t>the generali-</a:t>
            </a:r>
            <a:br>
              <a:rPr lang="en-US" altLang="de-DE" sz="1800"/>
            </a:br>
            <a:r>
              <a:rPr lang="en-US" altLang="de-DE" sz="1800"/>
              <a:t>zation </a:t>
            </a:r>
            <a:r>
              <a:rPr lang="en-US" altLang="de-DE" sz="1800" dirty="0"/>
              <a:t>quality </a:t>
            </a:r>
            <a:r>
              <a:rPr lang="en-US" altLang="de-DE" sz="1800"/>
              <a:t>is measured on </a:t>
            </a:r>
            <a:br>
              <a:rPr lang="en-US" altLang="de-DE" sz="1800"/>
            </a:br>
            <a:r>
              <a:rPr lang="en-US" altLang="de-DE" sz="1800"/>
              <a:t>the </a:t>
            </a:r>
            <a:r>
              <a:rPr lang="en-US" altLang="de-DE" sz="1800" dirty="0"/>
              <a:t>test set.</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Cross Validation</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252</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3925623" y="2676423"/>
            <a:ext cx="5046133" cy="3821215"/>
          </a:xfrm>
          <a:prstGeom prst="rect">
            <a:avLst/>
          </a:prstGeom>
        </p:spPr>
      </p:pic>
    </p:spTree>
    <p:extLst>
      <p:ext uri="{BB962C8B-B14F-4D97-AF65-F5344CB8AC3E}">
        <p14:creationId xmlns:p14="http://schemas.microsoft.com/office/powerpoint/2010/main" val="280534945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06423" y="1097937"/>
            <a:ext cx="8385152"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342900" lvl="1" indent="-342900" algn="l">
              <a:spcBef>
                <a:spcPts val="600"/>
              </a:spcBef>
              <a:buFont typeface="+mj-lt"/>
              <a:buAutoNum type="arabicPeriod"/>
            </a:pPr>
            <a:r>
              <a:rPr lang="en-US" altLang="de-DE" sz="1800"/>
              <a:t>Partition the Dataset into a training and test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For every hyperparameter value combination apply cross validation</a:t>
            </a:r>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600"/>
              </a:spcBef>
              <a:buFont typeface="+mj-lt"/>
              <a:buAutoNum type="arabicPeriod"/>
            </a:pPr>
            <a:endParaRPr lang="en-US" altLang="de-DE" sz="1800"/>
          </a:p>
          <a:p>
            <a:pPr marL="342900" lvl="1" indent="-342900" algn="l">
              <a:spcBef>
                <a:spcPts val="600"/>
              </a:spcBef>
              <a:buFont typeface="+mj-lt"/>
              <a:buAutoNum type="arabicPeriod"/>
            </a:pPr>
            <a:r>
              <a:rPr lang="en-US" altLang="de-DE" sz="1800"/>
              <a:t>For the combination with the highest (mean) quality calculate the final model with the complete training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Test the final model with the test set</a:t>
            </a:r>
          </a:p>
          <a:p>
            <a:pPr marL="342900" lvl="1" indent="-342900" algn="l">
              <a:spcBef>
                <a:spcPts val="1200"/>
              </a:spcBef>
              <a:buFont typeface="+mj-lt"/>
              <a:buAutoNum type="arabicPeriod"/>
            </a:pPr>
            <a:r>
              <a:rPr lang="en-US" altLang="de-DE" sz="1800"/>
              <a:t>Compare the accurracies of training and test with regard to overfitting</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253</a:t>
            </a:fld>
            <a:endParaRPr lang="en-US" sz="800" dirty="0">
              <a:solidFill>
                <a:schemeClr val="bg1"/>
              </a:solidFill>
            </a:endParaRPr>
          </a:p>
        </p:txBody>
      </p:sp>
      <p:sp>
        <p:nvSpPr>
          <p:cNvPr id="3" name="Pfeil nach rechts 2"/>
          <p:cNvSpPr/>
          <p:nvPr/>
        </p:nvSpPr>
        <p:spPr bwMode="auto">
          <a:xfrm>
            <a:off x="4284133" y="1566332"/>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8" name="Grafik 7"/>
          <p:cNvPicPr>
            <a:picLocks noChangeAspect="1"/>
          </p:cNvPicPr>
          <p:nvPr/>
        </p:nvPicPr>
        <p:blipFill>
          <a:blip r:embed="rId2"/>
          <a:stretch>
            <a:fillRect/>
          </a:stretch>
        </p:blipFill>
        <p:spPr>
          <a:xfrm>
            <a:off x="4809067" y="1501132"/>
            <a:ext cx="3480839" cy="387639"/>
          </a:xfrm>
          <a:prstGeom prst="rect">
            <a:avLst/>
          </a:prstGeom>
        </p:spPr>
      </p:pic>
      <p:pic>
        <p:nvPicPr>
          <p:cNvPr id="9" name="Grafik 8"/>
          <p:cNvPicPr>
            <a:picLocks noChangeAspect="1"/>
          </p:cNvPicPr>
          <p:nvPr/>
        </p:nvPicPr>
        <p:blipFill>
          <a:blip r:embed="rId3"/>
          <a:stretch>
            <a:fillRect/>
          </a:stretch>
        </p:blipFill>
        <p:spPr>
          <a:xfrm>
            <a:off x="833533" y="2355914"/>
            <a:ext cx="3450600" cy="2274480"/>
          </a:xfrm>
          <a:prstGeom prst="rect">
            <a:avLst/>
          </a:prstGeom>
        </p:spPr>
      </p:pic>
      <p:sp>
        <p:nvSpPr>
          <p:cNvPr id="10" name="Pfeil nach rechts 9"/>
          <p:cNvSpPr/>
          <p:nvPr/>
        </p:nvSpPr>
        <p:spPr bwMode="auto">
          <a:xfrm>
            <a:off x="4360333" y="246879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4548402" y="2358413"/>
            <a:ext cx="601448" cy="338554"/>
          </a:xfrm>
          <a:prstGeom prst="rect">
            <a:avLst/>
          </a:prstGeom>
          <a:noFill/>
        </p:spPr>
        <p:txBody>
          <a:bodyPr wrap="none" rtlCol="0">
            <a:spAutoFit/>
          </a:bodyPr>
          <a:lstStyle/>
          <a:p>
            <a:r>
              <a:rPr lang="de-DE"/>
              <a:t>acc</a:t>
            </a:r>
            <a:r>
              <a:rPr lang="de-DE" baseline="-25000"/>
              <a:t>1</a:t>
            </a:r>
          </a:p>
        </p:txBody>
      </p:sp>
      <p:sp>
        <p:nvSpPr>
          <p:cNvPr id="13" name="Pfeil nach rechts 12"/>
          <p:cNvSpPr/>
          <p:nvPr/>
        </p:nvSpPr>
        <p:spPr bwMode="auto">
          <a:xfrm>
            <a:off x="4360333" y="293923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4548402" y="2828853"/>
            <a:ext cx="601448" cy="338554"/>
          </a:xfrm>
          <a:prstGeom prst="rect">
            <a:avLst/>
          </a:prstGeom>
          <a:noFill/>
        </p:spPr>
        <p:txBody>
          <a:bodyPr wrap="none" rtlCol="0">
            <a:spAutoFit/>
          </a:bodyPr>
          <a:lstStyle/>
          <a:p>
            <a:r>
              <a:rPr lang="de-DE"/>
              <a:t>acc</a:t>
            </a:r>
            <a:r>
              <a:rPr lang="de-DE" baseline="-25000"/>
              <a:t>2</a:t>
            </a:r>
          </a:p>
        </p:txBody>
      </p:sp>
      <p:sp>
        <p:nvSpPr>
          <p:cNvPr id="15" name="Pfeil nach rechts 14"/>
          <p:cNvSpPr/>
          <p:nvPr/>
        </p:nvSpPr>
        <p:spPr bwMode="auto">
          <a:xfrm>
            <a:off x="4361932" y="3425212"/>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550001" y="3314826"/>
            <a:ext cx="601448" cy="338554"/>
          </a:xfrm>
          <a:prstGeom prst="rect">
            <a:avLst/>
          </a:prstGeom>
          <a:noFill/>
        </p:spPr>
        <p:txBody>
          <a:bodyPr wrap="none" rtlCol="0">
            <a:spAutoFit/>
          </a:bodyPr>
          <a:lstStyle/>
          <a:p>
            <a:r>
              <a:rPr lang="de-DE"/>
              <a:t>acc</a:t>
            </a:r>
            <a:r>
              <a:rPr lang="de-DE" baseline="-25000"/>
              <a:t>3</a:t>
            </a:r>
          </a:p>
        </p:txBody>
      </p:sp>
      <p:sp>
        <p:nvSpPr>
          <p:cNvPr id="19" name="Pfeil nach rechts 18"/>
          <p:cNvSpPr/>
          <p:nvPr/>
        </p:nvSpPr>
        <p:spPr bwMode="auto">
          <a:xfrm>
            <a:off x="4360333" y="4345913"/>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Textfeld 19"/>
          <p:cNvSpPr txBox="1"/>
          <p:nvPr/>
        </p:nvSpPr>
        <p:spPr>
          <a:xfrm>
            <a:off x="4548402" y="4235527"/>
            <a:ext cx="601448" cy="338554"/>
          </a:xfrm>
          <a:prstGeom prst="rect">
            <a:avLst/>
          </a:prstGeom>
          <a:noFill/>
        </p:spPr>
        <p:txBody>
          <a:bodyPr wrap="none" rtlCol="0">
            <a:spAutoFit/>
          </a:bodyPr>
          <a:lstStyle/>
          <a:p>
            <a:r>
              <a:rPr lang="de-DE"/>
              <a:t>acc</a:t>
            </a:r>
            <a:r>
              <a:rPr lang="de-DE" baseline="-25000"/>
              <a:t>5</a:t>
            </a:r>
          </a:p>
        </p:txBody>
      </p:sp>
      <p:sp>
        <p:nvSpPr>
          <p:cNvPr id="21" name="Pfeil nach rechts 20"/>
          <p:cNvSpPr/>
          <p:nvPr/>
        </p:nvSpPr>
        <p:spPr bwMode="auto">
          <a:xfrm>
            <a:off x="4367179" y="3877796"/>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4555248" y="3767410"/>
            <a:ext cx="601448" cy="338554"/>
          </a:xfrm>
          <a:prstGeom prst="rect">
            <a:avLst/>
          </a:prstGeom>
          <a:noFill/>
        </p:spPr>
        <p:txBody>
          <a:bodyPr wrap="none" rtlCol="0">
            <a:spAutoFit/>
          </a:bodyPr>
          <a:lstStyle/>
          <a:p>
            <a:r>
              <a:rPr lang="de-DE"/>
              <a:t>acc</a:t>
            </a:r>
            <a:r>
              <a:rPr lang="de-DE" baseline="-25000"/>
              <a:t>4</a:t>
            </a:r>
          </a:p>
        </p:txBody>
      </p:sp>
      <p:sp>
        <p:nvSpPr>
          <p:cNvPr id="12" name="Geschweifte Klammer rechts 11"/>
          <p:cNvSpPr/>
          <p:nvPr/>
        </p:nvSpPr>
        <p:spPr bwMode="auto">
          <a:xfrm>
            <a:off x="5097631" y="2468799"/>
            <a:ext cx="312569" cy="2113749"/>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5499451" y="3102472"/>
            <a:ext cx="3292124" cy="830997"/>
          </a:xfrm>
          <a:prstGeom prst="rect">
            <a:avLst/>
          </a:prstGeom>
          <a:noFill/>
        </p:spPr>
        <p:txBody>
          <a:bodyPr wrap="square" rtlCol="0">
            <a:spAutoFit/>
          </a:bodyPr>
          <a:lstStyle/>
          <a:p>
            <a:pPr algn="l"/>
            <a:r>
              <a:rPr lang="de-DE"/>
              <a:t>Calculate the mean quality of the validation folds, e.g. mean accurracy or mean F1</a:t>
            </a:r>
            <a:endParaRPr lang="de-DE" baseline="-25000"/>
          </a:p>
        </p:txBody>
      </p:sp>
      <p:pic>
        <p:nvPicPr>
          <p:cNvPr id="23" name="Grafik 22"/>
          <p:cNvPicPr>
            <a:picLocks noChangeAspect="1"/>
          </p:cNvPicPr>
          <p:nvPr/>
        </p:nvPicPr>
        <p:blipFill>
          <a:blip r:embed="rId4"/>
          <a:stretch>
            <a:fillRect/>
          </a:stretch>
        </p:blipFill>
        <p:spPr>
          <a:xfrm>
            <a:off x="803294" y="1522898"/>
            <a:ext cx="3353839" cy="365873"/>
          </a:xfrm>
          <a:prstGeom prst="rect">
            <a:avLst/>
          </a:prstGeom>
        </p:spPr>
      </p:pic>
      <p:sp>
        <p:nvSpPr>
          <p:cNvPr id="25" name="Textfeld 24"/>
          <p:cNvSpPr txBox="1"/>
          <p:nvPr/>
        </p:nvSpPr>
        <p:spPr>
          <a:xfrm>
            <a:off x="2050834" y="1572449"/>
            <a:ext cx="1016000" cy="261610"/>
          </a:xfrm>
          <a:prstGeom prst="rect">
            <a:avLst/>
          </a:prstGeom>
          <a:noFill/>
        </p:spPr>
        <p:txBody>
          <a:bodyPr wrap="square" rtlCol="0">
            <a:spAutoFit/>
          </a:bodyPr>
          <a:lstStyle/>
          <a:p>
            <a:r>
              <a:rPr lang="de-DE" sz="1100"/>
              <a:t>Dataset</a:t>
            </a:r>
          </a:p>
        </p:txBody>
      </p:sp>
      <p:pic>
        <p:nvPicPr>
          <p:cNvPr id="26" name="Grafik 25"/>
          <p:cNvPicPr>
            <a:picLocks noChangeAspect="1"/>
          </p:cNvPicPr>
          <p:nvPr/>
        </p:nvPicPr>
        <p:blipFill>
          <a:blip r:embed="rId5"/>
          <a:stretch>
            <a:fillRect/>
          </a:stretch>
        </p:blipFill>
        <p:spPr>
          <a:xfrm>
            <a:off x="906860" y="5338572"/>
            <a:ext cx="3217536" cy="433824"/>
          </a:xfrm>
          <a:prstGeom prst="rect">
            <a:avLst/>
          </a:prstGeom>
        </p:spPr>
      </p:pic>
      <p:sp>
        <p:nvSpPr>
          <p:cNvPr id="28" name="Pfeil nach rechts 27"/>
          <p:cNvSpPr/>
          <p:nvPr/>
        </p:nvSpPr>
        <p:spPr bwMode="auto">
          <a:xfrm>
            <a:off x="4226899" y="5429743"/>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Textfeld 28"/>
          <p:cNvSpPr txBox="1"/>
          <p:nvPr/>
        </p:nvSpPr>
        <p:spPr>
          <a:xfrm>
            <a:off x="4654725" y="5386207"/>
            <a:ext cx="1510949" cy="338554"/>
          </a:xfrm>
          <a:prstGeom prst="rect">
            <a:avLst/>
          </a:prstGeom>
          <a:noFill/>
        </p:spPr>
        <p:txBody>
          <a:bodyPr wrap="square" rtlCol="0">
            <a:spAutoFit/>
          </a:bodyPr>
          <a:lstStyle/>
          <a:p>
            <a:pPr algn="l"/>
            <a:r>
              <a:rPr lang="de-DE"/>
              <a:t>Final model</a:t>
            </a:r>
            <a:endParaRPr lang="de-DE" baseline="-25000"/>
          </a:p>
        </p:txBody>
      </p:sp>
      <p:pic>
        <p:nvPicPr>
          <p:cNvPr id="27" name="Grafik 26"/>
          <p:cNvPicPr>
            <a:picLocks noChangeAspect="1"/>
          </p:cNvPicPr>
          <p:nvPr/>
        </p:nvPicPr>
        <p:blipFill>
          <a:blip r:embed="rId6"/>
          <a:stretch>
            <a:fillRect/>
          </a:stretch>
        </p:blipFill>
        <p:spPr>
          <a:xfrm>
            <a:off x="4855972" y="5777479"/>
            <a:ext cx="673492" cy="416924"/>
          </a:xfrm>
          <a:prstGeom prst="rect">
            <a:avLst/>
          </a:prstGeom>
        </p:spPr>
      </p:pic>
    </p:spTree>
    <p:extLst>
      <p:ext uri="{BB962C8B-B14F-4D97-AF65-F5344CB8AC3E}">
        <p14:creationId xmlns:p14="http://schemas.microsoft.com/office/powerpoint/2010/main" val="3313721438"/>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534988"/>
            <a:ext cx="66632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 in Python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254</a:t>
            </a:fld>
            <a:endParaRPr lang="en-US" sz="800" dirty="0">
              <a:solidFill>
                <a:schemeClr val="bg1"/>
              </a:solidFill>
            </a:endParaRPr>
          </a:p>
        </p:txBody>
      </p:sp>
      <p:sp>
        <p:nvSpPr>
          <p:cNvPr id="33" name="Abgerundetes Rechteck 32"/>
          <p:cNvSpPr/>
          <p:nvPr/>
        </p:nvSpPr>
        <p:spPr bwMode="auto">
          <a:xfrm>
            <a:off x="1931768" y="1371070"/>
            <a:ext cx="3808077" cy="1223424"/>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a:off x="1487796" y="1792724"/>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Abgerundetes Rechteck 35"/>
          <p:cNvSpPr/>
          <p:nvPr/>
        </p:nvSpPr>
        <p:spPr bwMode="auto">
          <a:xfrm>
            <a:off x="2455334" y="3352803"/>
            <a:ext cx="2610860" cy="2900951"/>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 Box 2"/>
          <p:cNvSpPr txBox="1">
            <a:spLocks noChangeArrowheads="1"/>
          </p:cNvSpPr>
          <p:nvPr/>
        </p:nvSpPr>
        <p:spPr bwMode="auto">
          <a:xfrm>
            <a:off x="1975169" y="1679278"/>
            <a:ext cx="3747742"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 with the given hyperparameter combinations and manages the evaluation process</a:t>
            </a:r>
          </a:p>
        </p:txBody>
      </p:sp>
      <p:pic>
        <p:nvPicPr>
          <p:cNvPr id="40" name="Grafik 39"/>
          <p:cNvPicPr>
            <a:picLocks noChangeAspect="1"/>
          </p:cNvPicPr>
          <p:nvPr/>
        </p:nvPicPr>
        <p:blipFill>
          <a:blip r:embed="rId2"/>
          <a:stretch>
            <a:fillRect/>
          </a:stretch>
        </p:blipFill>
        <p:spPr>
          <a:xfrm>
            <a:off x="2768554" y="4645573"/>
            <a:ext cx="1984418" cy="1308039"/>
          </a:xfrm>
          <a:prstGeom prst="rect">
            <a:avLst/>
          </a:prstGeom>
        </p:spPr>
      </p:pic>
      <p:sp>
        <p:nvSpPr>
          <p:cNvPr id="43" name="Textfeld 42"/>
          <p:cNvSpPr txBox="1"/>
          <p:nvPr/>
        </p:nvSpPr>
        <p:spPr>
          <a:xfrm>
            <a:off x="2856831" y="1367762"/>
            <a:ext cx="1984418" cy="369332"/>
          </a:xfrm>
          <a:prstGeom prst="rect">
            <a:avLst/>
          </a:prstGeom>
          <a:noFill/>
        </p:spPr>
        <p:txBody>
          <a:bodyPr wrap="square" rtlCol="0">
            <a:spAutoFit/>
          </a:bodyPr>
          <a:lstStyle/>
          <a:p>
            <a:pPr algn="l"/>
            <a:r>
              <a:rPr lang="de-DE" sz="1800">
                <a:solidFill>
                  <a:srgbClr val="FF0000"/>
                </a:solidFill>
              </a:rPr>
              <a:t>GridSearchCV()</a:t>
            </a:r>
            <a:endParaRPr lang="de-DE" sz="1800" baseline="-25000">
              <a:solidFill>
                <a:srgbClr val="FF0000"/>
              </a:solidFill>
            </a:endParaRPr>
          </a:p>
        </p:txBody>
      </p:sp>
      <p:grpSp>
        <p:nvGrpSpPr>
          <p:cNvPr id="44" name="Gruppieren 43"/>
          <p:cNvGrpSpPr/>
          <p:nvPr/>
        </p:nvGrpSpPr>
        <p:grpSpPr>
          <a:xfrm>
            <a:off x="216301" y="1339239"/>
            <a:ext cx="1228094" cy="1129847"/>
            <a:chOff x="69381" y="3382697"/>
            <a:chExt cx="1228094" cy="1129847"/>
          </a:xfrm>
        </p:grpSpPr>
        <p:pic>
          <p:nvPicPr>
            <p:cNvPr id="45" name="Grafik 44"/>
            <p:cNvPicPr>
              <a:picLocks noChangeAspect="1"/>
            </p:cNvPicPr>
            <p:nvPr/>
          </p:nvPicPr>
          <p:blipFill>
            <a:blip r:embed="rId3"/>
            <a:stretch>
              <a:fillRect/>
            </a:stretch>
          </p:blipFill>
          <p:spPr>
            <a:xfrm>
              <a:off x="69381" y="3382697"/>
              <a:ext cx="1228094" cy="1129847"/>
            </a:xfrm>
            <a:prstGeom prst="rect">
              <a:avLst/>
            </a:prstGeom>
          </p:spPr>
        </p:pic>
        <p:sp>
          <p:nvSpPr>
            <p:cNvPr id="46" name="Rechteck 45"/>
            <p:cNvSpPr/>
            <p:nvPr/>
          </p:nvSpPr>
          <p:spPr>
            <a:xfrm>
              <a:off x="163158" y="3655233"/>
              <a:ext cx="1040541" cy="584775"/>
            </a:xfrm>
            <a:prstGeom prst="rect">
              <a:avLst/>
            </a:prstGeom>
          </p:spPr>
          <p:txBody>
            <a:bodyPr wrap="none">
              <a:spAutoFit/>
            </a:bodyPr>
            <a:lstStyle/>
            <a:p>
              <a:r>
                <a:rPr lang="en-US" altLang="de-DE"/>
                <a:t>Training </a:t>
              </a:r>
              <a:br>
                <a:rPr lang="en-US" altLang="de-DE"/>
              </a:br>
              <a:r>
                <a:rPr lang="en-US" altLang="de-DE"/>
                <a:t>Set</a:t>
              </a:r>
              <a:endParaRPr lang="de-DE"/>
            </a:p>
          </p:txBody>
        </p:sp>
      </p:grpSp>
      <p:sp>
        <p:nvSpPr>
          <p:cNvPr id="47" name="Abgerundetes Rechteck 46"/>
          <p:cNvSpPr/>
          <p:nvPr/>
        </p:nvSpPr>
        <p:spPr bwMode="auto">
          <a:xfrm>
            <a:off x="6556327" y="3217035"/>
            <a:ext cx="2404532"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 name="Gekrümmter Verbinder 47"/>
          <p:cNvCxnSpPr>
            <a:stCxn id="61" idx="1"/>
            <a:endCxn id="36" idx="3"/>
          </p:cNvCxnSpPr>
          <p:nvPr/>
        </p:nvCxnSpPr>
        <p:spPr bwMode="auto">
          <a:xfrm rot="10800000" flipV="1">
            <a:off x="5066194" y="3420233"/>
            <a:ext cx="1490132" cy="138304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Abgerundetes Rechteck 48"/>
          <p:cNvSpPr/>
          <p:nvPr/>
        </p:nvSpPr>
        <p:spPr bwMode="auto">
          <a:xfrm>
            <a:off x="6556327" y="3902163"/>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0" name="Abgerundetes Rechteck 49"/>
          <p:cNvSpPr/>
          <p:nvPr/>
        </p:nvSpPr>
        <p:spPr bwMode="auto">
          <a:xfrm>
            <a:off x="6556327" y="4587291"/>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Abgerundetes Rechteck 50"/>
          <p:cNvSpPr/>
          <p:nvPr/>
        </p:nvSpPr>
        <p:spPr bwMode="auto">
          <a:xfrm>
            <a:off x="6556327" y="5272418"/>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Abgerundetes Rechteck 51"/>
          <p:cNvSpPr/>
          <p:nvPr/>
        </p:nvSpPr>
        <p:spPr bwMode="auto">
          <a:xfrm>
            <a:off x="6556327" y="5957545"/>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 name="Gekrümmter Verbinder 52"/>
          <p:cNvCxnSpPr>
            <a:stCxn id="49" idx="1"/>
            <a:endCxn id="36" idx="3"/>
          </p:cNvCxnSpPr>
          <p:nvPr/>
        </p:nvCxnSpPr>
        <p:spPr bwMode="auto">
          <a:xfrm rot="10800000" flipV="1">
            <a:off x="5066195" y="4105363"/>
            <a:ext cx="1490133" cy="69791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Gekrümmter Verbinder 53"/>
          <p:cNvCxnSpPr>
            <a:stCxn id="50" idx="1"/>
            <a:endCxn id="36" idx="3"/>
          </p:cNvCxnSpPr>
          <p:nvPr/>
        </p:nvCxnSpPr>
        <p:spPr bwMode="auto">
          <a:xfrm rot="10800000" flipV="1">
            <a:off x="5066195" y="4790491"/>
            <a:ext cx="1490133" cy="12788"/>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Gekrümmter Verbinder 54"/>
          <p:cNvCxnSpPr>
            <a:stCxn id="51" idx="1"/>
            <a:endCxn id="36" idx="3"/>
          </p:cNvCxnSpPr>
          <p:nvPr/>
        </p:nvCxnSpPr>
        <p:spPr bwMode="auto">
          <a:xfrm rot="10800000">
            <a:off x="5066195" y="4803280"/>
            <a:ext cx="1490133" cy="672339"/>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krümmter Verbinder 55"/>
          <p:cNvCxnSpPr>
            <a:stCxn id="52" idx="1"/>
            <a:endCxn id="36" idx="3"/>
          </p:cNvCxnSpPr>
          <p:nvPr/>
        </p:nvCxnSpPr>
        <p:spPr bwMode="auto">
          <a:xfrm rot="10800000">
            <a:off x="5066195" y="4803279"/>
            <a:ext cx="1490133" cy="135746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feld 60"/>
          <p:cNvSpPr txBox="1"/>
          <p:nvPr/>
        </p:nvSpPr>
        <p:spPr>
          <a:xfrm>
            <a:off x="6556326" y="3250956"/>
            <a:ext cx="2463801" cy="338554"/>
          </a:xfrm>
          <a:prstGeom prst="rect">
            <a:avLst/>
          </a:prstGeom>
          <a:noFill/>
        </p:spPr>
        <p:txBody>
          <a:bodyPr wrap="square" rtlCol="0">
            <a:spAutoFit/>
          </a:bodyPr>
          <a:lstStyle/>
          <a:p>
            <a:pPr algn="l"/>
            <a:r>
              <a:rPr lang="de-DE">
                <a:solidFill>
                  <a:srgbClr val="FF0000"/>
                </a:solidFill>
              </a:rPr>
              <a:t>KNeighborsClassifier()</a:t>
            </a:r>
          </a:p>
        </p:txBody>
      </p:sp>
      <p:sp>
        <p:nvSpPr>
          <p:cNvPr id="62" name="Textfeld 61"/>
          <p:cNvSpPr txBox="1"/>
          <p:nvPr/>
        </p:nvSpPr>
        <p:spPr>
          <a:xfrm>
            <a:off x="6556327" y="3936085"/>
            <a:ext cx="2523068" cy="338554"/>
          </a:xfrm>
          <a:prstGeom prst="rect">
            <a:avLst/>
          </a:prstGeom>
          <a:noFill/>
        </p:spPr>
        <p:txBody>
          <a:bodyPr wrap="square" rtlCol="0">
            <a:spAutoFit/>
          </a:bodyPr>
          <a:lstStyle/>
          <a:p>
            <a:pPr algn="l"/>
            <a:r>
              <a:rPr lang="de-DE">
                <a:solidFill>
                  <a:srgbClr val="FF0000"/>
                </a:solidFill>
              </a:rPr>
              <a:t>DecisionTreeClassifier()</a:t>
            </a:r>
          </a:p>
        </p:txBody>
      </p:sp>
      <p:sp>
        <p:nvSpPr>
          <p:cNvPr id="63" name="Textfeld 62"/>
          <p:cNvSpPr txBox="1"/>
          <p:nvPr/>
        </p:nvSpPr>
        <p:spPr>
          <a:xfrm>
            <a:off x="6556326" y="4629263"/>
            <a:ext cx="2404533" cy="338554"/>
          </a:xfrm>
          <a:prstGeom prst="rect">
            <a:avLst/>
          </a:prstGeom>
          <a:noFill/>
        </p:spPr>
        <p:txBody>
          <a:bodyPr wrap="square" rtlCol="0">
            <a:spAutoFit/>
          </a:bodyPr>
          <a:lstStyle/>
          <a:p>
            <a:pPr algn="l"/>
            <a:r>
              <a:rPr lang="de-DE">
                <a:solidFill>
                  <a:srgbClr val="FF0000"/>
                </a:solidFill>
              </a:rPr>
              <a:t>RandomForestCl</a:t>
            </a:r>
            <a:r>
              <a:rPr lang="de-IT">
                <a:solidFill>
                  <a:srgbClr val="FF0000"/>
                </a:solidFill>
              </a:rPr>
              <a:t>…</a:t>
            </a:r>
            <a:r>
              <a:rPr lang="de-DE">
                <a:solidFill>
                  <a:srgbClr val="FF0000"/>
                </a:solidFill>
              </a:rPr>
              <a:t>()</a:t>
            </a:r>
          </a:p>
        </p:txBody>
      </p:sp>
      <p:sp>
        <p:nvSpPr>
          <p:cNvPr id="64" name="Textfeld 63"/>
          <p:cNvSpPr txBox="1"/>
          <p:nvPr/>
        </p:nvSpPr>
        <p:spPr>
          <a:xfrm>
            <a:off x="6556326" y="5280466"/>
            <a:ext cx="2404533" cy="338554"/>
          </a:xfrm>
          <a:prstGeom prst="rect">
            <a:avLst/>
          </a:prstGeom>
          <a:noFill/>
        </p:spPr>
        <p:txBody>
          <a:bodyPr wrap="square" rtlCol="0">
            <a:spAutoFit/>
          </a:bodyPr>
          <a:lstStyle/>
          <a:p>
            <a:pPr algn="l"/>
            <a:r>
              <a:rPr lang="de-DE">
                <a:solidFill>
                  <a:srgbClr val="FF0000"/>
                </a:solidFill>
              </a:rPr>
              <a:t>MLPClassifier()</a:t>
            </a:r>
          </a:p>
        </p:txBody>
      </p:sp>
      <p:sp>
        <p:nvSpPr>
          <p:cNvPr id="65" name="Textfeld 64"/>
          <p:cNvSpPr txBox="1"/>
          <p:nvPr/>
        </p:nvSpPr>
        <p:spPr>
          <a:xfrm>
            <a:off x="6556326" y="5855996"/>
            <a:ext cx="2463801" cy="461665"/>
          </a:xfrm>
          <a:prstGeom prst="rect">
            <a:avLst/>
          </a:prstGeom>
          <a:noFill/>
        </p:spPr>
        <p:txBody>
          <a:bodyPr wrap="square" rtlCol="0">
            <a:spAutoFit/>
          </a:bodyPr>
          <a:lstStyle/>
          <a:p>
            <a:r>
              <a:rPr lang="de-DE" sz="2400">
                <a:solidFill>
                  <a:srgbClr val="FF0000"/>
                </a:solidFill>
              </a:rPr>
              <a:t>…</a:t>
            </a:r>
          </a:p>
        </p:txBody>
      </p:sp>
      <p:sp>
        <p:nvSpPr>
          <p:cNvPr id="66" name="Textfeld 65"/>
          <p:cNvSpPr txBox="1"/>
          <p:nvPr/>
        </p:nvSpPr>
        <p:spPr>
          <a:xfrm>
            <a:off x="5028645" y="4210202"/>
            <a:ext cx="711200" cy="338554"/>
          </a:xfrm>
          <a:prstGeom prst="rect">
            <a:avLst/>
          </a:prstGeom>
          <a:noFill/>
        </p:spPr>
        <p:txBody>
          <a:bodyPr wrap="square" rtlCol="0">
            <a:spAutoFit/>
          </a:bodyPr>
          <a:lstStyle/>
          <a:p>
            <a:r>
              <a:rPr lang="de-DE"/>
              <a:t>calls</a:t>
            </a:r>
          </a:p>
        </p:txBody>
      </p:sp>
      <p:sp>
        <p:nvSpPr>
          <p:cNvPr id="67" name="Textfeld 66"/>
          <p:cNvSpPr txBox="1"/>
          <p:nvPr/>
        </p:nvSpPr>
        <p:spPr>
          <a:xfrm>
            <a:off x="6477001" y="2594494"/>
            <a:ext cx="2543126" cy="584775"/>
          </a:xfrm>
          <a:prstGeom prst="rect">
            <a:avLst/>
          </a:prstGeom>
          <a:noFill/>
        </p:spPr>
        <p:txBody>
          <a:bodyPr wrap="square" rtlCol="0">
            <a:spAutoFit/>
          </a:bodyPr>
          <a:lstStyle/>
          <a:p>
            <a:r>
              <a:rPr lang="de-DE"/>
              <a:t>Using the original libraries and functions</a:t>
            </a:r>
          </a:p>
        </p:txBody>
      </p:sp>
      <p:sp>
        <p:nvSpPr>
          <p:cNvPr id="68" name="Pfeil nach oben und unten 67"/>
          <p:cNvSpPr/>
          <p:nvPr/>
        </p:nvSpPr>
        <p:spPr bwMode="auto">
          <a:xfrm>
            <a:off x="3716359" y="2693637"/>
            <a:ext cx="266158" cy="596956"/>
          </a:xfrm>
          <a:prstGeom prst="upDownArrow">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9" name="Text Box 2"/>
          <p:cNvSpPr txBox="1">
            <a:spLocks noChangeArrowheads="1"/>
          </p:cNvSpPr>
          <p:nvPr/>
        </p:nvSpPr>
        <p:spPr bwMode="auto">
          <a:xfrm>
            <a:off x="2525461" y="3930629"/>
            <a:ext cx="2433058"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a:t>
            </a:r>
          </a:p>
        </p:txBody>
      </p:sp>
      <p:sp>
        <p:nvSpPr>
          <p:cNvPr id="70" name="Textfeld 69"/>
          <p:cNvSpPr txBox="1"/>
          <p:nvPr/>
        </p:nvSpPr>
        <p:spPr>
          <a:xfrm>
            <a:off x="2681092" y="3533940"/>
            <a:ext cx="2277427" cy="369332"/>
          </a:xfrm>
          <a:prstGeom prst="rect">
            <a:avLst/>
          </a:prstGeom>
          <a:noFill/>
        </p:spPr>
        <p:txBody>
          <a:bodyPr wrap="square" rtlCol="0">
            <a:spAutoFit/>
          </a:bodyPr>
          <a:lstStyle/>
          <a:p>
            <a:pPr algn="l"/>
            <a:r>
              <a:rPr lang="de-DE" sz="1800">
                <a:solidFill>
                  <a:srgbClr val="FF0000"/>
                </a:solidFill>
              </a:rPr>
              <a:t>cross_val_score()</a:t>
            </a:r>
            <a:endParaRPr lang="de-DE" sz="1800" baseline="-25000">
              <a:solidFill>
                <a:srgbClr val="FF0000"/>
              </a:solidFill>
            </a:endParaRPr>
          </a:p>
        </p:txBody>
      </p:sp>
      <p:sp>
        <p:nvSpPr>
          <p:cNvPr id="71" name="Textfeld 70"/>
          <p:cNvSpPr txBox="1"/>
          <p:nvPr/>
        </p:nvSpPr>
        <p:spPr>
          <a:xfrm>
            <a:off x="4041772" y="2778586"/>
            <a:ext cx="711200" cy="338554"/>
          </a:xfrm>
          <a:prstGeom prst="rect">
            <a:avLst/>
          </a:prstGeom>
          <a:noFill/>
        </p:spPr>
        <p:txBody>
          <a:bodyPr wrap="square" rtlCol="0">
            <a:spAutoFit/>
          </a:bodyPr>
          <a:lstStyle/>
          <a:p>
            <a:r>
              <a:rPr lang="de-DE"/>
              <a:t>calls</a:t>
            </a:r>
          </a:p>
        </p:txBody>
      </p:sp>
    </p:spTree>
    <p:extLst>
      <p:ext uri="{BB962C8B-B14F-4D97-AF65-F5344CB8AC3E}">
        <p14:creationId xmlns:p14="http://schemas.microsoft.com/office/powerpoint/2010/main" val="3521573467"/>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502920" y="1892110"/>
            <a:ext cx="7932419" cy="34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Grid Search</a:t>
            </a:r>
          </a:p>
          <a:p>
            <a:pPr marL="266700" lvl="1" indent="0" algn="l">
              <a:spcBef>
                <a:spcPts val="600"/>
              </a:spcBef>
            </a:pPr>
            <a:r>
              <a:rPr lang="en-US" altLang="de-DE" sz="1800" b="0"/>
              <a:t>Grid search sequentially goes through a preselected list of permutations for each hyperparameter and evaluates the entire search space. </a:t>
            </a:r>
          </a:p>
          <a:p>
            <a:pPr marL="0" lvl="1" indent="0" algn="l">
              <a:spcBef>
                <a:spcPts val="1800"/>
              </a:spcBef>
            </a:pPr>
            <a:r>
              <a:rPr lang="en-US" altLang="de-DE" sz="1800"/>
              <a:t>2. Random Search</a:t>
            </a:r>
          </a:p>
          <a:p>
            <a:pPr marL="266700" lvl="1" indent="0" algn="l">
              <a:spcBef>
                <a:spcPts val="600"/>
              </a:spcBef>
            </a:pPr>
            <a:r>
              <a:rPr lang="en-US" altLang="de-DE" sz="1800" b="0"/>
              <a:t>Random search selects values for hyperparameters at random within a predefined distribution. </a:t>
            </a:r>
          </a:p>
          <a:p>
            <a:pPr marL="0" lvl="1" indent="0" algn="l">
              <a:spcBef>
                <a:spcPts val="1800"/>
              </a:spcBef>
            </a:pPr>
            <a:r>
              <a:rPr lang="en-US" altLang="de-DE" sz="1800" b="0"/>
              <a:t>While a grid search is able to find the best model given the provided options, limited compute resources means that in practice, the search space selected will have to be limited. A random search on the other hand does not iterate over the entire search space.</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Variants of Hyperparameter Optimization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255</a:t>
            </a:fld>
            <a:endParaRPr lang="en-US" sz="800" dirty="0">
              <a:solidFill>
                <a:schemeClr val="bg1"/>
              </a:solidFill>
            </a:endParaRPr>
          </a:p>
        </p:txBody>
      </p:sp>
    </p:spTree>
    <p:extLst>
      <p:ext uri="{BB962C8B-B14F-4D97-AF65-F5344CB8AC3E}">
        <p14:creationId xmlns:p14="http://schemas.microsoft.com/office/powerpoint/2010/main" val="389630206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343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Repeated Cross Validation</a:t>
            </a:r>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0" lvl="1" indent="0" algn="l">
              <a:spcBef>
                <a:spcPts val="1800"/>
              </a:spcBef>
            </a:pPr>
            <a:r>
              <a:rPr lang="en-US" altLang="de-DE" sz="1800"/>
              <a:t>2. Nested Cross Validation</a:t>
            </a:r>
          </a:p>
          <a:p>
            <a:pPr marL="266700" lvl="1" indent="0" algn="l">
              <a:spcBef>
                <a:spcPts val="600"/>
              </a:spcBef>
            </a:pPr>
            <a:endParaRPr lang="en-US" altLang="de-DE" sz="1800" b="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Other Variants of Cross Validation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256</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1564957" y="4044196"/>
            <a:ext cx="4988243" cy="2594665"/>
          </a:xfrm>
          <a:prstGeom prst="rect">
            <a:avLst/>
          </a:prstGeom>
        </p:spPr>
      </p:pic>
      <p:pic>
        <p:nvPicPr>
          <p:cNvPr id="6" name="Grafik 5"/>
          <p:cNvPicPr>
            <a:picLocks noChangeAspect="1"/>
          </p:cNvPicPr>
          <p:nvPr/>
        </p:nvPicPr>
        <p:blipFill>
          <a:blip r:embed="rId3"/>
          <a:stretch>
            <a:fillRect/>
          </a:stretch>
        </p:blipFill>
        <p:spPr>
          <a:xfrm>
            <a:off x="727200" y="1698882"/>
            <a:ext cx="3443820" cy="1869751"/>
          </a:xfrm>
          <a:prstGeom prst="rect">
            <a:avLst/>
          </a:prstGeom>
        </p:spPr>
      </p:pic>
      <p:pic>
        <p:nvPicPr>
          <p:cNvPr id="7" name="Grafik 6"/>
          <p:cNvPicPr>
            <a:picLocks noChangeAspect="1"/>
          </p:cNvPicPr>
          <p:nvPr/>
        </p:nvPicPr>
        <p:blipFill>
          <a:blip r:embed="rId4"/>
          <a:stretch>
            <a:fillRect/>
          </a:stretch>
        </p:blipFill>
        <p:spPr>
          <a:xfrm>
            <a:off x="5430063" y="1698882"/>
            <a:ext cx="2911275" cy="1793553"/>
          </a:xfrm>
          <a:prstGeom prst="rect">
            <a:avLst/>
          </a:prstGeom>
        </p:spPr>
      </p:pic>
      <p:sp>
        <p:nvSpPr>
          <p:cNvPr id="8" name="Textfeld 7"/>
          <p:cNvSpPr txBox="1"/>
          <p:nvPr/>
        </p:nvSpPr>
        <p:spPr>
          <a:xfrm>
            <a:off x="4310538" y="2524694"/>
            <a:ext cx="947638" cy="338554"/>
          </a:xfrm>
          <a:prstGeom prst="rect">
            <a:avLst/>
          </a:prstGeom>
          <a:noFill/>
        </p:spPr>
        <p:txBody>
          <a:bodyPr wrap="square" rtlCol="0">
            <a:spAutoFit/>
          </a:bodyPr>
          <a:lstStyle/>
          <a:p>
            <a:r>
              <a:rPr lang="de-DE"/>
              <a:t>…</a:t>
            </a:r>
          </a:p>
        </p:txBody>
      </p:sp>
      <p:sp>
        <p:nvSpPr>
          <p:cNvPr id="10" name="Text Box 2"/>
          <p:cNvSpPr txBox="1">
            <a:spLocks noChangeArrowheads="1"/>
          </p:cNvSpPr>
          <p:nvPr/>
        </p:nvSpPr>
        <p:spPr bwMode="auto">
          <a:xfrm>
            <a:off x="3685482" y="1425267"/>
            <a:ext cx="2230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sz="1200"/>
              <a:t>Different composition of the folds by random selection.</a:t>
            </a:r>
            <a:endParaRPr lang="en-US" altLang="de-DE" sz="1200" b="0"/>
          </a:p>
        </p:txBody>
      </p:sp>
    </p:spTree>
    <p:extLst>
      <p:ext uri="{BB962C8B-B14F-4D97-AF65-F5344CB8AC3E}">
        <p14:creationId xmlns:p14="http://schemas.microsoft.com/office/powerpoint/2010/main" val="295611038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In the case of time series, classical cross validation may cause problems. If we choose random samples and assign them to either the test set or the training set we are quickly in the situation of using values from the future to forecast values in the past. But we want to avoid future-looking when we train our model. If there is a temporal dependency between observations, we must preserve that relation during training and testing.</a:t>
            </a:r>
          </a:p>
          <a:p>
            <a:pPr marL="0" lvl="1" indent="0" algn="l">
              <a:spcBef>
                <a:spcPts val="600"/>
              </a:spcBef>
            </a:pPr>
            <a:r>
              <a:rPr lang="en-US" altLang="de-DE" sz="1800"/>
              <a:t>A procedure that can be used for cross validating a time series model is cross validation on a rolling basis. Start with a small subset of data for training purpose, forecast for the later data points and then check the accuracy for the forecasted data points. The </a:t>
            </a:r>
            <a:br>
              <a:rPr lang="en-US" altLang="de-DE" sz="1800"/>
            </a:br>
            <a:r>
              <a:rPr lang="en-US" altLang="de-DE" sz="1800"/>
              <a:t>time frame for the forecast </a:t>
            </a:r>
            <a:br>
              <a:rPr lang="en-US" altLang="de-DE" sz="1800"/>
            </a:br>
            <a:r>
              <a:rPr lang="en-US" altLang="de-DE" sz="1800"/>
              <a:t>is then included as part of </a:t>
            </a:r>
            <a:br>
              <a:rPr lang="en-US" altLang="de-DE" sz="1800"/>
            </a:br>
            <a:r>
              <a:rPr lang="en-US" altLang="de-DE" sz="1800"/>
              <a:t>the next training dataset </a:t>
            </a:r>
            <a:br>
              <a:rPr lang="en-US" altLang="de-DE" sz="1800"/>
            </a:br>
            <a:r>
              <a:rPr lang="en-US" altLang="de-DE" sz="1800"/>
              <a:t>and subsequent data points </a:t>
            </a:r>
            <a:br>
              <a:rPr lang="en-US" altLang="de-DE" sz="1800"/>
            </a:br>
            <a:r>
              <a:rPr lang="en-US" altLang="de-DE" sz="1800"/>
              <a:t>are forecasted and so on.</a:t>
            </a:r>
          </a:p>
          <a:p>
            <a:pPr marL="0" lvl="1" indent="0" algn="l">
              <a:spcBef>
                <a:spcPts val="600"/>
              </a:spcBef>
            </a:pPr>
            <a:r>
              <a:rPr lang="en-US" altLang="de-DE" sz="1800"/>
              <a:t>Scikit-learn provides a class</a:t>
            </a:r>
            <a:br>
              <a:rPr lang="en-US" altLang="de-DE" sz="1800"/>
            </a:br>
            <a:r>
              <a:rPr lang="en-US" altLang="de-DE" sz="1800" i="1"/>
              <a:t>TimeSeriesSplit</a:t>
            </a:r>
            <a:r>
              <a:rPr lang="en-US" altLang="de-DE" sz="1800"/>
              <a:t> to do this.</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in Time Series</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257</a:t>
            </a:fld>
            <a:endParaRPr lang="en-US" sz="800" dirty="0">
              <a:solidFill>
                <a:schemeClr val="bg1"/>
              </a:solidFill>
            </a:endParaRPr>
          </a:p>
        </p:txBody>
      </p:sp>
      <p:pic>
        <p:nvPicPr>
          <p:cNvPr id="3" name="Grafik 2"/>
          <p:cNvPicPr>
            <a:picLocks noChangeAspect="1"/>
          </p:cNvPicPr>
          <p:nvPr/>
        </p:nvPicPr>
        <p:blipFill>
          <a:blip r:embed="rId2"/>
          <a:stretch>
            <a:fillRect/>
          </a:stretch>
        </p:blipFill>
        <p:spPr>
          <a:xfrm>
            <a:off x="3369734" y="3688747"/>
            <a:ext cx="5682933" cy="2610453"/>
          </a:xfrm>
          <a:prstGeom prst="rect">
            <a:avLst/>
          </a:prstGeom>
        </p:spPr>
      </p:pic>
    </p:spTree>
    <p:extLst>
      <p:ext uri="{BB962C8B-B14F-4D97-AF65-F5344CB8AC3E}">
        <p14:creationId xmlns:p14="http://schemas.microsoft.com/office/powerpoint/2010/main" val="411184192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258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solidFill>
                  <a:srgbClr val="C00000"/>
                </a:solidFill>
              </a:rPr>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390936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25</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latin typeface="Arial" pitchFamily="34" charset="0"/>
              </a:rPr>
              <a:t>2.2	Online Analytical Processing (OLAP)</a:t>
            </a:r>
            <a:endParaRPr lang="en-US" altLang="de-DE" kern="0" dirty="0">
              <a:latin typeface="Arial"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Ensemble Methods</a:t>
            </a:r>
          </a:p>
        </p:txBody>
      </p:sp>
      <p:sp>
        <p:nvSpPr>
          <p:cNvPr id="23" name="Textfeld 22"/>
          <p:cNvSpPr txBox="1"/>
          <p:nvPr/>
        </p:nvSpPr>
        <p:spPr>
          <a:xfrm>
            <a:off x="503568" y="1477101"/>
            <a:ext cx="5449971" cy="4108817"/>
          </a:xfrm>
          <a:prstGeom prst="rect">
            <a:avLst/>
          </a:prstGeom>
          <a:noFill/>
        </p:spPr>
        <p:txBody>
          <a:bodyPr wrap="square" rtlCol="0">
            <a:spAutoFit/>
          </a:bodyPr>
          <a:lstStyle/>
          <a:p>
            <a:pPr algn="l"/>
            <a:r>
              <a:rPr lang="en-US" sz="1800" dirty="0"/>
              <a:t>Ensemble methods use different models (created via different data sets, feature sets or methods) that are simultaneously applied to the same problem. The results are sent to an aggregating operation that produces the final result.</a:t>
            </a:r>
          </a:p>
          <a:p>
            <a:pPr algn="l"/>
            <a:r>
              <a:rPr lang="en-US" sz="1800" dirty="0"/>
              <a:t>The most widely used classes of ensemble methods are:</a:t>
            </a:r>
          </a:p>
          <a:p>
            <a:pPr marL="357188" indent="-174625" algn="l">
              <a:buSzPct val="130000"/>
              <a:buFont typeface="Arial" panose="020B0604020202020204" pitchFamily="34" charset="0"/>
              <a:buChar char="•"/>
            </a:pPr>
            <a:r>
              <a:rPr lang="en-US" sz="1800" dirty="0"/>
              <a:t>Bagging</a:t>
            </a:r>
          </a:p>
          <a:p>
            <a:pPr marL="357188" indent="-174625" algn="l">
              <a:buSzPct val="130000"/>
              <a:buFont typeface="Arial" panose="020B0604020202020204" pitchFamily="34" charset="0"/>
              <a:buChar char="•"/>
            </a:pPr>
            <a:r>
              <a:rPr lang="en-US" sz="1800" dirty="0"/>
              <a:t>Boosting</a:t>
            </a:r>
          </a:p>
          <a:p>
            <a:pPr marL="357188" indent="-174625" algn="l">
              <a:buSzPct val="130000"/>
              <a:buFont typeface="Arial" panose="020B0604020202020204" pitchFamily="34" charset="0"/>
              <a:buChar char="•"/>
            </a:pPr>
            <a:r>
              <a:rPr lang="en-US" sz="1800" dirty="0"/>
              <a:t>Stacking</a:t>
            </a:r>
          </a:p>
          <a:p>
            <a:pPr algn="l"/>
            <a:endParaRPr lang="en-US" sz="1800" dirty="0"/>
          </a:p>
        </p:txBody>
      </p:sp>
      <p:grpSp>
        <p:nvGrpSpPr>
          <p:cNvPr id="24" name="Gruppieren 23"/>
          <p:cNvGrpSpPr/>
          <p:nvPr/>
        </p:nvGrpSpPr>
        <p:grpSpPr>
          <a:xfrm>
            <a:off x="3175460" y="3765621"/>
            <a:ext cx="4015582" cy="1879310"/>
            <a:chOff x="3591098" y="4122027"/>
            <a:chExt cx="4015582" cy="1879310"/>
          </a:xfrm>
        </p:grpSpPr>
        <p:sp>
          <p:nvSpPr>
            <p:cNvPr id="25" name="Rectangle 5"/>
            <p:cNvSpPr>
              <a:spLocks noChangeArrowheads="1"/>
            </p:cNvSpPr>
            <p:nvPr/>
          </p:nvSpPr>
          <p:spPr bwMode="auto">
            <a:xfrm>
              <a:off x="3591098" y="4122027"/>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Rectangle 6"/>
            <p:cNvSpPr>
              <a:spLocks noChangeArrowheads="1"/>
            </p:cNvSpPr>
            <p:nvPr/>
          </p:nvSpPr>
          <p:spPr bwMode="auto">
            <a:xfrm>
              <a:off x="3591098" y="4628479"/>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6" name="Rectangle 7"/>
            <p:cNvSpPr>
              <a:spLocks noChangeArrowheads="1"/>
            </p:cNvSpPr>
            <p:nvPr/>
          </p:nvSpPr>
          <p:spPr bwMode="auto">
            <a:xfrm>
              <a:off x="3591098" y="5131911"/>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1" name="Rectangle 8"/>
            <p:cNvSpPr>
              <a:spLocks noChangeArrowheads="1"/>
            </p:cNvSpPr>
            <p:nvPr/>
          </p:nvSpPr>
          <p:spPr bwMode="auto">
            <a:xfrm>
              <a:off x="3591098" y="5635845"/>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6" name="Text Box 9"/>
            <p:cNvSpPr txBox="1">
              <a:spLocks noChangeArrowheads="1"/>
            </p:cNvSpPr>
            <p:nvPr/>
          </p:nvSpPr>
          <p:spPr bwMode="auto">
            <a:xfrm>
              <a:off x="3623863" y="4149794"/>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1</a:t>
              </a:r>
            </a:p>
          </p:txBody>
        </p:sp>
        <p:sp>
          <p:nvSpPr>
            <p:cNvPr id="47" name="Text Box 10"/>
            <p:cNvSpPr txBox="1">
              <a:spLocks noChangeArrowheads="1"/>
            </p:cNvSpPr>
            <p:nvPr/>
          </p:nvSpPr>
          <p:spPr bwMode="auto">
            <a:xfrm>
              <a:off x="3612941" y="4656246"/>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2</a:t>
              </a:r>
            </a:p>
          </p:txBody>
        </p:sp>
        <p:sp>
          <p:nvSpPr>
            <p:cNvPr id="48" name="Text Box 11"/>
            <p:cNvSpPr txBox="1">
              <a:spLocks noChangeArrowheads="1"/>
            </p:cNvSpPr>
            <p:nvPr/>
          </p:nvSpPr>
          <p:spPr bwMode="auto">
            <a:xfrm>
              <a:off x="3612941" y="5159678"/>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3</a:t>
              </a:r>
            </a:p>
          </p:txBody>
        </p:sp>
        <p:sp>
          <p:nvSpPr>
            <p:cNvPr id="49" name="Text Box 12"/>
            <p:cNvSpPr txBox="1">
              <a:spLocks noChangeArrowheads="1"/>
            </p:cNvSpPr>
            <p:nvPr/>
          </p:nvSpPr>
          <p:spPr bwMode="auto">
            <a:xfrm>
              <a:off x="3612941" y="5663612"/>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4</a:t>
              </a:r>
            </a:p>
          </p:txBody>
        </p:sp>
        <p:sp>
          <p:nvSpPr>
            <p:cNvPr id="50" name="Oval 14"/>
            <p:cNvSpPr>
              <a:spLocks noChangeArrowheads="1"/>
            </p:cNvSpPr>
            <p:nvPr/>
          </p:nvSpPr>
          <p:spPr bwMode="auto">
            <a:xfrm>
              <a:off x="5539276" y="4695514"/>
              <a:ext cx="1210720" cy="7309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51" name="Text Box 15"/>
            <p:cNvSpPr txBox="1">
              <a:spLocks noChangeArrowheads="1"/>
            </p:cNvSpPr>
            <p:nvPr/>
          </p:nvSpPr>
          <p:spPr bwMode="auto">
            <a:xfrm>
              <a:off x="5529915" y="4906026"/>
              <a:ext cx="1204479"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aggregation</a:t>
              </a:r>
            </a:p>
          </p:txBody>
        </p:sp>
        <p:sp>
          <p:nvSpPr>
            <p:cNvPr id="52" name="Line 16"/>
            <p:cNvSpPr>
              <a:spLocks noChangeShapeType="1"/>
            </p:cNvSpPr>
            <p:nvPr/>
          </p:nvSpPr>
          <p:spPr bwMode="auto">
            <a:xfrm>
              <a:off x="4572987" y="4279679"/>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3" name="Line 17"/>
            <p:cNvSpPr>
              <a:spLocks noChangeShapeType="1"/>
            </p:cNvSpPr>
            <p:nvPr/>
          </p:nvSpPr>
          <p:spPr bwMode="auto">
            <a:xfrm>
              <a:off x="4571948" y="4788145"/>
              <a:ext cx="957966" cy="2074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4" name="Line 19"/>
            <p:cNvSpPr>
              <a:spLocks noChangeShapeType="1"/>
            </p:cNvSpPr>
            <p:nvPr/>
          </p:nvSpPr>
          <p:spPr bwMode="auto">
            <a:xfrm flipV="1">
              <a:off x="4589630" y="5215055"/>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5" name="Line 20"/>
            <p:cNvSpPr>
              <a:spLocks noChangeShapeType="1"/>
            </p:cNvSpPr>
            <p:nvPr/>
          </p:nvSpPr>
          <p:spPr bwMode="auto">
            <a:xfrm flipV="1">
              <a:off x="4588590" y="5141554"/>
              <a:ext cx="951726" cy="1882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6" name="Line 21"/>
            <p:cNvSpPr>
              <a:spLocks noChangeShapeType="1"/>
            </p:cNvSpPr>
            <p:nvPr/>
          </p:nvSpPr>
          <p:spPr bwMode="auto">
            <a:xfrm flipV="1">
              <a:off x="6758316" y="5051828"/>
              <a:ext cx="268355" cy="100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7" name="Text Box 22"/>
            <p:cNvSpPr txBox="1">
              <a:spLocks noChangeArrowheads="1"/>
            </p:cNvSpPr>
            <p:nvPr/>
          </p:nvSpPr>
          <p:spPr bwMode="auto">
            <a:xfrm>
              <a:off x="6937608" y="4897352"/>
              <a:ext cx="669072"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de-DE" sz="1400">
                  <a:latin typeface="Arial" pitchFamily="34" charset="0"/>
                </a:rPr>
                <a:t>result</a:t>
              </a:r>
            </a:p>
          </p:txBody>
        </p:sp>
      </p:gr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722" y="1588378"/>
            <a:ext cx="2749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03350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Bagging </a:t>
            </a:r>
          </a:p>
        </p:txBody>
      </p:sp>
      <p:sp>
        <p:nvSpPr>
          <p:cNvPr id="5" name="Textfeld 4"/>
          <p:cNvSpPr txBox="1"/>
          <p:nvPr/>
        </p:nvSpPr>
        <p:spPr>
          <a:xfrm>
            <a:off x="457239" y="1332634"/>
            <a:ext cx="8204620" cy="4647426"/>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Bagging</a:t>
            </a:r>
            <a:r>
              <a:rPr lang="en-US" sz="1800" dirty="0">
                <a:solidFill>
                  <a:srgbClr val="000000"/>
                </a:solidFill>
                <a:latin typeface="Arial" pitchFamily="34" charset="0"/>
                <a:ea typeface="+mn-ea"/>
              </a:rPr>
              <a:t> means to build multiple models from different subsamples of the training dataset and/or with different methods. The results are sent to an (weighted) voting operation that produces the final result.</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r>
              <a:rPr lang="en-US" sz="1200" b="0" dirty="0">
                <a:solidFill>
                  <a:srgbClr val="000000"/>
                </a:solidFill>
                <a:latin typeface="Arial" pitchFamily="34" charset="0"/>
              </a:rPr>
              <a:t>Source: http://rasbt.github.io/mlxtend/</a:t>
            </a:r>
            <a:br>
              <a:rPr lang="en-US" sz="1200" b="0" dirty="0">
                <a:solidFill>
                  <a:srgbClr val="000000"/>
                </a:solidFill>
                <a:latin typeface="Arial" pitchFamily="34" charset="0"/>
              </a:rPr>
            </a:br>
            <a:r>
              <a:rPr lang="en-US" sz="1200" b="0" dirty="0" err="1">
                <a:solidFill>
                  <a:srgbClr val="000000"/>
                </a:solidFill>
                <a:latin typeface="Arial" pitchFamily="34" charset="0"/>
              </a:rPr>
              <a:t>user_guide</a:t>
            </a:r>
            <a:r>
              <a:rPr lang="en-US" sz="1200" b="0" dirty="0">
                <a:solidFill>
                  <a:srgbClr val="000000"/>
                </a:solidFill>
                <a:latin typeface="Arial" pitchFamily="34" charset="0"/>
              </a:rPr>
              <a:t>/classifier/</a:t>
            </a:r>
            <a:r>
              <a:rPr lang="en-US" sz="1200" b="0" dirty="0" err="1">
                <a:solidFill>
                  <a:srgbClr val="000000"/>
                </a:solidFill>
                <a:latin typeface="Arial" pitchFamily="34" charset="0"/>
              </a:rPr>
              <a:t>EnsembleVoteClassifier</a:t>
            </a:r>
            <a:r>
              <a:rPr lang="en-US" sz="1200" b="0" dirty="0">
                <a:solidFill>
                  <a:srgbClr val="000000"/>
                </a:solidFill>
                <a:latin typeface="Arial" pitchFamily="34" charset="0"/>
              </a:rPr>
              <a:t>/</a:t>
            </a:r>
            <a:endParaRPr lang="de-DE" sz="1200" b="0" dirty="0">
              <a:solidFill>
                <a:srgbClr val="000000"/>
              </a:solidFill>
              <a:latin typeface="Arial" pitchFamily="34" charset="0"/>
            </a:endParaRPr>
          </a:p>
        </p:txBody>
      </p:sp>
      <p:pic>
        <p:nvPicPr>
          <p:cNvPr id="132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766" y="2267735"/>
            <a:ext cx="3981209" cy="409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29389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96" y="2630097"/>
            <a:ext cx="8266113" cy="309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Boosting </a:t>
            </a:r>
          </a:p>
        </p:txBody>
      </p:sp>
      <p:sp>
        <p:nvSpPr>
          <p:cNvPr id="22" name="Textfeld 21"/>
          <p:cNvSpPr txBox="1"/>
          <p:nvPr/>
        </p:nvSpPr>
        <p:spPr>
          <a:xfrm>
            <a:off x="177799" y="1280060"/>
            <a:ext cx="8799945" cy="4832092"/>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Boosting</a:t>
            </a:r>
            <a:r>
              <a:rPr lang="en-US" sz="1800" dirty="0">
                <a:solidFill>
                  <a:srgbClr val="000000"/>
                </a:solidFill>
                <a:latin typeface="Arial" pitchFamily="34" charset="0"/>
                <a:ea typeface="+mn-ea"/>
              </a:rPr>
              <a:t> involves sequentially building an ensemble by training each new model instance to emphasize the training instances that previous models </a:t>
            </a:r>
            <a:r>
              <a:rPr lang="en-US" sz="1800" dirty="0" err="1">
                <a:solidFill>
                  <a:srgbClr val="000000"/>
                </a:solidFill>
                <a:latin typeface="Arial" pitchFamily="34" charset="0"/>
                <a:ea typeface="+mn-ea"/>
              </a:rPr>
              <a:t>mispredict</a:t>
            </a:r>
            <a:r>
              <a:rPr lang="en-US" sz="1800" dirty="0">
                <a:solidFill>
                  <a:srgbClr val="000000"/>
                </a:solidFill>
                <a:latin typeface="Arial" pitchFamily="34" charset="0"/>
                <a:ea typeface="+mn-ea"/>
              </a:rPr>
              <a:t>. Different variants exist, mostly based on tree methods. In general, any method can be used. This involves the usage of different methods at the different iterations when building the sequence of models. </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https://blog.bigml.com/2017/03/14/introduction-to-boosted-trees/</a:t>
            </a:r>
          </a:p>
        </p:txBody>
      </p:sp>
    </p:spTree>
    <p:extLst>
      <p:ext uri="{BB962C8B-B14F-4D97-AF65-F5344CB8AC3E}">
        <p14:creationId xmlns:p14="http://schemas.microsoft.com/office/powerpoint/2010/main" val="164580427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10973" y="1219246"/>
            <a:ext cx="8204620" cy="5416868"/>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Stacking</a:t>
            </a:r>
            <a:r>
              <a:rPr lang="en-US" sz="1800" dirty="0">
                <a:solidFill>
                  <a:srgbClr val="000000"/>
                </a:solidFill>
                <a:latin typeface="Arial" pitchFamily="34" charset="0"/>
                <a:ea typeface="+mn-ea"/>
              </a:rPr>
              <a:t> </a:t>
            </a:r>
            <a:r>
              <a:rPr lang="en-US" sz="1800" dirty="0">
                <a:solidFill>
                  <a:srgbClr val="000000"/>
                </a:solidFill>
                <a:latin typeface="Arial" pitchFamily="34" charset="0"/>
              </a:rPr>
              <a:t>means to build </a:t>
            </a:r>
            <a:r>
              <a:rPr lang="en-US" sz="1800" dirty="0">
                <a:solidFill>
                  <a:srgbClr val="000000"/>
                </a:solidFill>
                <a:latin typeface="Arial" pitchFamily="34" charset="0"/>
                <a:ea typeface="+mn-ea"/>
              </a:rPr>
              <a:t>multiple models (typically of differing types) and a supervisor model that learns how to best combine the predictions of the primary models.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inputs of the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supervisor model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(meta-classifier)</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are the outputs of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other models:</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http://rasbt.github.io/mlxtend/</a:t>
            </a:r>
            <a:br>
              <a:rPr lang="en-US" sz="1200" b="0" dirty="0">
                <a:solidFill>
                  <a:srgbClr val="000000"/>
                </a:solidFill>
                <a:latin typeface="Arial" pitchFamily="34" charset="0"/>
                <a:ea typeface="+mn-ea"/>
              </a:rPr>
            </a:br>
            <a:r>
              <a:rPr lang="en-US" sz="1200" b="0" dirty="0" err="1">
                <a:solidFill>
                  <a:srgbClr val="000000"/>
                </a:solidFill>
                <a:latin typeface="Arial" pitchFamily="34" charset="0"/>
                <a:ea typeface="+mn-ea"/>
              </a:rPr>
              <a:t>user_guide</a:t>
            </a:r>
            <a:r>
              <a:rPr lang="en-US" sz="1200" b="0" dirty="0">
                <a:solidFill>
                  <a:srgbClr val="000000"/>
                </a:solidFill>
                <a:latin typeface="Arial" pitchFamily="34" charset="0"/>
                <a:ea typeface="+mn-ea"/>
              </a:rPr>
              <a:t>/classifier/</a:t>
            </a:r>
            <a:r>
              <a:rPr lang="en-US" sz="1200" b="0" dirty="0" err="1">
                <a:solidFill>
                  <a:srgbClr val="000000"/>
                </a:solidFill>
                <a:latin typeface="Arial" pitchFamily="34" charset="0"/>
                <a:ea typeface="+mn-ea"/>
              </a:rPr>
              <a:t>StackingClassifier</a:t>
            </a:r>
            <a:r>
              <a:rPr lang="en-US" sz="1200" b="0" dirty="0">
                <a:solidFill>
                  <a:srgbClr val="000000"/>
                </a:solidFill>
                <a:latin typeface="Arial" pitchFamily="34" charset="0"/>
                <a:ea typeface="+mn-ea"/>
              </a:rPr>
              <a:t>/</a:t>
            </a:r>
            <a:endParaRPr lang="de-DE" sz="1200" b="0" dirty="0">
              <a:solidFill>
                <a:srgbClr val="000000"/>
              </a:solidFill>
              <a:latin typeface="Arial" pitchFamily="34" charset="0"/>
              <a:ea typeface="+mn-ea"/>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Stacking </a:t>
            </a: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677" y="1837112"/>
            <a:ext cx="4561480" cy="470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04274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Ensembles</a:t>
            </a:r>
          </a:p>
        </p:txBody>
      </p:sp>
      <p:sp>
        <p:nvSpPr>
          <p:cNvPr id="6" name="Textfeld 5"/>
          <p:cNvSpPr txBox="1"/>
          <p:nvPr/>
        </p:nvSpPr>
        <p:spPr>
          <a:xfrm>
            <a:off x="513039" y="1241822"/>
            <a:ext cx="3866014" cy="4178067"/>
          </a:xfrm>
          <a:prstGeom prst="rect">
            <a:avLst/>
          </a:prstGeom>
          <a:noFill/>
        </p:spPr>
        <p:txBody>
          <a:bodyPr wrap="square" rtlCol="0">
            <a:spAutoFit/>
          </a:bodyPr>
          <a:lstStyle/>
          <a:p>
            <a:pPr algn="l">
              <a:spcBef>
                <a:spcPts val="900"/>
              </a:spcBef>
            </a:pPr>
            <a:r>
              <a:rPr lang="en-US" sz="1800" dirty="0">
                <a:latin typeface="Arial" pitchFamily="34" charset="0"/>
                <a:ea typeface="+mn-ea"/>
              </a:rPr>
              <a:t>Type 1:</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only a few models</a:t>
            </a:r>
          </a:p>
          <a:p>
            <a:pPr marL="363538" indent="-171450" algn="l">
              <a:spcBef>
                <a:spcPts val="900"/>
              </a:spcBef>
              <a:buFont typeface="Wingdings" panose="05000000000000000000" pitchFamily="2" charset="2"/>
              <a:buChar char="§"/>
            </a:pPr>
            <a:r>
              <a:rPr lang="en-US" sz="1800" b="0" dirty="0">
                <a:latin typeface="Arial" pitchFamily="34" charset="0"/>
                <a:ea typeface="+mn-ea"/>
              </a:rPr>
              <a:t>each is a strong model</a:t>
            </a:r>
          </a:p>
          <a:p>
            <a:pPr marL="363538" indent="-171450" algn="l">
              <a:spcBef>
                <a:spcPts val="900"/>
              </a:spcBef>
              <a:buFont typeface="Wingdings" panose="05000000000000000000" pitchFamily="2" charset="2"/>
              <a:buChar char="§"/>
            </a:pPr>
            <a:r>
              <a:rPr lang="en-US" sz="1800" b="0" dirty="0">
                <a:latin typeface="Arial" pitchFamily="34" charset="0"/>
                <a:ea typeface="+mn-ea"/>
              </a:rPr>
              <a:t>like few professional experts</a:t>
            </a: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diverging</a:t>
            </a:r>
            <a:r>
              <a:rPr lang="de-DE" sz="1800" b="0" dirty="0">
                <a:latin typeface="Arial" pitchFamily="34" charset="0"/>
                <a:ea typeface="+mn-ea"/>
              </a:rPr>
              <a:t> </a:t>
            </a:r>
            <a:r>
              <a:rPr lang="de-DE" sz="1800" b="0" dirty="0" err="1">
                <a:latin typeface="Arial" pitchFamily="34" charset="0"/>
                <a:ea typeface="+mn-ea"/>
              </a:rPr>
              <a:t>opinions</a:t>
            </a:r>
            <a:endParaRPr lang="de-DE"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experts</a:t>
            </a:r>
            <a:r>
              <a:rPr lang="de-DE" sz="1800" b="0" dirty="0">
                <a:latin typeface="Arial" pitchFamily="34" charset="0"/>
                <a:ea typeface="+mn-ea"/>
              </a:rPr>
              <a:t> </a:t>
            </a:r>
            <a:r>
              <a:rPr lang="de-DE" sz="1800" b="0" dirty="0" err="1">
                <a:latin typeface="Arial" pitchFamily="34" charset="0"/>
                <a:ea typeface="+mn-ea"/>
              </a:rPr>
              <a:t>being</a:t>
            </a:r>
            <a:r>
              <a:rPr lang="de-DE" sz="1800" b="0" dirty="0">
                <a:latin typeface="Arial" pitchFamily="34" charset="0"/>
                <a:ea typeface="+mn-ea"/>
              </a:rPr>
              <a:t> </a:t>
            </a:r>
            <a:r>
              <a:rPr lang="de-DE" sz="1800" b="0" dirty="0" err="1">
                <a:latin typeface="Arial" pitchFamily="34" charset="0"/>
                <a:ea typeface="+mn-ea"/>
              </a:rPr>
              <a:t>biased</a:t>
            </a:r>
            <a:r>
              <a:rPr lang="de-DE" sz="1800" b="0" dirty="0">
                <a:latin typeface="Arial" pitchFamily="34" charset="0"/>
                <a:ea typeface="+mn-ea"/>
              </a:rPr>
              <a:t> to </a:t>
            </a:r>
            <a:r>
              <a:rPr lang="de-DE" sz="1800" b="0" dirty="0" err="1">
                <a:latin typeface="Arial" pitchFamily="34" charset="0"/>
                <a:ea typeface="+mn-ea"/>
              </a:rPr>
              <a:t>their</a:t>
            </a:r>
            <a:r>
              <a:rPr lang="de-DE" sz="1800" b="0" dirty="0">
                <a:latin typeface="Arial" pitchFamily="34" charset="0"/>
                <a:ea typeface="+mn-ea"/>
              </a:rPr>
              <a:t> </a:t>
            </a:r>
            <a:r>
              <a:rPr lang="de-DE" sz="1800" b="0" dirty="0" err="1">
                <a:latin typeface="Arial" pitchFamily="34" charset="0"/>
                <a:ea typeface="+mn-ea"/>
              </a:rPr>
              <a:t>experiences</a:t>
            </a:r>
            <a:endParaRPr lang="de-DE" sz="1800" b="0" dirty="0">
              <a:latin typeface="Arial" pitchFamily="34" charset="0"/>
              <a:ea typeface="+mn-ea"/>
            </a:endParaRPr>
          </a:p>
        </p:txBody>
      </p:sp>
      <p:sp>
        <p:nvSpPr>
          <p:cNvPr id="7" name="Textfeld 6"/>
          <p:cNvSpPr txBox="1"/>
          <p:nvPr/>
        </p:nvSpPr>
        <p:spPr>
          <a:xfrm>
            <a:off x="4379053" y="1241822"/>
            <a:ext cx="4313339" cy="5239896"/>
          </a:xfrm>
          <a:prstGeom prst="rect">
            <a:avLst/>
          </a:prstGeom>
          <a:noFill/>
        </p:spPr>
        <p:txBody>
          <a:bodyPr wrap="square" rtlCol="0">
            <a:spAutoFit/>
          </a:bodyPr>
          <a:lstStyle/>
          <a:p>
            <a:pPr algn="l">
              <a:spcBef>
                <a:spcPts val="1200"/>
              </a:spcBef>
            </a:pPr>
            <a:r>
              <a:rPr lang="en-US" sz="1800" dirty="0">
                <a:latin typeface="Arial" pitchFamily="34" charset="0"/>
                <a:ea typeface="+mn-ea"/>
              </a:rPr>
              <a:t>Type 2:</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many models</a:t>
            </a:r>
          </a:p>
          <a:p>
            <a:pPr marL="363538" indent="-171450" algn="l">
              <a:spcBef>
                <a:spcPts val="900"/>
              </a:spcBef>
              <a:buFont typeface="Wingdings" panose="05000000000000000000" pitchFamily="2" charset="2"/>
              <a:buChar char="§"/>
            </a:pPr>
            <a:r>
              <a:rPr lang="en-US" sz="1800" b="0" dirty="0">
                <a:latin typeface="Arial" pitchFamily="34" charset="0"/>
              </a:rPr>
              <a:t>each is a weak model as a </a:t>
            </a:r>
            <a:r>
              <a:rPr lang="en-US" sz="1800" b="0" dirty="0">
                <a:latin typeface="Arial" pitchFamily="34" charset="0"/>
                <a:ea typeface="+mn-ea"/>
              </a:rPr>
              <a:t>principle </a:t>
            </a:r>
          </a:p>
          <a:p>
            <a:pPr marL="363538" indent="-171450" algn="l">
              <a:spcBef>
                <a:spcPts val="900"/>
              </a:spcBef>
              <a:buFont typeface="Wingdings" panose="05000000000000000000" pitchFamily="2" charset="2"/>
              <a:buChar char="§"/>
            </a:pPr>
            <a:r>
              <a:rPr lang="en-US" sz="1800" b="0" dirty="0">
                <a:latin typeface="Arial" pitchFamily="34" charset="0"/>
                <a:ea typeface="+mn-ea"/>
              </a:rPr>
              <a:t>based on the idea of the wisdom of the masses</a:t>
            </a:r>
          </a:p>
          <a:p>
            <a:pPr marL="363538" indent="-171450" algn="l">
              <a:spcBef>
                <a:spcPts val="900"/>
              </a:spcBef>
              <a:buFont typeface="Wingdings" panose="05000000000000000000" pitchFamily="2" charset="2"/>
              <a:buChar char="§"/>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a:latin typeface="Arial" pitchFamily="34" charset="0"/>
                <a:ea typeface="+mn-ea"/>
              </a:rPr>
              <a:t>Random </a:t>
            </a:r>
            <a:r>
              <a:rPr lang="de-DE" sz="1800" b="0" dirty="0" err="1">
                <a:latin typeface="Arial" pitchFamily="34" charset="0"/>
                <a:ea typeface="+mn-ea"/>
              </a:rPr>
              <a:t>Forest</a:t>
            </a:r>
            <a:r>
              <a:rPr lang="de-DE" sz="1800" b="0" dirty="0">
                <a:latin typeface="Arial" pitchFamily="34" charset="0"/>
                <a:ea typeface="+mn-ea"/>
              </a:rPr>
              <a:t> </a:t>
            </a:r>
            <a:r>
              <a:rPr lang="de-DE" sz="1800" b="0" dirty="0" err="1">
                <a:latin typeface="Arial" pitchFamily="34" charset="0"/>
                <a:ea typeface="+mn-ea"/>
              </a:rPr>
              <a:t>and</a:t>
            </a:r>
            <a:r>
              <a:rPr lang="de-DE" sz="1800" b="0" dirty="0">
                <a:latin typeface="Arial" pitchFamily="34" charset="0"/>
                <a:ea typeface="+mn-ea"/>
              </a:rPr>
              <a:t> Gradient </a:t>
            </a:r>
            <a:r>
              <a:rPr lang="de-DE" sz="1800" b="0" dirty="0" err="1">
                <a:latin typeface="Arial" pitchFamily="34" charset="0"/>
                <a:ea typeface="+mn-ea"/>
              </a:rPr>
              <a:t>Boosted</a:t>
            </a:r>
            <a:r>
              <a:rPr lang="de-DE" sz="1800" b="0" dirty="0">
                <a:latin typeface="Arial" pitchFamily="34" charset="0"/>
                <a:ea typeface="+mn-ea"/>
              </a:rPr>
              <a:t> </a:t>
            </a:r>
            <a:r>
              <a:rPr lang="de-DE" sz="1800" b="0" dirty="0" err="1">
                <a:latin typeface="Arial" pitchFamily="34" charset="0"/>
                <a:ea typeface="+mn-ea"/>
              </a:rPr>
              <a:t>Trees</a:t>
            </a:r>
            <a:r>
              <a:rPr lang="de-DE" sz="1800" b="0" dirty="0">
                <a:latin typeface="Arial" pitchFamily="34" charset="0"/>
                <a:ea typeface="+mn-ea"/>
              </a:rPr>
              <a:t> </a:t>
            </a:r>
            <a:r>
              <a:rPr lang="de-DE" sz="1800" b="0" dirty="0" err="1">
                <a:latin typeface="Arial" pitchFamily="34" charset="0"/>
                <a:ea typeface="+mn-ea"/>
              </a:rPr>
              <a:t>are</a:t>
            </a:r>
            <a:r>
              <a:rPr lang="de-DE" sz="1800" b="0" dirty="0">
                <a:latin typeface="Arial" pitchFamily="34" charset="0"/>
                <a:ea typeface="+mn-ea"/>
              </a:rPr>
              <a:t> </a:t>
            </a:r>
            <a:r>
              <a:rPr lang="de-DE" sz="1800" b="0" dirty="0" err="1">
                <a:latin typeface="Arial" pitchFamily="34" charset="0"/>
                <a:ea typeface="+mn-ea"/>
              </a:rPr>
              <a:t>examples</a:t>
            </a:r>
            <a:endParaRPr lang="de-DE" sz="1800" b="0" dirty="0">
              <a:latin typeface="Arial" pitchFamily="34" charset="0"/>
              <a:ea typeface="+mn-ea"/>
            </a:endParaRP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44" y="3023176"/>
            <a:ext cx="32385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694" y="3031489"/>
            <a:ext cx="3584922" cy="27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68960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264</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a:t>
            </a:r>
            <a:r>
              <a:rPr lang="en-US" sz="2400">
                <a:solidFill>
                  <a:srgbClr val="FF0000"/>
                </a:solidFill>
              </a:rPr>
              <a:t>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93395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23" y="1109991"/>
            <a:ext cx="71247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Predicting using Regression Methods</a:t>
            </a:r>
          </a:p>
        </p:txBody>
      </p:sp>
      <p:sp>
        <p:nvSpPr>
          <p:cNvPr id="2" name="Textfeld 1"/>
          <p:cNvSpPr txBox="1"/>
          <p:nvPr/>
        </p:nvSpPr>
        <p:spPr>
          <a:xfrm>
            <a:off x="415635" y="1230284"/>
            <a:ext cx="6982691" cy="369332"/>
          </a:xfrm>
          <a:prstGeom prst="rect">
            <a:avLst/>
          </a:prstGeom>
          <a:noFill/>
        </p:spPr>
        <p:txBody>
          <a:bodyPr wrap="square" rtlCol="0">
            <a:spAutoFit/>
          </a:bodyPr>
          <a:lstStyle/>
          <a:p>
            <a:pPr algn="l"/>
            <a:r>
              <a:rPr lang="de-DE" sz="1800" dirty="0" err="1"/>
              <a:t>Example</a:t>
            </a:r>
            <a:r>
              <a:rPr lang="de-DE" sz="1800" dirty="0"/>
              <a:t>: </a:t>
            </a:r>
            <a:r>
              <a:rPr lang="de-DE" sz="1800" dirty="0" err="1"/>
              <a:t>Predicting</a:t>
            </a:r>
            <a:r>
              <a:rPr lang="de-DE" sz="1800" dirty="0"/>
              <a:t> House Prices</a:t>
            </a:r>
          </a:p>
        </p:txBody>
      </p:sp>
      <p:sp>
        <p:nvSpPr>
          <p:cNvPr id="8" name="Textfeld 7"/>
          <p:cNvSpPr txBox="1"/>
          <p:nvPr/>
        </p:nvSpPr>
        <p:spPr>
          <a:xfrm>
            <a:off x="415635" y="5738554"/>
            <a:ext cx="7875217" cy="369332"/>
          </a:xfrm>
          <a:prstGeom prst="rect">
            <a:avLst/>
          </a:prstGeom>
          <a:noFill/>
        </p:spPr>
        <p:txBody>
          <a:bodyPr wrap="square" rtlCol="0">
            <a:spAutoFit/>
          </a:bodyPr>
          <a:lstStyle/>
          <a:p>
            <a:pPr algn="l"/>
            <a:r>
              <a:rPr lang="de-DE" sz="1800" dirty="0" err="1"/>
              <a:t>Function</a:t>
            </a:r>
            <a:r>
              <a:rPr lang="de-DE" sz="1800" dirty="0"/>
              <a:t>:  Price = f(</a:t>
            </a:r>
            <a:r>
              <a:rPr lang="de-DE" sz="1800" dirty="0" err="1"/>
              <a:t>SquareFootage</a:t>
            </a:r>
            <a:r>
              <a:rPr lang="de-DE" sz="1800" dirty="0"/>
              <a:t>, </a:t>
            </a:r>
            <a:r>
              <a:rPr lang="de-DE" sz="1800" dirty="0" err="1"/>
              <a:t>Bedrooms</a:t>
            </a:r>
            <a:r>
              <a:rPr lang="de-DE" sz="1800" dirty="0"/>
              <a:t>, Age, </a:t>
            </a:r>
            <a:r>
              <a:rPr lang="de-DE" sz="1800" dirty="0" err="1"/>
              <a:t>SchoolRating</a:t>
            </a:r>
            <a:r>
              <a:rPr lang="de-DE" sz="1800" dirty="0"/>
              <a:t>)</a:t>
            </a:r>
          </a:p>
        </p:txBody>
      </p:sp>
      <p:sp>
        <p:nvSpPr>
          <p:cNvPr id="9" name="Textfeld 8"/>
          <p:cNvSpPr txBox="1"/>
          <p:nvPr/>
        </p:nvSpPr>
        <p:spPr>
          <a:xfrm>
            <a:off x="1537858" y="62928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spTree>
    <p:extLst>
      <p:ext uri="{BB962C8B-B14F-4D97-AF65-F5344CB8AC3E}">
        <p14:creationId xmlns:p14="http://schemas.microsoft.com/office/powerpoint/2010/main" val="397539257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266</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solidFill>
                  <a:srgbClr val="C00000"/>
                </a:solidFill>
              </a:rPr>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63581789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Traditional OLS Regression Approach</a:t>
            </a:r>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11" y="1323858"/>
            <a:ext cx="3624147" cy="4757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ieren 8"/>
          <p:cNvGrpSpPr/>
          <p:nvPr/>
        </p:nvGrpSpPr>
        <p:grpSpPr>
          <a:xfrm>
            <a:off x="5246004" y="1670779"/>
            <a:ext cx="2429541" cy="1274285"/>
            <a:chOff x="1000125" y="1154113"/>
            <a:chExt cx="6642100" cy="4067175"/>
          </a:xfrm>
        </p:grpSpPr>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sz="1200"/>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pSp>
      <p:sp>
        <p:nvSpPr>
          <p:cNvPr id="3" name="Rechteck 2"/>
          <p:cNvSpPr/>
          <p:nvPr/>
        </p:nvSpPr>
        <p:spPr bwMode="auto">
          <a:xfrm>
            <a:off x="2141783" y="2412513"/>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009181" y="3580471"/>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29509" y="4264587"/>
            <a:ext cx="287118"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Rechteck 35"/>
          <p:cNvSpPr/>
          <p:nvPr/>
        </p:nvSpPr>
        <p:spPr bwMode="auto">
          <a:xfrm>
            <a:off x="2156466" y="5071229"/>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feld 36"/>
          <p:cNvSpPr txBox="1"/>
          <p:nvPr/>
        </p:nvSpPr>
        <p:spPr>
          <a:xfrm>
            <a:off x="4736728" y="3855257"/>
            <a:ext cx="4148051" cy="1200329"/>
          </a:xfrm>
          <a:prstGeom prst="rect">
            <a:avLst/>
          </a:prstGeom>
          <a:noFill/>
        </p:spPr>
        <p:txBody>
          <a:bodyPr wrap="square" rtlCol="0">
            <a:spAutoFit/>
          </a:bodyPr>
          <a:lstStyle/>
          <a:p>
            <a:pPr marL="806450" indent="-806450" algn="l">
              <a:spcBef>
                <a:spcPts val="0"/>
              </a:spcBef>
            </a:pPr>
            <a:r>
              <a:rPr lang="de-DE" sz="1800" dirty="0" err="1"/>
              <a:t>Function</a:t>
            </a:r>
            <a:r>
              <a:rPr lang="de-DE" sz="1800" dirty="0"/>
              <a:t>: </a:t>
            </a:r>
          </a:p>
          <a:p>
            <a:pPr marL="623888" indent="-623888" algn="l">
              <a:spcBef>
                <a:spcPts val="0"/>
              </a:spcBef>
            </a:pPr>
            <a:r>
              <a:rPr lang="de-DE" sz="1800" dirty="0"/>
              <a:t>Price	= ß</a:t>
            </a:r>
            <a:r>
              <a:rPr lang="de-DE" sz="1800" baseline="-25000" dirty="0"/>
              <a:t>0</a:t>
            </a:r>
            <a:r>
              <a:rPr lang="de-DE" sz="1800" dirty="0"/>
              <a:t> + ß</a:t>
            </a:r>
            <a:r>
              <a:rPr lang="de-DE" sz="1800" baseline="-25000" dirty="0"/>
              <a:t>1</a:t>
            </a:r>
            <a:r>
              <a:rPr lang="de-DE" sz="1800" dirty="0"/>
              <a:t> * </a:t>
            </a:r>
            <a:r>
              <a:rPr lang="de-DE" sz="1800" dirty="0" err="1"/>
              <a:t>SquareFootage</a:t>
            </a:r>
            <a:br>
              <a:rPr lang="de-DE" sz="1800" dirty="0"/>
            </a:br>
            <a:r>
              <a:rPr lang="de-DE" sz="1800" dirty="0"/>
              <a:t>+ ß</a:t>
            </a:r>
            <a:r>
              <a:rPr lang="de-DE" sz="1800" baseline="-25000" dirty="0"/>
              <a:t>2</a:t>
            </a:r>
            <a:r>
              <a:rPr lang="de-DE" sz="1800" dirty="0"/>
              <a:t> * </a:t>
            </a:r>
            <a:r>
              <a:rPr lang="de-DE" sz="1800" dirty="0" err="1"/>
              <a:t>Bedrooms</a:t>
            </a:r>
            <a:r>
              <a:rPr lang="de-DE" sz="1800" dirty="0"/>
              <a:t> + ß</a:t>
            </a:r>
            <a:r>
              <a:rPr lang="de-DE" sz="1800" baseline="-25000" dirty="0"/>
              <a:t>3</a:t>
            </a:r>
            <a:r>
              <a:rPr lang="de-DE" sz="1800" dirty="0"/>
              <a:t> * Age </a:t>
            </a:r>
            <a:br>
              <a:rPr lang="de-DE" sz="1800" dirty="0"/>
            </a:br>
            <a:r>
              <a:rPr lang="de-DE" sz="1800" dirty="0"/>
              <a:t>+ ß</a:t>
            </a:r>
            <a:r>
              <a:rPr lang="de-DE" sz="1800" baseline="-25000" dirty="0"/>
              <a:t>4</a:t>
            </a:r>
            <a:r>
              <a:rPr lang="de-DE" sz="1800" dirty="0"/>
              <a:t> * </a:t>
            </a:r>
            <a:r>
              <a:rPr lang="de-DE" sz="1800" dirty="0" err="1"/>
              <a:t>SchoolRating</a:t>
            </a:r>
            <a:endParaRPr lang="de-DE" sz="1800" dirty="0"/>
          </a:p>
        </p:txBody>
      </p:sp>
      <p:sp>
        <p:nvSpPr>
          <p:cNvPr id="5" name="Textfeld 4"/>
          <p:cNvSpPr txBox="1"/>
          <p:nvPr/>
        </p:nvSpPr>
        <p:spPr>
          <a:xfrm>
            <a:off x="2181289" y="2240682"/>
            <a:ext cx="459473" cy="2385268"/>
          </a:xfrm>
          <a:prstGeom prst="rect">
            <a:avLst/>
          </a:prstGeom>
          <a:noFill/>
        </p:spPr>
        <p:txBody>
          <a:bodyPr wrap="square" rtlCol="0">
            <a:spAutoFit/>
          </a:bodyPr>
          <a:lstStyle/>
          <a:p>
            <a:pPr marL="806450" indent="-806450" algn="l">
              <a:lnSpc>
                <a:spcPct val="250000"/>
              </a:lnSpc>
              <a:spcBef>
                <a:spcPts val="0"/>
              </a:spcBef>
            </a:pPr>
            <a:r>
              <a:rPr lang="de-DE" sz="1800" dirty="0"/>
              <a:t>ß</a:t>
            </a:r>
            <a:r>
              <a:rPr lang="de-DE" sz="1800" baseline="-25000" dirty="0"/>
              <a:t>1</a:t>
            </a:r>
            <a:endParaRPr lang="de-DE" sz="1800" dirty="0"/>
          </a:p>
          <a:p>
            <a:pPr marL="806450" indent="-806450" algn="l">
              <a:lnSpc>
                <a:spcPct val="250000"/>
              </a:lnSpc>
              <a:spcBef>
                <a:spcPts val="0"/>
              </a:spcBef>
            </a:pPr>
            <a:r>
              <a:rPr lang="de-DE" sz="1800" dirty="0"/>
              <a:t>ß</a:t>
            </a:r>
            <a:r>
              <a:rPr lang="de-DE" sz="1800" baseline="-25000" dirty="0"/>
              <a:t>2</a:t>
            </a:r>
            <a:r>
              <a:rPr lang="de-DE" sz="1800" dirty="0"/>
              <a:t> </a:t>
            </a:r>
          </a:p>
          <a:p>
            <a:pPr marL="806450" indent="-806450" algn="l">
              <a:lnSpc>
                <a:spcPct val="150000"/>
              </a:lnSpc>
              <a:spcBef>
                <a:spcPts val="0"/>
              </a:spcBef>
            </a:pPr>
            <a:r>
              <a:rPr lang="de-DE" sz="1800" dirty="0"/>
              <a:t>ß</a:t>
            </a:r>
            <a:r>
              <a:rPr lang="de-DE" sz="1800" baseline="-25000" dirty="0"/>
              <a:t>3</a:t>
            </a:r>
            <a:r>
              <a:rPr lang="de-DE" sz="1800" dirty="0"/>
              <a:t> </a:t>
            </a:r>
          </a:p>
          <a:p>
            <a:pPr marL="806450" indent="-806450" algn="l">
              <a:lnSpc>
                <a:spcPct val="150000"/>
              </a:lnSpc>
              <a:spcBef>
                <a:spcPts val="600"/>
              </a:spcBef>
            </a:pPr>
            <a:r>
              <a:rPr lang="de-DE" sz="1800" dirty="0"/>
              <a:t>ß</a:t>
            </a:r>
            <a:r>
              <a:rPr lang="de-DE" sz="1800" baseline="-25000" dirty="0"/>
              <a:t>4</a:t>
            </a:r>
            <a:endParaRPr lang="de-DE" sz="1800" dirty="0"/>
          </a:p>
        </p:txBody>
      </p:sp>
    </p:spTree>
    <p:extLst>
      <p:ext uri="{BB962C8B-B14F-4D97-AF65-F5344CB8AC3E}">
        <p14:creationId xmlns:p14="http://schemas.microsoft.com/office/powerpoint/2010/main" val="424241668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C0FB9958-E6E8-48DC-A41E-700D06EDAED9}" type="slidenum">
              <a:rPr lang="de-DE" sz="800" smtClean="0">
                <a:solidFill>
                  <a:schemeClr val="bg1"/>
                </a:solidFill>
              </a:rPr>
              <a:pPr/>
              <a:t>268</a:t>
            </a:fld>
            <a:endParaRPr lang="de-DE" sz="800">
              <a:solidFill>
                <a:schemeClr val="bg1"/>
              </a:solidFill>
            </a:endParaRPr>
          </a:p>
        </p:txBody>
      </p:sp>
      <p:sp>
        <p:nvSpPr>
          <p:cNvPr id="196611" name="Rectangle 2"/>
          <p:cNvSpPr>
            <a:spLocks noChangeArrowheads="1"/>
          </p:cNvSpPr>
          <p:nvPr/>
        </p:nvSpPr>
        <p:spPr bwMode="auto">
          <a:xfrm>
            <a:off x="125413" y="530225"/>
            <a:ext cx="541975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Ordinary</a:t>
            </a:r>
            <a:r>
              <a:rPr lang="de-DE" sz="2400" dirty="0"/>
              <a:t> Least </a:t>
            </a:r>
            <a:r>
              <a:rPr lang="de-DE" sz="2400" dirty="0" err="1"/>
              <a:t>Squares</a:t>
            </a:r>
            <a:r>
              <a:rPr lang="de-DE" sz="2400" dirty="0"/>
              <a:t> Regression</a:t>
            </a:r>
          </a:p>
        </p:txBody>
      </p:sp>
      <mc:AlternateContent xmlns:mc="http://schemas.openxmlformats.org/markup-compatibility/2006" xmlns:a14="http://schemas.microsoft.com/office/drawing/2010/main">
        <mc:Choice Requires="a14">
          <p:sp>
            <p:nvSpPr>
              <p:cNvPr id="196612" name="Text Box 3"/>
              <p:cNvSpPr txBox="1">
                <a:spLocks noChangeArrowheads="1"/>
              </p:cNvSpPr>
              <p:nvPr/>
            </p:nvSpPr>
            <p:spPr bwMode="auto">
              <a:xfrm>
                <a:off x="207818" y="1304218"/>
                <a:ext cx="8778240" cy="5301004"/>
              </a:xfrm>
              <a:prstGeom prst="rect">
                <a:avLst/>
              </a:prstGeom>
              <a:noFill/>
              <a:ln>
                <a:noFill/>
              </a:ln>
              <a:effectLst/>
              <a:extLst>
                <a:ext uri="{909E8E84-426E-40DD-AFC4-6F175D3DCCD1}">
                  <a14:hiddenFill>
                    <a:solidFill>
                      <a:schemeClr val="accent1"/>
                    </a:solidFill>
                  </a14:hiddenFill>
                </a:ext>
                <a:ext uri="{91240B29-F687-4F45-9708-019B960494DF}">
                  <a14:hiddenLine w="254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lvl1pPr defTabSz="762000">
                  <a:tabLst>
                    <a:tab pos="673100" algn="l"/>
                    <a:tab pos="4572000" algn="l"/>
                    <a:tab pos="4864100" algn="l"/>
                  </a:tabLst>
                  <a:defRPr sz="1600" b="1">
                    <a:solidFill>
                      <a:schemeClr val="tx1"/>
                    </a:solidFill>
                    <a:latin typeface="Arial" charset="0"/>
                    <a:ea typeface="MS PGothic" pitchFamily="34" charset="-128"/>
                  </a:defRPr>
                </a:lvl1pPr>
                <a:lvl2pPr marL="673100" indent="-381000" defTabSz="762000">
                  <a:tabLst>
                    <a:tab pos="673100" algn="l"/>
                    <a:tab pos="4572000" algn="l"/>
                    <a:tab pos="4864100" algn="l"/>
                  </a:tabLst>
                  <a:defRPr sz="1600" b="1">
                    <a:solidFill>
                      <a:schemeClr val="tx1"/>
                    </a:solidFill>
                    <a:latin typeface="Arial" charset="0"/>
                    <a:ea typeface="MS PGothic" pitchFamily="34" charset="-128"/>
                  </a:defRPr>
                </a:lvl2pPr>
                <a:lvl3pPr marL="1054100" indent="-190500" defTabSz="762000">
                  <a:tabLst>
                    <a:tab pos="673100" algn="l"/>
                    <a:tab pos="4572000" algn="l"/>
                    <a:tab pos="4864100" algn="l"/>
                  </a:tabLst>
                  <a:defRPr sz="1600" b="1">
                    <a:solidFill>
                      <a:schemeClr val="tx1"/>
                    </a:solidFill>
                    <a:latin typeface="Arial" charset="0"/>
                    <a:ea typeface="MS PGothic" pitchFamily="34" charset="-128"/>
                  </a:defRPr>
                </a:lvl3pPr>
                <a:lvl4pPr marL="1600200" indent="-228600" defTabSz="762000">
                  <a:tabLst>
                    <a:tab pos="673100" algn="l"/>
                    <a:tab pos="4572000" algn="l"/>
                    <a:tab pos="4864100" algn="l"/>
                  </a:tabLst>
                  <a:defRPr sz="1600" b="1">
                    <a:solidFill>
                      <a:schemeClr val="tx1"/>
                    </a:solidFill>
                    <a:latin typeface="Arial" charset="0"/>
                    <a:ea typeface="MS PGothic" pitchFamily="34" charset="-128"/>
                  </a:defRPr>
                </a:lvl4pPr>
                <a:lvl5pPr marL="2057400" indent="-228600" defTabSz="762000">
                  <a:tabLst>
                    <a:tab pos="673100" algn="l"/>
                    <a:tab pos="4572000" algn="l"/>
                    <a:tab pos="4864100"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9pPr>
              </a:lstStyle>
              <a:p>
                <a:pPr algn="l">
                  <a:spcBef>
                    <a:spcPts val="600"/>
                  </a:spcBef>
                </a:pPr>
                <a:r>
                  <a:rPr lang="de-DE" sz="1800" dirty="0"/>
                  <a:t>OLS </a:t>
                </a:r>
                <a:r>
                  <a:rPr lang="en-US" sz="1800" dirty="0"/>
                  <a:t>is a linear approach for predicting a quantitative response Y on the basis of a set of predictor variables </a:t>
                </a:r>
                <a:r>
                  <a:rPr lang="en-US" sz="1800" dirty="0" err="1"/>
                  <a:t>X</a:t>
                </a:r>
                <a:r>
                  <a:rPr lang="en-US" sz="1800" baseline="-25000" dirty="0" err="1"/>
                  <a:t>j</a:t>
                </a:r>
                <a:endParaRPr lang="en-US" sz="1800" dirty="0"/>
              </a:p>
              <a:p>
                <a:pPr algn="l">
                  <a:spcBef>
                    <a:spcPts val="600"/>
                  </a:spcBef>
                </a:pPr>
                <a:r>
                  <a:rPr lang="de-DE" sz="1800" dirty="0"/>
                  <a:t>	</a:t>
                </a:r>
                <a14:m>
                  <m:oMath xmlns:m="http://schemas.openxmlformats.org/officeDocument/2006/math">
                    <m:r>
                      <m:rPr>
                        <m:nor/>
                      </m:rPr>
                      <a:rPr lang="en-US" sz="1800" dirty="0"/>
                      <m:t> </m:t>
                    </m:r>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de-DE" sz="1800" b="0" i="1">
                            <a:latin typeface="Cambria Math" panose="02040503050406030204" pitchFamily="18" charset="0"/>
                          </a:rPr>
                        </m:ctrlPr>
                      </m:sSubPr>
                      <m:e>
                        <m:r>
                          <a:rPr lang="pt-BR" sz="1800" b="0" i="1">
                            <a:latin typeface="Cambria Math"/>
                          </a:rPr>
                          <m:t>𝛽</m:t>
                        </m:r>
                      </m:e>
                      <m:sub>
                        <m:r>
                          <a:rPr lang="pt-BR" sz="1800" b="0" i="1">
                            <a:latin typeface="Cambria Math"/>
                          </a:rPr>
                          <m:t>0</m:t>
                        </m:r>
                      </m:sub>
                    </m:sSub>
                    <m:r>
                      <a:rPr lang="de-DE" sz="1800" b="0" i="1">
                        <a:latin typeface="Cambria Math"/>
                      </a:rPr>
                      <m:t>+</m:t>
                    </m:r>
                    <m:sSub>
                      <m:sSubPr>
                        <m:ctrlPr>
                          <a:rPr lang="de-DE" sz="1800" b="0" i="1">
                            <a:latin typeface="Cambria Math" panose="02040503050406030204" pitchFamily="18" charset="0"/>
                          </a:rPr>
                        </m:ctrlPr>
                      </m:sSubPr>
                      <m:e>
                        <m:r>
                          <a:rPr lang="pt-BR" sz="1800" b="0" i="1">
                            <a:latin typeface="Cambria Math"/>
                          </a:rPr>
                          <m:t>𝛽</m:t>
                        </m:r>
                      </m:e>
                      <m:sub>
                        <m:r>
                          <a:rPr lang="pt-BR" sz="1800" b="0" i="1">
                            <a:latin typeface="Cambria Math"/>
                          </a:rPr>
                          <m:t>1</m:t>
                        </m:r>
                      </m:sub>
                    </m:sSub>
                    <m:r>
                      <a:rPr lang="pt-BR" sz="1800" b="0" i="1">
                        <a:latin typeface="Cambria Math"/>
                      </a:rPr>
                      <m:t>∙</m:t>
                    </m:r>
                    <m:sSub>
                      <m:sSubPr>
                        <m:ctrlPr>
                          <a:rPr lang="de-DE" sz="1800" b="0" i="1">
                            <a:latin typeface="Cambria Math" panose="02040503050406030204" pitchFamily="18" charset="0"/>
                          </a:rPr>
                        </m:ctrlPr>
                      </m:sSubPr>
                      <m:e>
                        <m:r>
                          <a:rPr lang="en-US" sz="1800" b="0" i="1">
                            <a:latin typeface="Cambria Math"/>
                          </a:rPr>
                          <m:t>𝑥</m:t>
                        </m:r>
                      </m:e>
                      <m:sub>
                        <m:r>
                          <a:rPr lang="de-DE" sz="1800" b="0" i="1" smtClean="0">
                            <a:latin typeface="Cambria Math"/>
                          </a:rPr>
                          <m:t>1,</m:t>
                        </m:r>
                        <m:r>
                          <a:rPr lang="de-DE" sz="1800" b="0" i="1" smtClean="0">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r>
                          <a:rPr lang="pt-BR" sz="1800" b="0" i="1">
                            <a:latin typeface="Cambria Math"/>
                          </a:rPr>
                          <m:t>𝛽</m:t>
                        </m:r>
                      </m:e>
                      <m:sub>
                        <m:r>
                          <a:rPr lang="pt-BR" sz="1800" b="0" i="1">
                            <a:latin typeface="Cambria Math"/>
                          </a:rPr>
                          <m:t>2</m:t>
                        </m:r>
                      </m:sub>
                    </m:sSub>
                    <m:r>
                      <a:rPr lang="pt-BR" sz="1800" b="0" i="1">
                        <a:latin typeface="Cambria Math"/>
                      </a:rPr>
                      <m:t>∙</m:t>
                    </m:r>
                    <m:sSub>
                      <m:sSubPr>
                        <m:ctrlPr>
                          <a:rPr lang="de-DE" sz="1800" b="0" i="1">
                            <a:latin typeface="Cambria Math" panose="02040503050406030204" pitchFamily="18" charset="0"/>
                          </a:rPr>
                        </m:ctrlPr>
                      </m:sSubPr>
                      <m:e>
                        <m:r>
                          <a:rPr lang="en-US" sz="1800" b="0" i="1">
                            <a:latin typeface="Cambria Math"/>
                          </a:rPr>
                          <m:t>𝑥</m:t>
                        </m:r>
                      </m:e>
                      <m:sub>
                        <m:r>
                          <a:rPr lang="de-DE" sz="1800" b="0" i="1">
                            <a:latin typeface="Cambria Math"/>
                          </a:rPr>
                          <m:t>2</m:t>
                        </m:r>
                        <m:r>
                          <a:rPr lang="de-DE" sz="1800" b="0" i="1" smtClean="0">
                            <a:latin typeface="Cambria Math"/>
                          </a:rPr>
                          <m:t>,1</m:t>
                        </m:r>
                      </m:sub>
                    </m:sSub>
                    <m:r>
                      <a:rPr lang="de-DE" sz="1800" b="0" i="1">
                        <a:latin typeface="Cambria Math"/>
                      </a:rPr>
                      <m:t>+</m:t>
                    </m:r>
                    <m:r>
                      <a:rPr lang="de-DE" sz="1800" b="0" i="1" smtClean="0">
                        <a:latin typeface="Cambria Math"/>
                      </a:rPr>
                      <m:t>…</m:t>
                    </m:r>
                    <m:r>
                      <a:rPr lang="de-DE" sz="1800" b="0" i="1">
                        <a:latin typeface="Cambria Math"/>
                      </a:rPr>
                      <m:t>+</m:t>
                    </m:r>
                    <m:sSub>
                      <m:sSubPr>
                        <m:ctrlPr>
                          <a:rPr lang="de-DE" sz="1800" b="0" i="1">
                            <a:latin typeface="Cambria Math" panose="02040503050406030204" pitchFamily="18" charset="0"/>
                          </a:rPr>
                        </m:ctrlPr>
                      </m:sSubPr>
                      <m:e>
                        <m:r>
                          <a:rPr lang="pt-BR" sz="1800" b="0" i="1">
                            <a:latin typeface="Cambria Math"/>
                          </a:rPr>
                          <m:t>𝛽</m:t>
                        </m:r>
                      </m:e>
                      <m:sub>
                        <m:r>
                          <a:rPr lang="de-DE" sz="1800" b="0" i="1" smtClean="0">
                            <a:latin typeface="Cambria Math"/>
                          </a:rPr>
                          <m:t>𝑝</m:t>
                        </m:r>
                      </m:sub>
                    </m:sSub>
                    <m:r>
                      <a:rPr lang="pt-BR" sz="1800" b="0" i="1">
                        <a:latin typeface="Cambria Math"/>
                      </a:rPr>
                      <m:t>∙</m:t>
                    </m:r>
                    <m:sSub>
                      <m:sSubPr>
                        <m:ctrlPr>
                          <a:rPr lang="de-DE" sz="1800" b="0" i="1">
                            <a:latin typeface="Cambria Math" panose="02040503050406030204" pitchFamily="18" charset="0"/>
                          </a:rPr>
                        </m:ctrlPr>
                      </m:sSubPr>
                      <m:e>
                        <m:r>
                          <a:rPr lang="en-US" sz="1800" b="0" i="1">
                            <a:latin typeface="Cambria Math"/>
                          </a:rPr>
                          <m:t>𝑥</m:t>
                        </m:r>
                      </m:e>
                      <m:sub>
                        <m:r>
                          <a:rPr lang="de-DE" sz="1800" b="0" i="1" smtClean="0">
                            <a:latin typeface="Cambria Math"/>
                          </a:rPr>
                          <m:t>𝑝</m:t>
                        </m:r>
                        <m:r>
                          <a:rPr lang="de-DE" sz="1800" b="0" i="1" smtClean="0">
                            <a:latin typeface="Cambria Math"/>
                          </a:rPr>
                          <m:t>,</m:t>
                        </m:r>
                        <m:r>
                          <a:rPr lang="de-DE" sz="1800" b="0" i="1" smtClean="0">
                            <a:latin typeface="Cambria Math"/>
                          </a:rPr>
                          <m:t>𝑖</m:t>
                        </m:r>
                      </m:sub>
                    </m:sSub>
                    <m:r>
                      <a:rPr lang="de-DE" sz="1800" b="0" i="1">
                        <a:latin typeface="Cambria Math"/>
                      </a:rPr>
                      <m:t>+</m:t>
                    </m:r>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r>
                      <a:rPr lang="de-DE" sz="1800" b="1" i="1" smtClean="0">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b="0" i="1">
                            <a:latin typeface="Cambria Math"/>
                          </a:rPr>
                          <m:t>0</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oMath>
                </a14:m>
                <a:endParaRPr lang="en-US" sz="1800" dirty="0"/>
              </a:p>
              <a:p>
                <a:pPr algn="l">
                  <a:spcBef>
                    <a:spcPts val="1200"/>
                  </a:spcBef>
                </a:pPr>
                <a:r>
                  <a:rPr lang="en-US" sz="1800" dirty="0"/>
                  <a:t>It assumes that there is approximately a linear relationship between X and Y.</a:t>
                </a:r>
              </a:p>
              <a:p>
                <a:pPr algn="l">
                  <a:spcBef>
                    <a:spcPts val="1200"/>
                  </a:spcBef>
                </a:pPr>
                <a:r>
                  <a:rPr lang="en-US" sz="1800" dirty="0"/>
                  <a:t>The optimal regression line is found where the sum of squared residuals (RSS)</a:t>
                </a:r>
              </a:p>
              <a:p>
                <a:pPr marL="714375" algn="l">
                  <a:spcBef>
                    <a:spcPts val="1200"/>
                  </a:spcBef>
                </a:pPr>
                <a14:m>
                  <m:oMathPara xmlns:m="http://schemas.openxmlformats.org/officeDocument/2006/math">
                    <m:oMathParaPr>
                      <m:jc m:val="left"/>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e>
                            <m:sup>
                              <m:r>
                                <a:rPr lang="de-DE" sz="1800" b="0" i="1">
                                  <a:latin typeface="Cambria Math"/>
                                </a:rPr>
                                <m:t>2</m:t>
                              </m:r>
                            </m:sup>
                          </m:sSup>
                        </m:e>
                      </m:nary>
                      <m:r>
                        <a:rPr lang="de-DE" sz="1800" b="0" i="1" smtClean="0">
                          <a:latin typeface="Cambria Math"/>
                        </a:rPr>
                        <m:t>=</m:t>
                      </m:r>
                      <m:nary>
                        <m:naryPr>
                          <m:chr m:val="∑"/>
                          <m:ctrlPr>
                            <a:rPr lang="de-DE"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panose="02040503050406030204" pitchFamily="18" charset="0"/>
                                </a:rPr>
                              </m:ctrlPr>
                            </m:sSupPr>
                            <m:e>
                              <m:d>
                                <m:dPr>
                                  <m:ctrlPr>
                                    <a:rPr lang="de-DE" sz="1800" b="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i="1">
                                              <a:latin typeface="Cambria Math"/>
                                            </a:rPr>
                                            <m:t>𝑦</m:t>
                                          </m:r>
                                        </m:e>
                                      </m:acc>
                                    </m:e>
                                    <m:sub>
                                      <m:r>
                                        <a:rPr lang="de-DE" sz="1800" b="0" i="1">
                                          <a:latin typeface="Cambria Math"/>
                                        </a:rPr>
                                        <m:t>𝑖</m:t>
                                      </m:r>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panose="02040503050406030204" pitchFamily="18" charset="0"/>
                                </a:rPr>
                              </m:ctrlPr>
                            </m:sSupPr>
                            <m:e>
                              <m:d>
                                <m:dPr>
                                  <m:ctrlPr>
                                    <a:rPr lang="de-DE" sz="1800" b="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b="0" i="1">
                                          <a:latin typeface="Cambria Math"/>
                                        </a:rPr>
                                        <m:t>0</m:t>
                                      </m:r>
                                    </m:sub>
                                  </m:sSub>
                                  <m:r>
                                    <a:rPr lang="de-DE"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e>
                              </m:d>
                            </m:e>
                            <m:sup>
                              <m:r>
                                <a:rPr lang="de-DE" sz="1800" b="0" i="1">
                                  <a:latin typeface="Cambria Math"/>
                                </a:rPr>
                                <m:t>2</m:t>
                              </m:r>
                            </m:sup>
                          </m:sSup>
                        </m:e>
                      </m:nary>
                    </m:oMath>
                  </m:oMathPara>
                </a14:m>
                <a:endParaRPr lang="de-DE" sz="1800" dirty="0"/>
              </a:p>
              <a:p>
                <a:pPr algn="l">
                  <a:spcBef>
                    <a:spcPts val="1200"/>
                  </a:spcBef>
                </a:pPr>
                <a:r>
                  <a:rPr lang="en-US" sz="1800" dirty="0"/>
                  <a:t>is minimal. Rewriting</a:t>
                </a:r>
              </a:p>
              <a:p>
                <a:pPr algn="l">
                  <a:spcBef>
                    <a:spcPts val="1200"/>
                  </a:spcBef>
                </a:pPr>
                <a:endParaRPr lang="en-US" sz="1800" dirty="0"/>
              </a:p>
              <a:p>
                <a:pPr algn="l">
                  <a:spcBef>
                    <a:spcPts val="1200"/>
                  </a:spcBef>
                </a:pPr>
                <a:endParaRPr lang="en-US" sz="1800" dirty="0"/>
              </a:p>
              <a:p>
                <a:pPr algn="l">
                  <a:spcBef>
                    <a:spcPts val="1200"/>
                  </a:spcBef>
                </a:pPr>
                <a:endParaRPr lang="en-US" sz="1800" dirty="0"/>
              </a:p>
              <a:p>
                <a:pPr algn="l">
                  <a:spcBef>
                    <a:spcPts val="1200"/>
                  </a:spcBef>
                </a:pPr>
                <a:endParaRPr lang="en-US" sz="1800" dirty="0"/>
              </a:p>
              <a:p>
                <a:pPr lvl="0" algn="l">
                  <a:spcBef>
                    <a:spcPts val="1200"/>
                  </a:spcBef>
                </a:pPr>
                <a:r>
                  <a:rPr lang="en-US" sz="1800" dirty="0">
                    <a:solidFill>
                      <a:srgbClr val="1A1A1A"/>
                    </a:solidFill>
                    <a:latin typeface="Arial" pitchFamily="34" charset="0"/>
                  </a:rPr>
                  <a:t>the parameter vector b can be calculated via: </a:t>
                </a:r>
                <a14:m>
                  <m:oMath xmlns:m="http://schemas.openxmlformats.org/officeDocument/2006/math">
                    <m:r>
                      <a:rPr lang="de-DE" sz="1800" b="1" i="0" smtClean="0">
                        <a:latin typeface="Cambria Math"/>
                      </a:rPr>
                      <m:t>  </m:t>
                    </m:r>
                    <m:r>
                      <a:rPr lang="en-US" sz="1800" b="0" i="1">
                        <a:latin typeface="Cambria Math"/>
                      </a:rPr>
                      <m:t>𝜷</m:t>
                    </m:r>
                    <m:r>
                      <a:rPr lang="de-DE" sz="1800" b="0" i="1" smtClean="0">
                        <a:latin typeface="Cambria Math"/>
                      </a:rPr>
                      <m:t>=</m:t>
                    </m:r>
                    <m:sSup>
                      <m:sSupPr>
                        <m:ctrlPr>
                          <a:rPr lang="de-DE" sz="1800" b="1" i="1" smtClean="0">
                            <a:latin typeface="Cambria Math" panose="02040503050406030204" pitchFamily="18" charset="0"/>
                          </a:rPr>
                        </m:ctrlPr>
                      </m:sSupPr>
                      <m:e>
                        <m:r>
                          <a:rPr lang="de-DE" sz="1800" b="0" i="1">
                            <a:latin typeface="Cambria Math"/>
                          </a:rPr>
                          <m:t>(</m:t>
                        </m:r>
                        <m:sSup>
                          <m:sSupPr>
                            <m:ctrlPr>
                              <a:rPr lang="en-US" sz="1800" b="0" i="1">
                                <a:latin typeface="Cambria Math" panose="02040503050406030204" pitchFamily="18" charset="0"/>
                              </a:rPr>
                            </m:ctrlPr>
                          </m:sSupPr>
                          <m:e>
                            <m:r>
                              <a:rPr lang="de-DE" sz="1800" i="1">
                                <a:latin typeface="Cambria Math"/>
                              </a:rPr>
                              <m:t>𝑿</m:t>
                            </m:r>
                          </m:e>
                          <m:sup>
                            <m:r>
                              <a:rPr lang="en-US" sz="1800" b="0" i="1">
                                <a:latin typeface="Cambria Math"/>
                              </a:rPr>
                              <m:t>′</m:t>
                            </m:r>
                          </m:sup>
                        </m:sSup>
                        <m:r>
                          <a:rPr lang="de-DE" sz="1800" i="1">
                            <a:latin typeface="Cambria Math"/>
                          </a:rPr>
                          <m:t>𝑿</m:t>
                        </m:r>
                        <m:r>
                          <a:rPr lang="de-DE" sz="1800" i="1">
                            <a:latin typeface="Cambria Math"/>
                          </a:rPr>
                          <m:t>)</m:t>
                        </m:r>
                      </m:e>
                      <m:sup>
                        <m:r>
                          <a:rPr lang="de-DE" sz="1800" b="1" i="1" smtClean="0">
                            <a:latin typeface="Cambria Math"/>
                          </a:rPr>
                          <m:t>−</m:t>
                        </m:r>
                        <m:r>
                          <a:rPr lang="de-DE" sz="1800" b="1" i="1" smtClean="0">
                            <a:latin typeface="Cambria Math"/>
                          </a:rPr>
                          <m:t>𝟏</m:t>
                        </m:r>
                      </m:sup>
                    </m:sSup>
                    <m:sSup>
                      <m:sSupPr>
                        <m:ctrlPr>
                          <a:rPr lang="en-US" sz="1800" b="0" i="1">
                            <a:latin typeface="Cambria Math" panose="02040503050406030204" pitchFamily="18" charset="0"/>
                          </a:rPr>
                        </m:ctrlPr>
                      </m:sSupPr>
                      <m:e>
                        <m:r>
                          <a:rPr lang="de-DE" sz="1800" i="1">
                            <a:latin typeface="Cambria Math"/>
                          </a:rPr>
                          <m:t>𝑿</m:t>
                        </m:r>
                      </m:e>
                      <m:sup>
                        <m:r>
                          <a:rPr lang="en-US" sz="1800" b="0" i="1">
                            <a:latin typeface="Cambria Math"/>
                          </a:rPr>
                          <m:t>′</m:t>
                        </m:r>
                      </m:sup>
                    </m:sSup>
                    <m:r>
                      <a:rPr lang="en-US" sz="1800" b="1" i="1">
                        <a:latin typeface="Cambria Math"/>
                      </a:rPr>
                      <m:t>𝒚</m:t>
                    </m:r>
                  </m:oMath>
                </a14:m>
                <a:endParaRPr lang="en-US" sz="1800" dirty="0">
                  <a:solidFill>
                    <a:srgbClr val="1A1A1A"/>
                  </a:solidFill>
                  <a:latin typeface="Arial" pitchFamily="34" charset="0"/>
                </a:endParaRPr>
              </a:p>
            </p:txBody>
          </p:sp>
        </mc:Choice>
        <mc:Fallback xmlns="">
          <p:sp>
            <p:nvSpPr>
              <p:cNvPr id="196612" name="Text Box 3"/>
              <p:cNvSpPr txBox="1">
                <a:spLocks noRot="1" noChangeAspect="1" noMove="1" noResize="1" noEditPoints="1" noAdjustHandles="1" noChangeArrowheads="1" noChangeShapeType="1" noTextEdit="1"/>
              </p:cNvSpPr>
              <p:nvPr/>
            </p:nvSpPr>
            <p:spPr bwMode="auto">
              <a:xfrm>
                <a:off x="207818" y="1304218"/>
                <a:ext cx="8778240" cy="5301004"/>
              </a:xfrm>
              <a:prstGeom prst="rect">
                <a:avLst/>
              </a:prstGeom>
              <a:blipFill rotWithShape="1">
                <a:blip r:embed="rId3"/>
                <a:stretch>
                  <a:fillRect l="-625" t="-575" r="-347" b="-2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graphicFrame>
        <p:nvGraphicFramePr>
          <p:cNvPr id="6" name="Objekt 5"/>
          <p:cNvGraphicFramePr>
            <a:graphicFrameLocks noChangeAspect="1"/>
          </p:cNvGraphicFramePr>
          <p:nvPr>
            <p:extLst>
              <p:ext uri="{D42A27DB-BD31-4B8C-83A1-F6EECF244321}">
                <p14:modId xmlns:p14="http://schemas.microsoft.com/office/powerpoint/2010/main" val="2802959250"/>
              </p:ext>
            </p:extLst>
          </p:nvPr>
        </p:nvGraphicFramePr>
        <p:xfrm>
          <a:off x="897948" y="4467101"/>
          <a:ext cx="5695950" cy="1514475"/>
        </p:xfrm>
        <a:graphic>
          <a:graphicData uri="http://schemas.openxmlformats.org/presentationml/2006/ole">
            <mc:AlternateContent xmlns:mc="http://schemas.openxmlformats.org/markup-compatibility/2006">
              <mc:Choice xmlns:v="urn:schemas-microsoft-com:vml" Requires="v">
                <p:oleObj name="Formel" r:id="rId4" imgW="3530520" imgH="939600" progId="Equation.3">
                  <p:embed/>
                </p:oleObj>
              </mc:Choice>
              <mc:Fallback>
                <p:oleObj name="Formel" r:id="rId4" imgW="3530520" imgH="939600" progId="Equation.3">
                  <p:embed/>
                  <p:pic>
                    <p:nvPicPr>
                      <p:cNvPr id="2" name="Objekt 1"/>
                      <p:cNvPicPr>
                        <a:picLocks noChangeAspect="1" noChangeArrowheads="1"/>
                      </p:cNvPicPr>
                      <p:nvPr/>
                    </p:nvPicPr>
                    <p:blipFill>
                      <a:blip r:embed="rId5"/>
                      <a:srcRect/>
                      <a:stretch>
                        <a:fillRect/>
                      </a:stretch>
                    </p:blipFill>
                    <p:spPr bwMode="auto">
                      <a:xfrm>
                        <a:off x="897948" y="4467101"/>
                        <a:ext cx="569595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347389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26</a:t>
            </a:fld>
            <a:endParaRPr lang="de-DE" sz="800">
              <a:solidFill>
                <a:schemeClr val="bg1"/>
              </a:solidFill>
            </a:endParaRPr>
          </a:p>
        </p:txBody>
      </p:sp>
      <p:pic>
        <p:nvPicPr>
          <p:cNvPr id="280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07" y="1129993"/>
            <a:ext cx="7007939" cy="540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Application Systems Pyramid</a:t>
            </a:r>
            <a:endParaRPr lang="de-DE" altLang="de-DE" sz="2400" dirty="0"/>
          </a:p>
        </p:txBody>
      </p:sp>
    </p:spTree>
    <p:extLst>
      <p:ext uri="{BB962C8B-B14F-4D97-AF65-F5344CB8AC3E}">
        <p14:creationId xmlns:p14="http://schemas.microsoft.com/office/powerpoint/2010/main" val="2987871055"/>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269</a:t>
            </a:fld>
            <a:endParaRPr lang="de-DE" sz="800">
              <a:solidFill>
                <a:schemeClr val="bg1"/>
              </a:solidFill>
            </a:endParaRPr>
          </a:p>
        </p:txBody>
      </p:sp>
      <p:sp>
        <p:nvSpPr>
          <p:cNvPr id="55299" name="Rectangle 2"/>
          <p:cNvSpPr>
            <a:spLocks noChangeArrowheads="1"/>
          </p:cNvSpPr>
          <p:nvPr/>
        </p:nvSpPr>
        <p:spPr bwMode="auto">
          <a:xfrm>
            <a:off x="107950" y="576263"/>
            <a:ext cx="46086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of Fit (I)</a:t>
            </a:r>
            <a:endParaRPr lang="en-US" sz="2400" b="1" dirty="0"/>
          </a:p>
        </p:txBody>
      </p:sp>
      <p:sp>
        <p:nvSpPr>
          <p:cNvPr id="55300" name="Rectangle 3"/>
          <p:cNvSpPr>
            <a:spLocks noChangeArrowheads="1"/>
          </p:cNvSpPr>
          <p:nvPr/>
        </p:nvSpPr>
        <p:spPr bwMode="auto">
          <a:xfrm>
            <a:off x="321204" y="1100109"/>
            <a:ext cx="8564793" cy="500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Measuring the quality of fit means to measure how well the predictions of a model match the observed data. </a:t>
            </a:r>
          </a:p>
          <a:p>
            <a:pPr algn="l" defTabSz="762000">
              <a:spcBef>
                <a:spcPct val="30000"/>
              </a:spcBef>
            </a:pPr>
            <a:r>
              <a:rPr lang="en-US" sz="1800" dirty="0"/>
              <a:t>A commonly-used measure is the Mean Absolute Error (MAE) which can be calculated for the training and the test set</a:t>
            </a:r>
          </a:p>
          <a:p>
            <a:pPr algn="l" defTabSz="762000">
              <a:spcBef>
                <a:spcPct val="30000"/>
              </a:spcBef>
            </a:pPr>
            <a:endParaRPr lang="en-US" sz="1800" dirty="0"/>
          </a:p>
          <a:p>
            <a:pPr algn="l" defTabSz="762000">
              <a:spcBef>
                <a:spcPts val="1800"/>
              </a:spcBef>
            </a:pPr>
            <a:r>
              <a:rPr lang="en-US" sz="1800" dirty="0"/>
              <a:t>A variant is the Mean Absolute Percentage Error (MAPE) which expresses the error in percent  </a:t>
            </a:r>
            <a:endParaRPr lang="en-US" sz="1800" b="1" dirty="0"/>
          </a:p>
          <a:p>
            <a:pPr algn="l" defTabSz="762000">
              <a:spcBef>
                <a:spcPct val="30000"/>
              </a:spcBef>
            </a:pPr>
            <a:endParaRPr lang="en-US" sz="1800" dirty="0"/>
          </a:p>
          <a:p>
            <a:pPr algn="l" defTabSz="762000">
              <a:spcBef>
                <a:spcPts val="1200"/>
              </a:spcBef>
            </a:pPr>
            <a:r>
              <a:rPr lang="en-US" sz="1800" dirty="0"/>
              <a:t>While MAE and MAPE are easily interpretable, using the absolute value of the error often is not as desirable as squaring this difference. Depending on how you want your model to treat outliers, or extreme values, in your data, you may want to bring more attention to these outliers or downplay them. </a:t>
            </a:r>
          </a:p>
          <a:p>
            <a:pPr algn="l" defTabSz="762000">
              <a:spcBef>
                <a:spcPts val="1200"/>
              </a:spcBef>
            </a:pPr>
            <a:r>
              <a:rPr lang="en-US" sz="1800" dirty="0"/>
              <a:t>Consequently, the most used measure in regression is the Mean Squared Error (MSE) or its variant the Root Mean Squared Error  (RMSE), which is the square root of the MSE.</a:t>
            </a:r>
            <a:endParaRPr lang="en-US" sz="1800" b="1" dirty="0">
              <a:solidFill>
                <a:srgbClr val="FF0000"/>
              </a:solidFill>
            </a:endParaRPr>
          </a:p>
        </p:txBody>
      </p:sp>
      <mc:AlternateContent xmlns:mc="http://schemas.openxmlformats.org/markup-compatibility/2006" xmlns:a14="http://schemas.microsoft.com/office/drawing/2010/main">
        <mc:Choice Requires="a14">
          <p:sp>
            <p:nvSpPr>
              <p:cNvPr id="6" name="Textfeld 5"/>
              <p:cNvSpPr txBox="1"/>
              <p:nvPr/>
            </p:nvSpPr>
            <p:spPr>
              <a:xfrm>
                <a:off x="1143984" y="2362886"/>
                <a:ext cx="3640632" cy="502445"/>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m:t>
                    </m:r>
                    <m:r>
                      <a:rPr lang="de-DE" sz="1800" b="1" i="1" smtClean="0">
                        <a:latin typeface="Cambria Math"/>
                      </a:rPr>
                      <m:t>𝑬</m:t>
                    </m:r>
                    <m:r>
                      <a:rPr lang="pt-BR" sz="1800" i="1" smtClean="0">
                        <a:latin typeface="Cambria Math"/>
                      </a:rPr>
                      <m:t>=</m:t>
                    </m:r>
                    <m:f>
                      <m:fPr>
                        <m:ctrlPr>
                          <a:rPr lang="pt-BR" sz="1800" b="0" i="1">
                            <a:latin typeface="Cambria Math" panose="02040503050406030204" pitchFamily="18" charset="0"/>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r>
                                  <a:rPr lang="de-DE" sz="1800" b="0" i="1">
                                    <a:latin typeface="Cambria Math"/>
                                  </a:rPr>
                                  <m:t>𝑖</m:t>
                                </m:r>
                              </m:sub>
                            </m:sSub>
                          </m:e>
                        </m:d>
                      </m:e>
                    </m:nary>
                  </m:oMath>
                </a14:m>
                <a:endParaRPr lang="de-DE" sz="1800" b="0" i="1" dirty="0">
                  <a:latin typeface="Arial" pitchFamily="34" charset="0"/>
                  <a:cs typeface="Arial" pitchFamily="34"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1143984" y="2362886"/>
                <a:ext cx="3640632" cy="502445"/>
              </a:xfrm>
              <a:prstGeom prst="rect">
                <a:avLst/>
              </a:prstGeom>
              <a:blipFill>
                <a:blip r:embed="rId2"/>
                <a:stretch>
                  <a:fillRect t="-76829" r="-670" b="-1231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p:cNvSpPr txBox="1"/>
              <p:nvPr/>
            </p:nvSpPr>
            <p:spPr>
              <a:xfrm>
                <a:off x="1143984" y="3411934"/>
                <a:ext cx="3640632" cy="53771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𝑨𝑷</m:t>
                    </m:r>
                    <m:r>
                      <a:rPr lang="de-DE" sz="1800" b="1" i="1" smtClean="0">
                        <a:latin typeface="Cambria Math"/>
                      </a:rPr>
                      <m:t>𝑬</m:t>
                    </m:r>
                    <m:r>
                      <a:rPr lang="pt-BR" sz="1800" i="1" smtClean="0">
                        <a:latin typeface="Cambria Math"/>
                      </a:rPr>
                      <m:t>=</m:t>
                    </m:r>
                    <m:f>
                      <m:fPr>
                        <m:ctrlPr>
                          <a:rPr lang="pt-BR" sz="1800" b="0" i="1">
                            <a:latin typeface="Cambria Math" panose="02040503050406030204" pitchFamily="18" charset="0"/>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panose="02040503050406030204" pitchFamily="18" charset="0"/>
                              </a:rPr>
                            </m:ctrlPr>
                          </m:dPr>
                          <m:e>
                            <m:f>
                              <m:fPr>
                                <m:ctrlPr>
                                  <a:rPr lang="pt-BR" sz="1800" b="0" i="1" smtClean="0">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r>
                                      <a:rPr lang="de-DE" sz="1800" b="0" i="1">
                                        <a:latin typeface="Cambria Math"/>
                                      </a:rPr>
                                      <m:t>𝑖</m:t>
                                    </m:r>
                                  </m:sub>
                                </m:sSub>
                              </m:num>
                              <m:den>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den>
                            </m:f>
                          </m:e>
                        </m:d>
                      </m:e>
                    </m:nary>
                  </m:oMath>
                </a14:m>
                <a:endParaRPr lang="de-DE" sz="1800" b="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1143984" y="3411934"/>
                <a:ext cx="3640632" cy="537711"/>
              </a:xfrm>
              <a:prstGeom prst="rect">
                <a:avLst/>
              </a:prstGeom>
              <a:blipFill>
                <a:blip r:embed="rId3"/>
                <a:stretch>
                  <a:fillRect t="-69318" b="-1102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p:cNvSpPr txBox="1"/>
              <p:nvPr/>
            </p:nvSpPr>
            <p:spPr>
              <a:xfrm>
                <a:off x="1143984" y="6058948"/>
                <a:ext cx="3640632" cy="48494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𝑴𝑺𝑬</m:t>
                    </m:r>
                    <m:r>
                      <a:rPr lang="pt-BR" sz="1800" i="1" smtClean="0">
                        <a:latin typeface="Cambria Math"/>
                      </a:rPr>
                      <m:t>=</m:t>
                    </m:r>
                    <m:f>
                      <m:fPr>
                        <m:ctrlPr>
                          <a:rPr lang="pt-BR" sz="1800" b="0" i="1">
                            <a:latin typeface="Cambria Math" panose="02040503050406030204" pitchFamily="18" charset="0"/>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pt-BR" sz="1800" b="0" i="1">
                                <a:latin typeface="Cambria Math" panose="02040503050406030204" pitchFamily="18" charset="0"/>
                              </a:rPr>
                            </m:ctrlPr>
                          </m:sSupPr>
                          <m:e>
                            <m:d>
                              <m:dPr>
                                <m:ctrlPr>
                                  <a:rPr lang="pt-BR" sz="1800" b="0" i="1">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r>
                                      <a:rPr lang="de-DE" sz="1800" b="0" i="1">
                                        <a:latin typeface="Cambria Math"/>
                                      </a:rPr>
                                      <m:t>𝑖</m:t>
                                    </m:r>
                                  </m:sub>
                                </m:sSub>
                              </m:e>
                            </m:d>
                          </m:e>
                          <m:sup>
                            <m:r>
                              <a:rPr lang="de-DE" sz="1800" b="0" i="1">
                                <a:latin typeface="Cambria Math"/>
                              </a:rPr>
                              <m:t>2</m:t>
                            </m:r>
                          </m:sup>
                        </m:sSup>
                      </m:e>
                    </m:nary>
                  </m:oMath>
                </a14:m>
                <a:endParaRPr lang="de-DE" sz="1800" b="0" i="1" dirty="0">
                  <a:latin typeface="Arial" pitchFamily="34" charset="0"/>
                  <a:cs typeface="Arial" pitchFamily="34"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1143984" y="6058948"/>
                <a:ext cx="3640632" cy="484941"/>
              </a:xfrm>
              <a:prstGeom prst="rect">
                <a:avLst/>
              </a:prstGeom>
              <a:blipFill>
                <a:blip r:embed="rId4"/>
                <a:stretch>
                  <a:fillRect t="-79747" b="-131646"/>
                </a:stretch>
              </a:blipFill>
            </p:spPr>
            <p:txBody>
              <a:bodyPr/>
              <a:lstStyle/>
              <a:p>
                <a:r>
                  <a:rPr lang="de-DE">
                    <a:noFill/>
                  </a:rPr>
                  <a:t> </a:t>
                </a:r>
              </a:p>
            </p:txBody>
          </p:sp>
        </mc:Fallback>
      </mc:AlternateContent>
    </p:spTree>
    <p:extLst>
      <p:ext uri="{BB962C8B-B14F-4D97-AF65-F5344CB8AC3E}">
        <p14:creationId xmlns:p14="http://schemas.microsoft.com/office/powerpoint/2010/main" val="402905166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270</a:t>
            </a:fld>
            <a:endParaRPr lang="de-DE" sz="800">
              <a:solidFill>
                <a:schemeClr val="bg1"/>
              </a:solidFill>
            </a:endParaRPr>
          </a:p>
        </p:txBody>
      </p:sp>
      <p:sp>
        <p:nvSpPr>
          <p:cNvPr id="55299" name="Rectangle 2"/>
          <p:cNvSpPr>
            <a:spLocks noChangeArrowheads="1"/>
          </p:cNvSpPr>
          <p:nvPr/>
        </p:nvSpPr>
        <p:spPr bwMode="auto">
          <a:xfrm>
            <a:off x="107950" y="576263"/>
            <a:ext cx="469359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a:t>
            </a:r>
            <a:r>
              <a:rPr lang="en-US" sz="2400"/>
              <a:t>of Fit (II)</a:t>
            </a:r>
            <a:endParaRPr lang="en-US" sz="2400" b="1" dirty="0"/>
          </a:p>
        </p:txBody>
      </p:sp>
      <mc:AlternateContent xmlns:mc="http://schemas.openxmlformats.org/markup-compatibility/2006" xmlns:a14="http://schemas.microsoft.com/office/drawing/2010/main">
        <mc:Choice Requires="a14">
          <p:sp>
            <p:nvSpPr>
              <p:cNvPr id="2" name="Textfeld 1"/>
              <p:cNvSpPr txBox="1"/>
              <p:nvPr/>
            </p:nvSpPr>
            <p:spPr>
              <a:xfrm>
                <a:off x="1363165" y="1969280"/>
                <a:ext cx="3640632" cy="7267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1800" b="1" i="1" smtClean="0">
                              <a:latin typeface="Cambria Math" panose="02040503050406030204" pitchFamily="18" charset="0"/>
                            </a:rPr>
                          </m:ctrlPr>
                        </m:sSupPr>
                        <m:e>
                          <m:r>
                            <a:rPr lang="de-DE" sz="1800" b="1" i="1" smtClean="0">
                              <a:latin typeface="Cambria Math"/>
                            </a:rPr>
                            <m:t>𝑹</m:t>
                          </m:r>
                        </m:e>
                        <m:sup>
                          <m:r>
                            <a:rPr lang="de-DE" sz="1800" b="1" i="1" smtClean="0">
                              <a:latin typeface="Cambria Math"/>
                            </a:rPr>
                            <m:t>𝟐</m:t>
                          </m:r>
                        </m:sup>
                      </m:sSup>
                      <m:r>
                        <a:rPr lang="pt-BR" sz="1800" b="0" i="1" smtClean="0">
                          <a:latin typeface="Cambria Math"/>
                        </a:rPr>
                        <m:t>=</m:t>
                      </m:r>
                      <m:r>
                        <a:rPr lang="de-DE" sz="1800" b="0" i="1" smtClean="0">
                          <a:latin typeface="Cambria Math"/>
                        </a:rPr>
                        <m:t>1−</m:t>
                      </m:r>
                      <m:f>
                        <m:fPr>
                          <m:ctrlPr>
                            <a:rPr lang="pt-BR" sz="1800" b="0" i="1" smtClean="0">
                              <a:latin typeface="Cambria Math" panose="02040503050406030204" pitchFamily="18" charset="0"/>
                            </a:rPr>
                          </m:ctrlPr>
                        </m:fPr>
                        <m:num>
                          <m:nary>
                            <m:naryPr>
                              <m:chr m:val="∑"/>
                              <m:ctrlPr>
                                <a:rPr lang="pt-BR" sz="1800" b="0" i="1">
                                  <a:latin typeface="Cambria Math" panose="02040503050406030204" pitchFamily="18" charset="0"/>
                                </a:rPr>
                              </m:ctrlPr>
                            </m:naryPr>
                            <m:sub>
                              <m:r>
                                <a:rPr lang="de-DE" sz="1800" b="0" i="1" smtClean="0">
                                  <a:latin typeface="Cambria Math"/>
                                </a:rPr>
                                <m:t>𝑖</m:t>
                              </m:r>
                              <m:r>
                                <a:rPr lang="pt-BR" sz="1800" b="0" i="1">
                                  <a:latin typeface="Cambria Math"/>
                                </a:rPr>
                                <m:t>=1</m:t>
                              </m:r>
                            </m:sub>
                            <m:sup>
                              <m:r>
                                <a:rPr lang="de-DE" sz="1800" b="0" i="1" smtClean="0">
                                  <a:latin typeface="Cambria Math"/>
                                </a:rPr>
                                <m:t>𝑛</m:t>
                              </m:r>
                            </m:sup>
                            <m:e>
                              <m:sSup>
                                <m:sSupPr>
                                  <m:ctrlPr>
                                    <a:rPr lang="pt-BR" sz="1800" b="0" i="1" smtClean="0">
                                      <a:latin typeface="Cambria Math" panose="02040503050406030204" pitchFamily="18" charset="0"/>
                                    </a:rPr>
                                  </m:ctrlPr>
                                </m:sSupPr>
                                <m:e>
                                  <m:d>
                                    <m:dPr>
                                      <m:ctrlPr>
                                        <a:rPr lang="pt-BR" sz="1800" b="0" i="1" smtClean="0">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r>
                                            <a:rPr lang="de-DE" sz="1800" b="0" i="1">
                                              <a:latin typeface="Cambria Math"/>
                                            </a:rPr>
                                            <m:t>𝑖</m:t>
                                          </m:r>
                                        </m:sub>
                                      </m:sSub>
                                    </m:e>
                                  </m:d>
                                </m:e>
                                <m:sup>
                                  <m:r>
                                    <a:rPr lang="de-DE" sz="1800" b="0" i="1" smtClean="0">
                                      <a:latin typeface="Cambria Math"/>
                                    </a:rPr>
                                    <m:t>2</m:t>
                                  </m:r>
                                </m:sup>
                              </m:sSup>
                            </m:e>
                          </m:nary>
                        </m:num>
                        <m:den>
                          <m:nary>
                            <m:naryPr>
                              <m:chr m:val="∑"/>
                              <m:ctrlPr>
                                <a:rPr lang="pt-BR" sz="1800" b="0" i="1">
                                  <a:latin typeface="Cambria Math" panose="02040503050406030204" pitchFamily="18" charset="0"/>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smtClean="0">
                                      <a:latin typeface="Cambria Math" panose="02040503050406030204" pitchFamily="18" charset="0"/>
                                    </a:rPr>
                                  </m:ctrlPr>
                                </m:sSupPr>
                                <m:e>
                                  <m:d>
                                    <m:dPr>
                                      <m:ctrlPr>
                                        <a:rPr lang="de-DE" sz="1800" b="0" i="1" smtClean="0">
                                          <a:latin typeface="Cambria Math" panose="02040503050406030204" pitchFamily="18" charset="0"/>
                                        </a:rPr>
                                      </m:ctrlPr>
                                    </m:dPr>
                                    <m:e>
                                      <m:sSub>
                                        <m:sSubPr>
                                          <m:ctrlPr>
                                            <a:rPr lang="en-US" sz="1800" b="0" i="1">
                                              <a:latin typeface="Cambria Math" panose="02040503050406030204" pitchFamily="18" charset="0"/>
                                            </a:rPr>
                                          </m:ctrlPr>
                                        </m:sSubPr>
                                        <m:e>
                                          <m:r>
                                            <a:rPr lang="en-US" sz="1800" b="0" i="1">
                                              <a:latin typeface="Cambria Math"/>
                                            </a:rPr>
                                            <m:t>𝑦</m:t>
                                          </m:r>
                                        </m:e>
                                        <m:sub>
                                          <m:r>
                                            <a:rPr lang="en-US" sz="1800" b="0" i="1">
                                              <a:latin typeface="Cambria Math"/>
                                            </a:rPr>
                                            <m:t>𝑖</m:t>
                                          </m:r>
                                        </m:sub>
                                      </m:sSub>
                                      <m:r>
                                        <a:rPr lang="de-DE" sz="1800" b="0" i="1">
                                          <a:latin typeface="Cambria Math"/>
                                        </a:rPr>
                                        <m:t>−</m:t>
                                      </m:r>
                                      <m:acc>
                                        <m:accPr>
                                          <m:chr m:val="̅"/>
                                          <m:ctrlPr>
                                            <a:rPr lang="de-DE" sz="1800" b="0" i="1" smtClean="0">
                                              <a:latin typeface="Cambria Math" panose="02040503050406030204" pitchFamily="18" charset="0"/>
                                            </a:rPr>
                                          </m:ctrlPr>
                                        </m:accPr>
                                        <m:e>
                                          <m:r>
                                            <a:rPr lang="en-US" sz="1800" b="0" i="1">
                                              <a:latin typeface="Cambria Math"/>
                                            </a:rPr>
                                            <m:t>𝑦</m:t>
                                          </m:r>
                                        </m:e>
                                      </m:acc>
                                    </m:e>
                                  </m:d>
                                </m:e>
                                <m:sup>
                                  <m:r>
                                    <a:rPr lang="de-DE" sz="1800" b="0" i="1" smtClean="0">
                                      <a:latin typeface="Cambria Math"/>
                                    </a:rPr>
                                    <m:t>2</m:t>
                                  </m:r>
                                </m:sup>
                              </m:sSup>
                            </m:e>
                          </m:nary>
                        </m:den>
                      </m:f>
                    </m:oMath>
                  </m:oMathPara>
                </a14:m>
                <a:endParaRPr lang="de-DE" sz="1800" b="0" i="1" dirty="0">
                  <a:latin typeface="Arial" pitchFamily="34" charset="0"/>
                  <a:cs typeface="Arial" pitchFamily="34" charset="0"/>
                </a:endParaRPr>
              </a:p>
            </p:txBody>
          </p:sp>
        </mc:Choice>
        <mc:Fallback xmlns="">
          <p:sp>
            <p:nvSpPr>
              <p:cNvPr id="2" name="Textfeld 1"/>
              <p:cNvSpPr txBox="1">
                <a:spLocks noRot="1" noChangeAspect="1" noMove="1" noResize="1" noEditPoints="1" noAdjustHandles="1" noChangeArrowheads="1" noChangeShapeType="1" noTextEdit="1"/>
              </p:cNvSpPr>
              <p:nvPr/>
            </p:nvSpPr>
            <p:spPr>
              <a:xfrm>
                <a:off x="1363165" y="1969280"/>
                <a:ext cx="3640632" cy="726737"/>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1"/>
              <p:cNvSpPr txBox="1"/>
              <p:nvPr/>
            </p:nvSpPr>
            <p:spPr>
              <a:xfrm>
                <a:off x="1452971" y="4889442"/>
                <a:ext cx="4369782" cy="796372"/>
              </a:xfrm>
              <a:prstGeom prst="rect">
                <a:avLst/>
              </a:prstGeom>
              <a:noFill/>
            </p:spPr>
            <p:txBody>
              <a:bodyPr wrap="square" rtlCol="0">
                <a:spAutoFit/>
              </a:bodyPr>
              <a:lstStyle/>
              <a:p>
                <a:pPr>
                  <a:spcBef>
                    <a:spcPts val="1080"/>
                  </a:spcBef>
                  <a:spcAft>
                    <a:spcPts val="0"/>
                  </a:spcAft>
                </a:pPr>
                <a14:m>
                  <m:oMathPara xmlns:m="http://schemas.openxmlformats.org/officeDocument/2006/math">
                    <m:oMathParaPr>
                      <m:jc m:val="centerGroup"/>
                    </m:oMathParaPr>
                    <m:oMath xmlns:m="http://schemas.openxmlformats.org/officeDocument/2006/math">
                      <m:sSup>
                        <m:sSupPr>
                          <m:ctrlPr>
                            <a:rPr lang="de-DE" sz="1800" b="1" i="1" kern="1200">
                              <a:solidFill>
                                <a:srgbClr val="000000"/>
                              </a:solidFill>
                              <a:effectLst/>
                              <a:latin typeface="Cambria Math" panose="02040503050406030204" pitchFamily="18" charset="0"/>
                              <a:ea typeface="MS PGothic"/>
                              <a:cs typeface="Times New Roman"/>
                            </a:rPr>
                          </m:ctrlPr>
                        </m:sSupPr>
                        <m:e>
                          <m:r>
                            <a:rPr lang="de-DE" sz="1800" b="1" i="1" kern="1200">
                              <a:solidFill>
                                <a:srgbClr val="000000"/>
                              </a:solidFill>
                              <a:effectLst/>
                              <a:latin typeface="Cambria Math"/>
                              <a:ea typeface="MS PGothic"/>
                              <a:cs typeface="Times New Roman"/>
                            </a:rPr>
                            <m:t>𝑷𝒔𝒆𝒖𝒅𝒐</m:t>
                          </m:r>
                          <m:r>
                            <m:rPr>
                              <m:nor/>
                            </m:rPr>
                            <a:rPr lang="de-DE" sz="1800" b="1" i="1" kern="1200">
                              <a:solidFill>
                                <a:srgbClr val="000000"/>
                              </a:solidFill>
                              <a:effectLst/>
                              <a:latin typeface="Cambria Math"/>
                              <a:ea typeface="MS PGothic"/>
                              <a:cs typeface="Times New Roman"/>
                            </a:rPr>
                            <m:t>−</m:t>
                          </m:r>
                          <m:r>
                            <a:rPr lang="de-DE" sz="1800" b="1" i="1" kern="1200">
                              <a:solidFill>
                                <a:srgbClr val="000000"/>
                              </a:solidFill>
                              <a:effectLst/>
                              <a:latin typeface="Cambria Math"/>
                              <a:ea typeface="MS PGothic"/>
                              <a:cs typeface="Times New Roman"/>
                            </a:rPr>
                            <m:t>𝑹</m:t>
                          </m:r>
                        </m:e>
                        <m:sup>
                          <m:r>
                            <a:rPr lang="de-DE" sz="1800" b="1" i="1" kern="1200">
                              <a:solidFill>
                                <a:srgbClr val="000000"/>
                              </a:solidFill>
                              <a:effectLst/>
                              <a:latin typeface="Cambria Math"/>
                              <a:ea typeface="MS PGothic"/>
                              <a:cs typeface="Times New Roman"/>
                            </a:rPr>
                            <m:t>𝟐</m:t>
                          </m:r>
                        </m:sup>
                      </m:sSup>
                      <m:r>
                        <a:rPr lang="pt-BR" sz="1800" b="0" i="1" kern="1200">
                          <a:solidFill>
                            <a:srgbClr val="000000"/>
                          </a:solidFill>
                          <a:effectLst/>
                          <a:latin typeface="Cambria Math"/>
                          <a:ea typeface="MS PGothic"/>
                          <a:cs typeface="Times New Roman"/>
                        </a:rPr>
                        <m:t>=</m:t>
                      </m:r>
                      <m:r>
                        <a:rPr lang="de-DE" sz="1800" b="0" i="1" kern="1200">
                          <a:solidFill>
                            <a:srgbClr val="000000"/>
                          </a:solidFill>
                          <a:effectLst/>
                          <a:latin typeface="Cambria Math"/>
                          <a:ea typeface="MS PGothic"/>
                          <a:cs typeface="Times New Roman"/>
                        </a:rPr>
                        <m:t>1−</m:t>
                      </m:r>
                      <m:f>
                        <m:fPr>
                          <m:ctrlPr>
                            <a:rPr lang="de-DE" sz="1800" b="0" i="1" kern="1200">
                              <a:solidFill>
                                <a:srgbClr val="000000"/>
                              </a:solidFill>
                              <a:effectLst/>
                              <a:latin typeface="Cambria Math" panose="02040503050406030204" pitchFamily="18" charset="0"/>
                              <a:ea typeface="MS PGothic"/>
                              <a:cs typeface="Times New Roman"/>
                            </a:rPr>
                          </m:ctrlPr>
                        </m:fPr>
                        <m:num>
                          <m:nary>
                            <m:naryPr>
                              <m:chr m:val="∑"/>
                              <m:ctrlPr>
                                <a:rPr lang="de-DE" sz="1800" b="0" i="1" kern="1200">
                                  <a:solidFill>
                                    <a:srgbClr val="000000"/>
                                  </a:solidFill>
                                  <a:effectLst/>
                                  <a:latin typeface="Cambria Math" panose="02040503050406030204" pitchFamily="18" charset="0"/>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panose="02040503050406030204" pitchFamily="18" charset="0"/>
                                      <a:ea typeface="MS PGothic"/>
                                      <a:cs typeface="Times New Roman"/>
                                    </a:rPr>
                                  </m:ctrlPr>
                                </m:sSupPr>
                                <m:e>
                                  <m:d>
                                    <m:dPr>
                                      <m:ctrlPr>
                                        <a:rPr lang="de-DE" sz="1800" b="0" i="1" kern="1200">
                                          <a:solidFill>
                                            <a:srgbClr val="000000"/>
                                          </a:solidFill>
                                          <a:effectLst/>
                                          <a:latin typeface="Cambria Math" panose="02040503050406030204" pitchFamily="18" charset="0"/>
                                          <a:ea typeface="MS PGothic"/>
                                          <a:cs typeface="Times New Roman"/>
                                        </a:rPr>
                                      </m:ctrlPr>
                                    </m:dPr>
                                    <m:e>
                                      <m:sSubSup>
                                        <m:sSubSupPr>
                                          <m:ctrlPr>
                                            <a:rPr lang="de-DE" sz="1800" b="0" i="1" kern="1200">
                                              <a:solidFill>
                                                <a:srgbClr val="000000"/>
                                              </a:solidFill>
                                              <a:effectLst/>
                                              <a:latin typeface="Cambria Math" panose="02040503050406030204" pitchFamily="18" charset="0"/>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sSubSup>
                                        <m:sSubSupPr>
                                          <m:ctrlPr>
                                            <a:rPr lang="de-DE" sz="1800" b="0" i="1" kern="1200">
                                              <a:solidFill>
                                                <a:srgbClr val="000000"/>
                                              </a:solidFill>
                                              <a:effectLst/>
                                              <a:latin typeface="Cambria Math" panose="02040503050406030204" pitchFamily="18" charset="0"/>
                                              <a:ea typeface="MS PGothic"/>
                                              <a:cs typeface="Times New Roman"/>
                                            </a:rPr>
                                          </m:ctrlPr>
                                        </m:sSubSupPr>
                                        <m:e>
                                          <m:acc>
                                            <m:accPr>
                                              <m:chr m:val="̂"/>
                                              <m:ctrlPr>
                                                <a:rPr lang="de-DE" sz="1800" b="0" i="1" kern="1200">
                                                  <a:solidFill>
                                                    <a:srgbClr val="000000"/>
                                                  </a:solidFill>
                                                  <a:effectLst/>
                                                  <a:latin typeface="Cambria Math" panose="02040503050406030204" pitchFamily="18" charset="0"/>
                                                  <a:ea typeface="MS PGothic"/>
                                                  <a:cs typeface="Times New Roman"/>
                                                </a:rPr>
                                              </m:ctrlPr>
                                            </m:accPr>
                                            <m:e>
                                              <m:r>
                                                <a:rPr lang="en-US" sz="1800" b="0" i="1">
                                                  <a:latin typeface="Cambria Math"/>
                                                </a:rPr>
                                                <m:t>𝑦</m:t>
                                              </m:r>
                                            </m:e>
                                          </m:acc>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e>
                                  </m:d>
                                </m:e>
                                <m:sup>
                                  <m:r>
                                    <a:rPr lang="de-DE" sz="1800" b="0" i="1" kern="1200">
                                      <a:solidFill>
                                        <a:srgbClr val="000000"/>
                                      </a:solidFill>
                                      <a:effectLst/>
                                      <a:latin typeface="Cambria Math"/>
                                      <a:ea typeface="MS PGothic"/>
                                      <a:cs typeface="Times New Roman"/>
                                    </a:rPr>
                                    <m:t>2</m:t>
                                  </m:r>
                                </m:sup>
                              </m:sSup>
                            </m:e>
                          </m:nary>
                        </m:num>
                        <m:den>
                          <m:nary>
                            <m:naryPr>
                              <m:chr m:val="∑"/>
                              <m:ctrlPr>
                                <a:rPr lang="de-DE" sz="1800" b="0" i="1" kern="1200">
                                  <a:solidFill>
                                    <a:srgbClr val="000000"/>
                                  </a:solidFill>
                                  <a:effectLst/>
                                  <a:latin typeface="Cambria Math" panose="02040503050406030204" pitchFamily="18" charset="0"/>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panose="02040503050406030204" pitchFamily="18" charset="0"/>
                                      <a:ea typeface="MS PGothic"/>
                                      <a:cs typeface="Times New Roman"/>
                                    </a:rPr>
                                  </m:ctrlPr>
                                </m:sSupPr>
                                <m:e>
                                  <m:d>
                                    <m:dPr>
                                      <m:ctrlPr>
                                        <a:rPr lang="de-DE" sz="1800" b="0" i="1" kern="1200">
                                          <a:solidFill>
                                            <a:srgbClr val="000000"/>
                                          </a:solidFill>
                                          <a:effectLst/>
                                          <a:latin typeface="Cambria Math" panose="02040503050406030204" pitchFamily="18" charset="0"/>
                                          <a:ea typeface="MS PGothic"/>
                                          <a:cs typeface="Times New Roman"/>
                                        </a:rPr>
                                      </m:ctrlPr>
                                    </m:dPr>
                                    <m:e>
                                      <m:sSubSup>
                                        <m:sSubSupPr>
                                          <m:ctrlPr>
                                            <a:rPr lang="de-DE" sz="1800" b="0" i="1" kern="1200">
                                              <a:solidFill>
                                                <a:srgbClr val="000000"/>
                                              </a:solidFill>
                                              <a:effectLst/>
                                              <a:latin typeface="Cambria Math" panose="02040503050406030204" pitchFamily="18" charset="0"/>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acc>
                                        <m:accPr>
                                          <m:chr m:val="̅"/>
                                          <m:ctrlPr>
                                            <a:rPr lang="de-DE" sz="1800" b="0" i="1" kern="1200">
                                              <a:solidFill>
                                                <a:srgbClr val="000000"/>
                                              </a:solidFill>
                                              <a:effectLst/>
                                              <a:latin typeface="Cambria Math" panose="02040503050406030204" pitchFamily="18" charset="0"/>
                                              <a:ea typeface="MS PGothic"/>
                                              <a:cs typeface="Times New Roman"/>
                                            </a:rPr>
                                          </m:ctrlPr>
                                        </m:accPr>
                                        <m:e>
                                          <m:r>
                                            <a:rPr lang="en-US" sz="1800" b="0" i="1">
                                              <a:latin typeface="Cambria Math"/>
                                            </a:rPr>
                                            <m:t>𝑦</m:t>
                                          </m:r>
                                        </m:e>
                                      </m:acc>
                                    </m:e>
                                  </m:d>
                                </m:e>
                                <m:sup>
                                  <m:r>
                                    <a:rPr lang="de-DE" sz="1800" b="0" i="1" kern="1200">
                                      <a:solidFill>
                                        <a:srgbClr val="000000"/>
                                      </a:solidFill>
                                      <a:effectLst/>
                                      <a:latin typeface="Cambria Math"/>
                                      <a:ea typeface="MS PGothic"/>
                                      <a:cs typeface="Times New Roman"/>
                                    </a:rPr>
                                    <m:t>2</m:t>
                                  </m:r>
                                </m:sup>
                              </m:sSup>
                            </m:e>
                          </m:nary>
                        </m:den>
                      </m:f>
                    </m:oMath>
                  </m:oMathPara>
                </a14:m>
                <a:endParaRPr lang="de-DE" sz="1800" b="0" dirty="0">
                  <a:effectLst/>
                  <a:latin typeface="Times New Roman"/>
                  <a:ea typeface="Times New Roman"/>
                </a:endParaRPr>
              </a:p>
            </p:txBody>
          </p:sp>
        </mc:Choice>
        <mc:Fallback xmlns="">
          <p:sp>
            <p:nvSpPr>
              <p:cNvPr id="7" name="Textfeld 1"/>
              <p:cNvSpPr txBox="1">
                <a:spLocks noRot="1" noChangeAspect="1" noMove="1" noResize="1" noEditPoints="1" noAdjustHandles="1" noChangeArrowheads="1" noChangeShapeType="1" noTextEdit="1"/>
              </p:cNvSpPr>
              <p:nvPr/>
            </p:nvSpPr>
            <p:spPr>
              <a:xfrm>
                <a:off x="1452971" y="4889442"/>
                <a:ext cx="4369782" cy="79637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Rectangle 3"/>
              <p:cNvSpPr>
                <a:spLocks noChangeArrowheads="1"/>
              </p:cNvSpPr>
              <p:nvPr/>
            </p:nvSpPr>
            <p:spPr bwMode="auto">
              <a:xfrm>
                <a:off x="338137" y="1067934"/>
                <a:ext cx="8564793" cy="56298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An alternative measure is R</a:t>
                </a:r>
                <a:r>
                  <a:rPr lang="en-US" sz="1800" baseline="30000" dirty="0"/>
                  <a:t>2</a:t>
                </a:r>
                <a:r>
                  <a:rPr lang="en-US" sz="1800" dirty="0"/>
                  <a:t>, which calculates the proportion of variance explained. It indicates how much better the model predicts compared to the mean </a:t>
                </a:r>
                <a14:m>
                  <m:oMath xmlns:m="http://schemas.openxmlformats.org/officeDocument/2006/math">
                    <m:acc>
                      <m:accPr>
                        <m:chr m:val="̅"/>
                        <m:ctrlPr>
                          <a:rPr lang="de-DE" sz="1800" b="0" i="1">
                            <a:latin typeface="Cambria Math" panose="02040503050406030204" pitchFamily="18" charset="0"/>
                          </a:rPr>
                        </m:ctrlPr>
                      </m:accPr>
                      <m:e>
                        <m:r>
                          <a:rPr lang="en-US" sz="1800" b="0" i="1">
                            <a:latin typeface="Cambria Math"/>
                          </a:rPr>
                          <m:t>𝑦</m:t>
                        </m:r>
                      </m:e>
                    </m:acc>
                  </m:oMath>
                </a14:m>
                <a:r>
                  <a:rPr lang="en-US" sz="1800" dirty="0"/>
                  <a:t> as a naïve predictor </a:t>
                </a:r>
              </a:p>
              <a:p>
                <a:pPr algn="l" defTabSz="762000">
                  <a:spcBef>
                    <a:spcPct val="30000"/>
                  </a:spcBef>
                </a:pPr>
                <a:endParaRPr lang="en-US" sz="1800" b="1" dirty="0"/>
              </a:p>
              <a:p>
                <a:pPr algn="l" defTabSz="762000">
                  <a:spcBef>
                    <a:spcPct val="30000"/>
                  </a:spcBef>
                </a:pPr>
                <a:endParaRPr lang="en-US" sz="1800" dirty="0"/>
              </a:p>
              <a:p>
                <a:pPr algn="l" defTabSz="762000">
                  <a:spcBef>
                    <a:spcPts val="1200"/>
                  </a:spcBef>
                </a:pPr>
                <a:r>
                  <a:rPr lang="en-US" sz="1800" dirty="0"/>
                  <a:t>As the formula shows, R</a:t>
                </a:r>
                <a:r>
                  <a:rPr lang="en-US" sz="1800" baseline="30000" dirty="0"/>
                  <a:t>2</a:t>
                </a:r>
                <a:r>
                  <a:rPr lang="en-US" sz="1800" dirty="0"/>
                  <a:t> is a normalized version of MSE. Technically, it is the MSE divided by a constant that </a:t>
                </a:r>
                <a:r>
                  <a:rPr lang="en-US" sz="1800"/>
                  <a:t>is case-dependent </a:t>
                </a:r>
                <a:r>
                  <a:rPr lang="en-US" sz="1800" dirty="0"/>
                  <a:t>but the same for all the comparative models IF THE SAME DATA SET IS USED. In this case and only in this case, there can be no difference between R</a:t>
                </a:r>
                <a:r>
                  <a:rPr lang="en-US" sz="1800" baseline="30000" dirty="0"/>
                  <a:t>2</a:t>
                </a:r>
                <a:r>
                  <a:rPr lang="en-US" sz="1800" dirty="0"/>
                  <a:t> and MSE in evaluating models. It is easier to interpret R</a:t>
                </a:r>
                <a:r>
                  <a:rPr lang="en-US" sz="1800" baseline="30000" dirty="0"/>
                  <a:t>2</a:t>
                </a:r>
                <a:r>
                  <a:rPr lang="en-US" sz="1800" dirty="0"/>
                  <a:t> compared to the MSE.</a:t>
                </a:r>
              </a:p>
              <a:p>
                <a:pPr algn="l" defTabSz="762000">
                  <a:spcBef>
                    <a:spcPts val="1200"/>
                  </a:spcBef>
                </a:pPr>
                <a:r>
                  <a:rPr lang="en-US" sz="1800" dirty="0"/>
                  <a:t>To measure the robustness, the formula is applied to the test set using the mean </a:t>
                </a:r>
                <a14:m>
                  <m:oMath xmlns:m="http://schemas.openxmlformats.org/officeDocument/2006/math">
                    <m:acc>
                      <m:accPr>
                        <m:chr m:val="̅"/>
                        <m:ctrlPr>
                          <a:rPr lang="de-DE" sz="1800" b="0" i="1">
                            <a:latin typeface="Cambria Math" panose="02040503050406030204" pitchFamily="18" charset="0"/>
                          </a:rPr>
                        </m:ctrlPr>
                      </m:accPr>
                      <m:e>
                        <m:r>
                          <a:rPr lang="en-US" sz="1800" b="0" i="1">
                            <a:latin typeface="Cambria Math"/>
                          </a:rPr>
                          <m:t>𝑦</m:t>
                        </m:r>
                      </m:e>
                    </m:acc>
                  </m:oMath>
                </a14:m>
                <a:r>
                  <a:rPr lang="en-US" sz="1800" dirty="0"/>
                  <a:t> of the training set. This measure is named </a:t>
                </a:r>
                <a:r>
                  <a:rPr lang="en-US" sz="1800" dirty="0">
                    <a:solidFill>
                      <a:srgbClr val="FF0000"/>
                    </a:solidFill>
                  </a:rPr>
                  <a:t>Pseudo-R</a:t>
                </a:r>
                <a:r>
                  <a:rPr lang="en-US" sz="1800" baseline="30000" dirty="0">
                    <a:solidFill>
                      <a:srgbClr val="FF0000"/>
                    </a:solidFill>
                  </a:rPr>
                  <a:t>2</a:t>
                </a:r>
              </a:p>
              <a:p>
                <a:pPr algn="l" defTabSz="762000">
                  <a:spcBef>
                    <a:spcPts val="1200"/>
                  </a:spcBef>
                </a:pPr>
                <a:endParaRPr lang="en-US" sz="1800" b="1" baseline="30000" dirty="0">
                  <a:solidFill>
                    <a:srgbClr val="FF0000"/>
                  </a:solidFill>
                </a:endParaRPr>
              </a:p>
              <a:p>
                <a:pPr algn="l" defTabSz="762000">
                  <a:spcBef>
                    <a:spcPts val="1200"/>
                  </a:spcBef>
                </a:pPr>
                <a:endParaRPr lang="en-US" sz="1800" baseline="30000" dirty="0">
                  <a:solidFill>
                    <a:srgbClr val="FF0000"/>
                  </a:solidFill>
                </a:endParaRPr>
              </a:p>
              <a:p>
                <a:pPr algn="l" defTabSz="762000">
                  <a:spcBef>
                    <a:spcPts val="1800"/>
                  </a:spcBef>
                </a:pPr>
                <a:r>
                  <a:rPr lang="en-US" sz="1800" dirty="0"/>
                  <a:t>While R</a:t>
                </a:r>
                <a:r>
                  <a:rPr lang="en-US" sz="1800" baseline="30000" dirty="0"/>
                  <a:t>2</a:t>
                </a:r>
                <a:r>
                  <a:rPr lang="en-US" sz="1800" dirty="0"/>
                  <a:t> is between 0 and 1, Pseudo-R</a:t>
                </a:r>
                <a:r>
                  <a:rPr lang="en-US" sz="1800" baseline="30000" dirty="0"/>
                  <a:t>2</a:t>
                </a:r>
                <a:r>
                  <a:rPr lang="en-US" sz="1800" dirty="0"/>
                  <a:t> can also be less than 0 (but not greater than 1). In this case, the model is even worse in practical application than using </a:t>
                </a:r>
                <a14:m>
                  <m:oMath xmlns:m="http://schemas.openxmlformats.org/officeDocument/2006/math">
                    <m:acc>
                      <m:accPr>
                        <m:chr m:val="̅"/>
                        <m:ctrlPr>
                          <a:rPr lang="de-DE" sz="1800" b="0" i="1">
                            <a:latin typeface="Cambria Math" panose="02040503050406030204" pitchFamily="18" charset="0"/>
                          </a:rPr>
                        </m:ctrlPr>
                      </m:accPr>
                      <m:e>
                        <m:r>
                          <a:rPr lang="en-US" sz="1800" b="0" i="1">
                            <a:latin typeface="Cambria Math"/>
                          </a:rPr>
                          <m:t>𝑦</m:t>
                        </m:r>
                      </m:e>
                    </m:acc>
                  </m:oMath>
                </a14:m>
                <a:r>
                  <a:rPr lang="en-US" sz="1800" dirty="0"/>
                  <a:t> would be.</a:t>
                </a:r>
                <a:endParaRPr lang="en-US" sz="1800" b="1" dirty="0"/>
              </a:p>
            </p:txBody>
          </p:sp>
        </mc:Choice>
        <mc:Fallback xmlns="">
          <p:sp>
            <p:nvSpPr>
              <p:cNvPr id="8" name="Rectangle 3"/>
              <p:cNvSpPr>
                <a:spLocks noRot="1" noChangeAspect="1" noMove="1" noResize="1" noEditPoints="1" noAdjustHandles="1" noChangeArrowheads="1" noChangeShapeType="1" noTextEdit="1"/>
              </p:cNvSpPr>
              <p:nvPr/>
            </p:nvSpPr>
            <p:spPr bwMode="auto">
              <a:xfrm>
                <a:off x="338137" y="1067934"/>
                <a:ext cx="8564793" cy="5629876"/>
              </a:xfrm>
              <a:prstGeom prst="rect">
                <a:avLst/>
              </a:prstGeom>
              <a:blipFill>
                <a:blip r:embed="rId4"/>
                <a:stretch>
                  <a:fillRect l="-569" t="-541" r="-71" b="-7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24514550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solidFill>
                  <a:srgbClr val="FF0000"/>
                </a:solidFill>
              </a:rPr>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152538439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Ridge Regression</a:t>
            </a:r>
          </a:p>
        </p:txBody>
      </p:sp>
      <mc:AlternateContent xmlns:mc="http://schemas.openxmlformats.org/markup-compatibility/2006" xmlns:a14="http://schemas.microsoft.com/office/drawing/2010/main">
        <mc:Choice Requires="a14">
          <p:sp>
            <p:nvSpPr>
              <p:cNvPr id="5" name="Textfeld 4"/>
              <p:cNvSpPr txBox="1"/>
              <p:nvPr/>
            </p:nvSpPr>
            <p:spPr>
              <a:xfrm>
                <a:off x="573283" y="1139650"/>
                <a:ext cx="7953759" cy="5401543"/>
              </a:xfrm>
              <a:prstGeom prst="rect">
                <a:avLst/>
              </a:prstGeom>
              <a:noFill/>
            </p:spPr>
            <p:txBody>
              <a:bodyPr wrap="square" rtlCol="0">
                <a:spAutoFit/>
              </a:bodyPr>
              <a:lstStyle/>
              <a:p>
                <a:pPr algn="l">
                  <a:spcBef>
                    <a:spcPts val="1200"/>
                  </a:spcBef>
                </a:pPr>
                <a:r>
                  <a:rPr lang="en-US" sz="1800" dirty="0">
                    <a:latin typeface="+mn-lt"/>
                    <a:ea typeface="Calibri"/>
                    <a:cs typeface="Times New Roman"/>
                  </a:rPr>
                  <a:t>Ridge Regression is an enhancement of OLS using a technique that constrains or regularizes the coefficient estimates. This is done by shrinking the coefficient estimates towards zero resulting in a gain in robustness and a </a:t>
                </a:r>
                <a:r>
                  <a:rPr lang="en-US" sz="1800" dirty="0">
                    <a:solidFill>
                      <a:srgbClr val="000000"/>
                    </a:solidFill>
                    <a:latin typeface="Arial" pitchFamily="34" charset="0"/>
                    <a:ea typeface="+mn-ea"/>
                  </a:rPr>
                  <a:t>higher generalization ability.</a:t>
                </a:r>
                <a:endParaRPr lang="en-US" sz="1800" dirty="0">
                  <a:latin typeface="+mn-lt"/>
                  <a:ea typeface="Calibri"/>
                  <a:cs typeface="Times New Roman"/>
                </a:endParaRPr>
              </a:p>
              <a:p>
                <a:pPr algn="l">
                  <a:spcBef>
                    <a:spcPts val="1200"/>
                  </a:spcBef>
                </a:pPr>
                <a:r>
                  <a:rPr lang="en-US" sz="1800" dirty="0">
                    <a:effectLst/>
                    <a:latin typeface="+mn-lt"/>
                    <a:ea typeface="Calibri"/>
                    <a:cs typeface="Times New Roman"/>
                  </a:rPr>
                  <a:t>Similar to OLS, Ridge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a:p>
                <a:pPr algn="l"/>
                <a:r>
                  <a:rPr lang="en-US" sz="1800" dirty="0"/>
                  <a:t>but instead of minimizing the residual sum of squares (</a:t>
                </a:r>
                <a14:m>
                  <m:oMath xmlns:m="http://schemas.openxmlformats.org/officeDocument/2006/math">
                    <m:sSup>
                      <m:sSupPr>
                        <m:ctrlPr>
                          <a:rPr lang="en-US" sz="1800" i="1">
                            <a:latin typeface="Cambria Math" panose="02040503050406030204" pitchFamily="18" charset="0"/>
                          </a:rPr>
                        </m:ctrlPr>
                      </m:sSupPr>
                      <m:e>
                        <m:r>
                          <a:rPr lang="en-US" sz="1800" i="1">
                            <a:latin typeface="Cambria Math"/>
                          </a:rPr>
                          <m:t>𝜐</m:t>
                        </m:r>
                      </m:e>
                      <m:sup>
                        <m:r>
                          <a:rPr lang="de-DE" sz="1800" i="1">
                            <a:latin typeface="Cambria Math"/>
                          </a:rPr>
                          <m:t>𝟐</m:t>
                        </m:r>
                      </m:sup>
                    </m:sSup>
                  </m:oMath>
                </a14:m>
                <a:r>
                  <a:rPr lang="en-US" sz="1800" dirty="0"/>
                  <a:t>), the function to minimize is</a:t>
                </a:r>
              </a:p>
              <a:p>
                <a:pPr algn="l">
                  <a:lnSpc>
                    <a:spcPts val="1200"/>
                  </a:lnSpc>
                  <a:spcBef>
                    <a:spcPts val="0"/>
                  </a:spcBef>
                </a:pPr>
                <a:endParaRPr lang="en-US" sz="1800" dirty="0"/>
              </a:p>
              <a:p>
                <a:pPr algn="l">
                  <a:spcBef>
                    <a:spcPts val="1800"/>
                  </a:spcBef>
                </a:pPr>
                <a14:m>
                  <m:oMathPara xmlns:m="http://schemas.openxmlformats.org/officeDocument/2006/math">
                    <m:oMathParaPr>
                      <m:jc m:val="centerGroup"/>
                    </m:oMathParaPr>
                    <m:oMath xmlns:m="http://schemas.openxmlformats.org/officeDocument/2006/math">
                      <m:nary>
                        <m:naryPr>
                          <m:chr m:val="∑"/>
                          <m:limLoc m:val="undOvr"/>
                          <m:ctrlPr>
                            <a:rPr lang="en-US" sz="1800" i="1" smtClean="0">
                              <a:latin typeface="Cambria Math" panose="02040503050406030204" pitchFamily="18" charset="0"/>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panose="02040503050406030204" pitchFamily="18" charset="0"/>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panose="02040503050406030204" pitchFamily="18" charset="0"/>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r>
                        <a:rPr lang="de-DE" sz="1800" b="1" i="1" smtClean="0">
                          <a:latin typeface="Cambria Math"/>
                        </a:rPr>
                        <m:t>=</m:t>
                      </m:r>
                      <m:nary>
                        <m:naryPr>
                          <m:chr m:val="∑"/>
                          <m:limLoc m:val="undOvr"/>
                          <m:ctrlPr>
                            <a:rPr lang="en-US" sz="1800" i="1">
                              <a:latin typeface="Cambria Math" panose="02040503050406030204" pitchFamily="18" charset="0"/>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e>
                              </m:d>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panose="02040503050406030204" pitchFamily="18" charset="0"/>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panose="02040503050406030204" pitchFamily="18" charset="0"/>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oMath>
                  </m:oMathPara>
                </a14:m>
                <a:endParaRPr lang="en-US" sz="1800" dirty="0"/>
              </a:p>
              <a:p>
                <a:pPr algn="l">
                  <a:spcBef>
                    <a:spcPts val="1200"/>
                  </a:spcBef>
                </a:pPr>
                <a:r>
                  <a:rPr lang="en-US" sz="1800" dirty="0">
                    <a:latin typeface="+mn-lt"/>
                    <a:cs typeface="Times New Roman"/>
                  </a:rPr>
                  <a:t>where </a:t>
                </a:r>
                <a14:m>
                  <m:oMath xmlns:m="http://schemas.openxmlformats.org/officeDocument/2006/math">
                    <m:r>
                      <a:rPr lang="en-US" sz="1800" i="1">
                        <a:latin typeface="Cambria Math"/>
                      </a:rPr>
                      <m:t>𝜆</m:t>
                    </m:r>
                  </m:oMath>
                </a14:m>
                <a:r>
                  <a:rPr lang="en-US" sz="1800" dirty="0">
                    <a:latin typeface="+mn-lt"/>
                    <a:cs typeface="Times New Roman"/>
                  </a:rPr>
                  <a:t> ≥ 0 is a tuning parameter, to be determined separately. It is called a shrinkage penalty and has the effect of shrinking the estimates of β</a:t>
                </a:r>
                <a:r>
                  <a:rPr lang="en-US" sz="1800" baseline="-25000" dirty="0">
                    <a:latin typeface="+mn-lt"/>
                    <a:cs typeface="Times New Roman"/>
                  </a:rPr>
                  <a:t>j</a:t>
                </a:r>
                <a:r>
                  <a:rPr lang="en-US" sz="1800" dirty="0">
                    <a:latin typeface="+mn-lt"/>
                    <a:cs typeface="Times New Roman"/>
                  </a:rPr>
                  <a:t> towards zero. This is equivalent to reducing complexity.</a:t>
                </a:r>
              </a:p>
              <a:p>
                <a:pPr algn="l">
                  <a:spcBef>
                    <a:spcPts val="1200"/>
                  </a:spcBef>
                </a:pPr>
                <a:r>
                  <a:rPr lang="en-US" sz="1800" dirty="0">
                    <a:solidFill>
                      <a:srgbClr val="FF0000"/>
                    </a:solidFill>
                    <a:latin typeface="+mn-lt"/>
                    <a:cs typeface="Times New Roman"/>
                  </a:rPr>
                  <a:t>Remark: </a:t>
                </a:r>
                <a14:m>
                  <m:oMath xmlns:m="http://schemas.openxmlformats.org/officeDocument/2006/math">
                    <m:r>
                      <a:rPr lang="en-US" sz="1800" i="1">
                        <a:solidFill>
                          <a:srgbClr val="FF0000"/>
                        </a:solidFill>
                        <a:latin typeface="Cambria Math"/>
                      </a:rPr>
                      <m:t>𝜆</m:t>
                    </m:r>
                  </m:oMath>
                </a14:m>
                <a:r>
                  <a:rPr lang="en-US" sz="1800" dirty="0">
                    <a:solidFill>
                      <a:srgbClr val="FF0000"/>
                    </a:solidFill>
                    <a:latin typeface="+mn-lt"/>
                    <a:cs typeface="Times New Roman"/>
                  </a:rPr>
                  <a:t> is not applied to the intercept </a:t>
                </a:r>
                <a14:m>
                  <m:oMath xmlns:m="http://schemas.openxmlformats.org/officeDocument/2006/math">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a:rPr>
                          <m:t>𝛽</m:t>
                        </m:r>
                      </m:e>
                      <m:sub>
                        <m:r>
                          <a:rPr lang="en-US" sz="1800" i="1">
                            <a:solidFill>
                              <a:srgbClr val="FF0000"/>
                            </a:solidFill>
                            <a:latin typeface="Cambria Math"/>
                          </a:rPr>
                          <m:t>𝟎</m:t>
                        </m:r>
                      </m:sub>
                    </m:sSub>
                  </m:oMath>
                </a14:m>
                <a:r>
                  <a:rPr lang="en-US" sz="1800" dirty="0">
                    <a:solidFill>
                      <a:srgbClr val="FF0000"/>
                    </a:solidFill>
                    <a:latin typeface="+mn-lt"/>
                    <a:cs typeface="Times New Roman"/>
                  </a:rPr>
                  <a:t>!</a:t>
                </a:r>
              </a:p>
            </p:txBody>
          </p:sp>
        </mc:Choice>
        <mc:Fallback xmlns="">
          <p:sp>
            <p:nvSpPr>
              <p:cNvPr id="5" name="Textfeld 4"/>
              <p:cNvSpPr txBox="1">
                <a:spLocks noRot="1" noChangeAspect="1" noMove="1" noResize="1" noEditPoints="1" noAdjustHandles="1" noChangeArrowheads="1" noChangeShapeType="1" noTextEdit="1"/>
              </p:cNvSpPr>
              <p:nvPr/>
            </p:nvSpPr>
            <p:spPr>
              <a:xfrm>
                <a:off x="573283" y="1139650"/>
                <a:ext cx="7953759" cy="5401543"/>
              </a:xfrm>
              <a:prstGeom prst="rect">
                <a:avLst/>
              </a:prstGeom>
              <a:blipFill rotWithShape="1">
                <a:blip r:embed="rId3"/>
                <a:stretch>
                  <a:fillRect l="-613" t="-564" r="-1149" b="-903"/>
                </a:stretch>
              </a:blipFill>
            </p:spPr>
            <p:txBody>
              <a:bodyPr/>
              <a:lstStyle/>
              <a:p>
                <a:r>
                  <a:rPr lang="de-DE">
                    <a:noFill/>
                  </a:rPr>
                  <a:t> </a:t>
                </a:r>
              </a:p>
            </p:txBody>
          </p:sp>
        </mc:Fallback>
      </mc:AlternateContent>
    </p:spTree>
    <p:extLst>
      <p:ext uri="{BB962C8B-B14F-4D97-AF65-F5344CB8AC3E}">
        <p14:creationId xmlns:p14="http://schemas.microsoft.com/office/powerpoint/2010/main" val="347160441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solidFill>
                  <a:srgbClr val="000000"/>
                </a:solidFill>
                <a:latin typeface="Arial" pitchFamily="34" charset="0"/>
              </a:rPr>
              <a:t>Complexity</a:t>
            </a:r>
            <a:endParaRPr lang="en-US" sz="2400" dirty="0"/>
          </a:p>
        </p:txBody>
      </p:sp>
      <p:sp>
        <p:nvSpPr>
          <p:cNvPr id="5" name="Rechteck 4"/>
          <p:cNvSpPr/>
          <p:nvPr/>
        </p:nvSpPr>
        <p:spPr>
          <a:xfrm>
            <a:off x="599361" y="1185921"/>
            <a:ext cx="8029260" cy="5355312"/>
          </a:xfrm>
          <a:prstGeom prst="rect">
            <a:avLst/>
          </a:prstGeom>
        </p:spPr>
        <p:txBody>
          <a:bodyPr wrap="square">
            <a:spAutoFit/>
          </a:bodyPr>
          <a:lstStyle/>
          <a:p>
            <a:pPr algn="l">
              <a:spcBef>
                <a:spcPts val="0"/>
              </a:spcBef>
              <a:defRPr/>
            </a:pPr>
            <a:r>
              <a:rPr lang="en-US" sz="1800" dirty="0">
                <a:solidFill>
                  <a:srgbClr val="000000"/>
                </a:solidFill>
                <a:latin typeface="Arial" pitchFamily="34" charset="0"/>
                <a:ea typeface="+mn-ea"/>
              </a:rPr>
              <a:t>Complexity can be measured as the size of the set of possible outputs for a given set of inputs.</a:t>
            </a: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r>
              <a:rPr lang="en-US" sz="1800" dirty="0">
                <a:solidFill>
                  <a:srgbClr val="000000"/>
                </a:solidFill>
                <a:latin typeface="Arial" pitchFamily="34" charset="0"/>
                <a:ea typeface="+mn-ea"/>
              </a:rPr>
              <a:t>In this example the interval 0 to x</a:t>
            </a:r>
            <a:r>
              <a:rPr lang="en-US" sz="1800" baseline="30000" dirty="0">
                <a:solidFill>
                  <a:srgbClr val="000000"/>
                </a:solidFill>
                <a:latin typeface="Arial" pitchFamily="34" charset="0"/>
                <a:ea typeface="+mn-ea"/>
              </a:rPr>
              <a:t>*</a:t>
            </a:r>
            <a:r>
              <a:rPr lang="en-US" sz="1800" dirty="0">
                <a:solidFill>
                  <a:srgbClr val="000000"/>
                </a:solidFill>
                <a:latin typeface="Arial" pitchFamily="34" charset="0"/>
                <a:ea typeface="+mn-ea"/>
              </a:rPr>
              <a:t> represents the set of possible inputs. Function h</a:t>
            </a:r>
            <a:r>
              <a:rPr lang="en-US" sz="1800" baseline="-25000" dirty="0">
                <a:solidFill>
                  <a:srgbClr val="000000"/>
                </a:solidFill>
                <a:latin typeface="Arial" pitchFamily="34" charset="0"/>
                <a:ea typeface="+mn-ea"/>
              </a:rPr>
              <a:t>0</a:t>
            </a:r>
            <a:r>
              <a:rPr lang="en-US" sz="1800" dirty="0">
                <a:solidFill>
                  <a:srgbClr val="000000"/>
                </a:solidFill>
                <a:latin typeface="Arial" pitchFamily="34" charset="0"/>
                <a:ea typeface="+mn-ea"/>
              </a:rPr>
              <a:t> has the lowest complexity because there is just one output independent of the inputs. h</a:t>
            </a:r>
            <a:r>
              <a:rPr lang="en-US" sz="1800" baseline="-25000" dirty="0">
                <a:solidFill>
                  <a:srgbClr val="000000"/>
                </a:solidFill>
                <a:latin typeface="Arial" pitchFamily="34" charset="0"/>
                <a:ea typeface="+mn-ea"/>
              </a:rPr>
              <a:t>2</a:t>
            </a:r>
            <a:r>
              <a:rPr lang="en-US" sz="1800" dirty="0">
                <a:solidFill>
                  <a:srgbClr val="000000"/>
                </a:solidFill>
                <a:latin typeface="Arial" pitchFamily="34" charset="0"/>
                <a:ea typeface="+mn-ea"/>
              </a:rPr>
              <a:t> has the highest complexity because here the set of possible outputs is the biggest one.</a:t>
            </a:r>
            <a:endParaRPr lang="en-US" sz="1800" dirty="0">
              <a:solidFill>
                <a:srgbClr val="000000"/>
              </a:solidFill>
              <a:latin typeface="Arial"/>
              <a:ea typeface="+mn-ea"/>
            </a:endParaRPr>
          </a:p>
        </p:txBody>
      </p:sp>
      <p:grpSp>
        <p:nvGrpSpPr>
          <p:cNvPr id="6" name="Gruppieren 20"/>
          <p:cNvGrpSpPr>
            <a:grpSpLocks/>
          </p:cNvGrpSpPr>
          <p:nvPr/>
        </p:nvGrpSpPr>
        <p:grpSpPr bwMode="auto">
          <a:xfrm>
            <a:off x="1905532" y="1836738"/>
            <a:ext cx="4357952" cy="3440801"/>
            <a:chOff x="1860550" y="1003300"/>
            <a:chExt cx="5306158" cy="4920015"/>
          </a:xfrm>
        </p:grpSpPr>
        <p:cxnSp>
          <p:nvCxnSpPr>
            <p:cNvPr id="7" name="Gerade Verbindung mit Pfeil 6"/>
            <p:cNvCxnSpPr/>
            <p:nvPr/>
          </p:nvCxnSpPr>
          <p:spPr>
            <a:xfrm flipV="1">
              <a:off x="2294006" y="1121339"/>
              <a:ext cx="0" cy="4176750"/>
            </a:xfrm>
            <a:prstGeom prst="straightConnector1">
              <a:avLst/>
            </a:prstGeom>
            <a:noFill/>
            <a:ln w="12700" cap="flat" cmpd="sng" algn="ctr">
              <a:solidFill>
                <a:srgbClr val="000000"/>
              </a:solidFill>
              <a:prstDash val="solid"/>
              <a:headEnd type="none" w="med" len="med"/>
              <a:tailEnd type="triangle" w="med" len="lg"/>
            </a:ln>
            <a:effectLst/>
          </p:spPr>
        </p:cxnSp>
        <p:cxnSp>
          <p:nvCxnSpPr>
            <p:cNvPr id="8" name="Gerade Verbindung mit Pfeil 7"/>
            <p:cNvCxnSpPr/>
            <p:nvPr/>
          </p:nvCxnSpPr>
          <p:spPr>
            <a:xfrm>
              <a:off x="2283535" y="5289008"/>
              <a:ext cx="4673775" cy="0"/>
            </a:xfrm>
            <a:prstGeom prst="straightConnector1">
              <a:avLst/>
            </a:prstGeom>
            <a:noFill/>
            <a:ln w="12700" cap="flat" cmpd="sng" algn="ctr">
              <a:solidFill>
                <a:srgbClr val="000000"/>
              </a:solidFill>
              <a:prstDash val="solid"/>
              <a:headEnd type="none" w="med" len="med"/>
              <a:tailEnd type="triangle" w="med" len="lg"/>
            </a:ln>
            <a:effectLst/>
          </p:spPr>
        </p:cxnSp>
        <p:cxnSp>
          <p:nvCxnSpPr>
            <p:cNvPr id="9" name="Gerade Verbindung mit Pfeil 8"/>
            <p:cNvCxnSpPr/>
            <p:nvPr/>
          </p:nvCxnSpPr>
          <p:spPr>
            <a:xfrm flipV="1">
              <a:off x="2296099" y="3541129"/>
              <a:ext cx="3597466" cy="1741068"/>
            </a:xfrm>
            <a:prstGeom prst="straightConnector1">
              <a:avLst/>
            </a:prstGeom>
            <a:noFill/>
            <a:ln w="28575" cap="flat" cmpd="sng" algn="ctr">
              <a:solidFill>
                <a:srgbClr val="000000"/>
              </a:solidFill>
              <a:prstDash val="solid"/>
              <a:headEnd type="none" w="med" len="med"/>
              <a:tailEnd type="none" w="med" len="med"/>
            </a:ln>
            <a:effectLst/>
          </p:spPr>
        </p:cxnSp>
        <p:sp>
          <p:nvSpPr>
            <p:cNvPr id="10" name="Textfeld 15"/>
            <p:cNvSpPr txBox="1">
              <a:spLocks noChangeArrowheads="1"/>
            </p:cNvSpPr>
            <p:nvPr/>
          </p:nvSpPr>
          <p:spPr bwMode="auto">
            <a:xfrm>
              <a:off x="1860550" y="1003300"/>
              <a:ext cx="42227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y</a:t>
              </a:r>
            </a:p>
          </p:txBody>
        </p:sp>
        <p:sp>
          <p:nvSpPr>
            <p:cNvPr id="11" name="Textfeld 17"/>
            <p:cNvSpPr txBox="1">
              <a:spLocks noChangeArrowheads="1"/>
            </p:cNvSpPr>
            <p:nvPr/>
          </p:nvSpPr>
          <p:spPr bwMode="auto">
            <a:xfrm>
              <a:off x="6583363" y="5251450"/>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Calibri" pitchFamily="34" charset="0"/>
                  <a:ea typeface="MS PGothic" pitchFamily="34" charset="-128"/>
                </a:rPr>
                <a:t>x</a:t>
              </a:r>
              <a:endParaRPr kumimoji="0" lang="de-DE" sz="2400" b="1" i="0" u="none" strike="noStrike" kern="0" cap="none" spc="0" normalizeH="0" baseline="-25000" noProof="0" dirty="0">
                <a:ln>
                  <a:noFill/>
                </a:ln>
                <a:solidFill>
                  <a:srgbClr val="000000"/>
                </a:solidFill>
                <a:effectLst/>
                <a:uLnTx/>
                <a:uFillTx/>
                <a:latin typeface="Calibri" pitchFamily="34" charset="0"/>
                <a:ea typeface="MS PGothic" pitchFamily="34" charset="-128"/>
              </a:endParaRPr>
            </a:p>
          </p:txBody>
        </p:sp>
        <p:cxnSp>
          <p:nvCxnSpPr>
            <p:cNvPr id="12" name="Gerade Verbindung 11"/>
            <p:cNvCxnSpPr/>
            <p:nvPr/>
          </p:nvCxnSpPr>
          <p:spPr>
            <a:xfrm flipV="1">
              <a:off x="5893565" y="1359685"/>
              <a:ext cx="0" cy="4008772"/>
            </a:xfrm>
            <a:prstGeom prst="line">
              <a:avLst/>
            </a:prstGeom>
            <a:noFill/>
            <a:ln w="9525" cap="flat" cmpd="sng" algn="ctr">
              <a:solidFill>
                <a:srgbClr val="000000"/>
              </a:solidFill>
              <a:prstDash val="dash"/>
            </a:ln>
            <a:effectLst/>
          </p:spPr>
        </p:cxnSp>
        <p:sp>
          <p:nvSpPr>
            <p:cNvPr id="13" name="Textfeld 27"/>
            <p:cNvSpPr txBox="1">
              <a:spLocks noChangeArrowheads="1"/>
            </p:cNvSpPr>
            <p:nvPr/>
          </p:nvSpPr>
          <p:spPr bwMode="auto">
            <a:xfrm>
              <a:off x="5663647" y="5263178"/>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x</a:t>
              </a:r>
              <a:r>
                <a:rPr kumimoji="0" lang="de-DE" sz="2400" b="1" i="0" u="none" strike="noStrike" kern="0" cap="none" spc="0" normalizeH="0" baseline="30000" noProof="0">
                  <a:ln>
                    <a:noFill/>
                  </a:ln>
                  <a:solidFill>
                    <a:srgbClr val="000000"/>
                  </a:solidFill>
                  <a:effectLst/>
                  <a:uLnTx/>
                  <a:uFillTx/>
                  <a:latin typeface="Calibri" pitchFamily="34" charset="0"/>
                  <a:ea typeface="MS PGothic" pitchFamily="34" charset="-128"/>
                </a:rPr>
                <a:t>*</a:t>
              </a:r>
            </a:p>
          </p:txBody>
        </p:sp>
        <p:cxnSp>
          <p:nvCxnSpPr>
            <p:cNvPr id="14" name="Gerade Verbindung 13"/>
            <p:cNvCxnSpPr/>
            <p:nvPr/>
          </p:nvCxnSpPr>
          <p:spPr>
            <a:xfrm>
              <a:off x="5889377" y="5282198"/>
              <a:ext cx="0" cy="108959"/>
            </a:xfrm>
            <a:prstGeom prst="line">
              <a:avLst/>
            </a:prstGeom>
            <a:noFill/>
            <a:ln w="19050" cap="flat" cmpd="sng" algn="ctr">
              <a:solidFill>
                <a:srgbClr val="000000"/>
              </a:solidFill>
              <a:prstDash val="solid"/>
            </a:ln>
            <a:effectLst/>
          </p:spPr>
        </p:cxnSp>
        <p:cxnSp>
          <p:nvCxnSpPr>
            <p:cNvPr id="15" name="Gerade Verbindung mit Pfeil 14"/>
            <p:cNvCxnSpPr/>
            <p:nvPr/>
          </p:nvCxnSpPr>
          <p:spPr>
            <a:xfrm flipH="1">
              <a:off x="2285630" y="5282198"/>
              <a:ext cx="3603748" cy="0"/>
            </a:xfrm>
            <a:prstGeom prst="straightConnector1">
              <a:avLst/>
            </a:prstGeom>
            <a:noFill/>
            <a:ln w="28575" cap="flat" cmpd="sng" algn="ctr">
              <a:solidFill>
                <a:srgbClr val="000000"/>
              </a:solidFill>
              <a:prstDash val="solid"/>
              <a:headEnd type="none" w="med" len="med"/>
              <a:tailEnd type="none" w="med" len="med"/>
            </a:ln>
            <a:effectLst/>
          </p:spPr>
        </p:cxnSp>
        <p:cxnSp>
          <p:nvCxnSpPr>
            <p:cNvPr id="16" name="Gerade Verbindung mit Pfeil 15"/>
            <p:cNvCxnSpPr/>
            <p:nvPr/>
          </p:nvCxnSpPr>
          <p:spPr>
            <a:xfrm flipV="1">
              <a:off x="2296099" y="1634352"/>
              <a:ext cx="3597466" cy="3654656"/>
            </a:xfrm>
            <a:prstGeom prst="straightConnector1">
              <a:avLst/>
            </a:prstGeom>
            <a:noFill/>
            <a:ln w="28575" cap="flat" cmpd="sng" algn="ctr">
              <a:solidFill>
                <a:srgbClr val="000000"/>
              </a:solidFill>
              <a:prstDash val="solid"/>
              <a:headEnd type="none" w="med" len="med"/>
              <a:tailEnd type="none" w="med" len="med"/>
            </a:ln>
            <a:effectLst/>
          </p:spPr>
        </p:cxnSp>
        <p:sp>
          <p:nvSpPr>
            <p:cNvPr id="17" name="Geschweifte Klammer rechts 16"/>
            <p:cNvSpPr/>
            <p:nvPr/>
          </p:nvSpPr>
          <p:spPr>
            <a:xfrm>
              <a:off x="5893565" y="1634352"/>
              <a:ext cx="259654" cy="3647845"/>
            </a:xfrm>
            <a:prstGeom prst="rightBrace">
              <a:avLst>
                <a:gd name="adj1" fmla="val 8333"/>
                <a:gd name="adj2" fmla="val 49826"/>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8" name="Geschweifte Klammer links 17"/>
            <p:cNvSpPr/>
            <p:nvPr/>
          </p:nvSpPr>
          <p:spPr>
            <a:xfrm>
              <a:off x="5753269" y="3593338"/>
              <a:ext cx="140296" cy="1657080"/>
            </a:xfrm>
            <a:prstGeom prst="leftBrace">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9" name="Textfeld 17"/>
            <p:cNvSpPr txBox="1">
              <a:spLocks noChangeArrowheads="1"/>
            </p:cNvSpPr>
            <p:nvPr/>
          </p:nvSpPr>
          <p:spPr bwMode="auto">
            <a:xfrm>
              <a:off x="5375193" y="42263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1</a:t>
              </a:r>
            </a:p>
          </p:txBody>
        </p:sp>
        <p:sp>
          <p:nvSpPr>
            <p:cNvPr id="20" name="Textfeld 17"/>
            <p:cNvSpPr txBox="1">
              <a:spLocks noChangeArrowheads="1"/>
            </p:cNvSpPr>
            <p:nvPr/>
          </p:nvSpPr>
          <p:spPr bwMode="auto">
            <a:xfrm>
              <a:off x="6035675" y="3273744"/>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2</a:t>
              </a:r>
            </a:p>
          </p:txBody>
        </p:sp>
        <p:sp>
          <p:nvSpPr>
            <p:cNvPr id="21" name="Textfeld 17"/>
            <p:cNvSpPr txBox="1">
              <a:spLocks noChangeArrowheads="1"/>
            </p:cNvSpPr>
            <p:nvPr/>
          </p:nvSpPr>
          <p:spPr bwMode="auto">
            <a:xfrm>
              <a:off x="4479844" y="46708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0</a:t>
              </a:r>
            </a:p>
          </p:txBody>
        </p:sp>
        <p:cxnSp>
          <p:nvCxnSpPr>
            <p:cNvPr id="22" name="Gerade Verbindung mit Pfeil 21"/>
            <p:cNvCxnSpPr/>
            <p:nvPr/>
          </p:nvCxnSpPr>
          <p:spPr>
            <a:xfrm>
              <a:off x="4882171" y="4978021"/>
              <a:ext cx="293158" cy="272397"/>
            </a:xfrm>
            <a:prstGeom prst="straightConnector1">
              <a:avLst/>
            </a:prstGeom>
            <a:noFill/>
            <a:ln w="9525" cap="flat" cmpd="sng" algn="ctr">
              <a:solidFill>
                <a:srgbClr val="000000"/>
              </a:solidFill>
              <a:prstDash val="solid"/>
              <a:headEnd type="none" w="med" len="med"/>
              <a:tailEnd type="triangle" w="med" len="med"/>
            </a:ln>
            <a:effectLst/>
          </p:spPr>
        </p:cxnSp>
        <p:cxnSp>
          <p:nvCxnSpPr>
            <p:cNvPr id="23" name="Gerade Verbindung 22"/>
            <p:cNvCxnSpPr/>
            <p:nvPr/>
          </p:nvCxnSpPr>
          <p:spPr>
            <a:xfrm flipH="1">
              <a:off x="2296099" y="3541129"/>
              <a:ext cx="3593278" cy="0"/>
            </a:xfrm>
            <a:prstGeom prst="line">
              <a:avLst/>
            </a:prstGeom>
            <a:noFill/>
            <a:ln w="9525" cap="flat" cmpd="sng" algn="ctr">
              <a:solidFill>
                <a:srgbClr val="000000"/>
              </a:solidFill>
              <a:prstDash val="dash"/>
            </a:ln>
            <a:effectLst/>
          </p:spPr>
        </p:cxnSp>
        <p:cxnSp>
          <p:nvCxnSpPr>
            <p:cNvPr id="24" name="Gerade Verbindung 23"/>
            <p:cNvCxnSpPr/>
            <p:nvPr/>
          </p:nvCxnSpPr>
          <p:spPr>
            <a:xfrm flipH="1">
              <a:off x="2298194" y="1634352"/>
              <a:ext cx="3595372" cy="0"/>
            </a:xfrm>
            <a:prstGeom prst="line">
              <a:avLst/>
            </a:prstGeom>
            <a:noFill/>
            <a:ln w="9525" cap="flat" cmpd="sng" algn="ctr">
              <a:solidFill>
                <a:srgbClr val="000000"/>
              </a:solidFill>
              <a:prstDash val="dash"/>
            </a:ln>
            <a:effectLst/>
          </p:spPr>
        </p:cxnSp>
      </p:grpSp>
    </p:spTree>
    <p:extLst>
      <p:ext uri="{BB962C8B-B14F-4D97-AF65-F5344CB8AC3E}">
        <p14:creationId xmlns:p14="http://schemas.microsoft.com/office/powerpoint/2010/main" val="1116489133"/>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Complexity und </a:t>
            </a:r>
            <a:r>
              <a:rPr lang="en-US" sz="2400" dirty="0" err="1"/>
              <a:t>Generalisation</a:t>
            </a:r>
            <a:endParaRPr lang="en-US" sz="2400" dirty="0"/>
          </a:p>
        </p:txBody>
      </p:sp>
      <p:sp>
        <p:nvSpPr>
          <p:cNvPr id="5" name="TextBox 3"/>
          <p:cNvSpPr txBox="1">
            <a:spLocks noChangeArrowheads="1"/>
          </p:cNvSpPr>
          <p:nvPr/>
        </p:nvSpPr>
        <p:spPr bwMode="auto">
          <a:xfrm rot="16200000">
            <a:off x="872826" y="2587548"/>
            <a:ext cx="19046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Mean</a:t>
            </a:r>
            <a:r>
              <a:rPr lang="de-DE" dirty="0">
                <a:solidFill>
                  <a:srgbClr val="000000"/>
                </a:solidFill>
                <a:latin typeface="Calibri" pitchFamily="34" charset="0"/>
              </a:rPr>
              <a:t> </a:t>
            </a:r>
            <a:r>
              <a:rPr lang="de-DE" dirty="0" err="1">
                <a:solidFill>
                  <a:srgbClr val="000000"/>
                </a:solidFill>
                <a:latin typeface="Calibri" pitchFamily="34" charset="0"/>
              </a:rPr>
              <a:t>Squared</a:t>
            </a:r>
            <a:r>
              <a:rPr lang="de-DE" dirty="0">
                <a:solidFill>
                  <a:srgbClr val="000000"/>
                </a:solidFill>
                <a:latin typeface="Calibri" pitchFamily="34" charset="0"/>
              </a:rPr>
              <a:t> Error</a:t>
            </a:r>
            <a:endParaRPr lang="ru-RU" dirty="0">
              <a:solidFill>
                <a:srgbClr val="000000"/>
              </a:solidFill>
              <a:latin typeface="Calibri" pitchFamily="34" charset="0"/>
            </a:endParaRPr>
          </a:p>
        </p:txBody>
      </p:sp>
      <p:cxnSp>
        <p:nvCxnSpPr>
          <p:cNvPr id="6" name="Gerade Verbindung mit Pfeil 5"/>
          <p:cNvCxnSpPr/>
          <p:nvPr/>
        </p:nvCxnSpPr>
        <p:spPr bwMode="auto">
          <a:xfrm flipV="1">
            <a:off x="2185752" y="1769256"/>
            <a:ext cx="2031" cy="3203710"/>
          </a:xfrm>
          <a:prstGeom prst="straightConnector1">
            <a:avLst/>
          </a:prstGeom>
          <a:noFill/>
          <a:ln w="28575" cap="flat" cmpd="sng" algn="ctr">
            <a:solidFill>
              <a:srgbClr val="000000"/>
            </a:solidFill>
            <a:prstDash val="solid"/>
            <a:headEnd type="none" w="med" len="med"/>
            <a:tailEnd type="triangle" w="med" len="lg"/>
          </a:ln>
          <a:effectLst/>
        </p:spPr>
      </p:cxnSp>
      <p:cxnSp>
        <p:nvCxnSpPr>
          <p:cNvPr id="7" name="Gerade Verbindung mit Pfeil 6"/>
          <p:cNvCxnSpPr/>
          <p:nvPr/>
        </p:nvCxnSpPr>
        <p:spPr bwMode="auto">
          <a:xfrm>
            <a:off x="2175595" y="4965550"/>
            <a:ext cx="4901913" cy="11124"/>
          </a:xfrm>
          <a:prstGeom prst="straightConnector1">
            <a:avLst/>
          </a:prstGeom>
          <a:noFill/>
          <a:ln w="28575" cap="flat" cmpd="sng" algn="ctr">
            <a:solidFill>
              <a:srgbClr val="000000"/>
            </a:solidFill>
            <a:prstDash val="solid"/>
            <a:headEnd type="none" w="med" len="med"/>
            <a:tailEnd type="triangle" w="med" len="lg"/>
          </a:ln>
          <a:effectLst/>
        </p:spPr>
      </p:cxnSp>
      <p:sp>
        <p:nvSpPr>
          <p:cNvPr id="8" name="TextBox 3"/>
          <p:cNvSpPr txBox="1">
            <a:spLocks noChangeArrowheads="1"/>
          </p:cNvSpPr>
          <p:nvPr/>
        </p:nvSpPr>
        <p:spPr bwMode="auto">
          <a:xfrm>
            <a:off x="7124232" y="4807960"/>
            <a:ext cx="142811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Complexity</a:t>
            </a:r>
            <a:r>
              <a:rPr lang="de-DE" dirty="0">
                <a:solidFill>
                  <a:srgbClr val="000000"/>
                </a:solidFill>
                <a:latin typeface="Calibri" pitchFamily="34" charset="0"/>
              </a:rPr>
              <a:t> (h)</a:t>
            </a:r>
            <a:endParaRPr lang="ru-RU" dirty="0">
              <a:solidFill>
                <a:srgbClr val="000000"/>
              </a:solidFill>
              <a:latin typeface="Calibri" pitchFamily="34" charset="0"/>
            </a:endParaRPr>
          </a:p>
        </p:txBody>
      </p:sp>
      <p:sp>
        <p:nvSpPr>
          <p:cNvPr id="9" name="Freeform 36"/>
          <p:cNvSpPr>
            <a:spLocks/>
          </p:cNvSpPr>
          <p:nvPr/>
        </p:nvSpPr>
        <p:spPr bwMode="auto">
          <a:xfrm>
            <a:off x="2256853" y="2686985"/>
            <a:ext cx="4408268" cy="2057938"/>
          </a:xfrm>
          <a:custGeom>
            <a:avLst/>
            <a:gdLst>
              <a:gd name="T0" fmla="*/ 0 w 4342"/>
              <a:gd name="T1" fmla="*/ 0 h 2220"/>
              <a:gd name="T2" fmla="*/ 14 w 4342"/>
              <a:gd name="T3" fmla="*/ 52 h 2220"/>
              <a:gd name="T4" fmla="*/ 22 w 4342"/>
              <a:gd name="T5" fmla="*/ 78 h 2220"/>
              <a:gd name="T6" fmla="*/ 30 w 4342"/>
              <a:gd name="T7" fmla="*/ 103 h 2220"/>
              <a:gd name="T8" fmla="*/ 39 w 4342"/>
              <a:gd name="T9" fmla="*/ 127 h 2220"/>
              <a:gd name="T10" fmla="*/ 48 w 4342"/>
              <a:gd name="T11" fmla="*/ 151 h 2220"/>
              <a:gd name="T12" fmla="*/ 59 w 4342"/>
              <a:gd name="T13" fmla="*/ 174 h 2220"/>
              <a:gd name="T14" fmla="*/ 70 w 4342"/>
              <a:gd name="T15" fmla="*/ 195 h 2220"/>
              <a:gd name="T16" fmla="*/ 83 w 4342"/>
              <a:gd name="T17" fmla="*/ 215 h 2220"/>
              <a:gd name="T18" fmla="*/ 96 w 4342"/>
              <a:gd name="T19" fmla="*/ 234 h 2220"/>
              <a:gd name="T20" fmla="*/ 110 w 4342"/>
              <a:gd name="T21" fmla="*/ 252 h 2220"/>
              <a:gd name="T22" fmla="*/ 126 w 4342"/>
              <a:gd name="T23" fmla="*/ 268 h 2220"/>
              <a:gd name="T24" fmla="*/ 141 w 4342"/>
              <a:gd name="T25" fmla="*/ 285 h 2220"/>
              <a:gd name="T26" fmla="*/ 158 w 4342"/>
              <a:gd name="T27" fmla="*/ 301 h 2220"/>
              <a:gd name="T28" fmla="*/ 176 w 4342"/>
              <a:gd name="T29" fmla="*/ 317 h 2220"/>
              <a:gd name="T30" fmla="*/ 195 w 4342"/>
              <a:gd name="T31" fmla="*/ 332 h 2220"/>
              <a:gd name="T32" fmla="*/ 215 w 4342"/>
              <a:gd name="T33" fmla="*/ 347 h 2220"/>
              <a:gd name="T34" fmla="*/ 234 w 4342"/>
              <a:gd name="T35" fmla="*/ 363 h 2220"/>
              <a:gd name="T36" fmla="*/ 254 w 4342"/>
              <a:gd name="T37" fmla="*/ 377 h 2220"/>
              <a:gd name="T38" fmla="*/ 276 w 4342"/>
              <a:gd name="T39" fmla="*/ 391 h 2220"/>
              <a:gd name="T40" fmla="*/ 287 w 4342"/>
              <a:gd name="T41" fmla="*/ 398 h 2220"/>
              <a:gd name="T42" fmla="*/ 298 w 4342"/>
              <a:gd name="T43" fmla="*/ 405 h 2220"/>
              <a:gd name="T44" fmla="*/ 310 w 4342"/>
              <a:gd name="T45" fmla="*/ 412 h 2220"/>
              <a:gd name="T46" fmla="*/ 323 w 4342"/>
              <a:gd name="T47" fmla="*/ 418 h 2220"/>
              <a:gd name="T48" fmla="*/ 337 w 4342"/>
              <a:gd name="T49" fmla="*/ 425 h 2220"/>
              <a:gd name="T50" fmla="*/ 351 w 4342"/>
              <a:gd name="T51" fmla="*/ 431 h 2220"/>
              <a:gd name="T52" fmla="*/ 365 w 4342"/>
              <a:gd name="T53" fmla="*/ 438 h 2220"/>
              <a:gd name="T54" fmla="*/ 381 w 4342"/>
              <a:gd name="T55" fmla="*/ 443 h 2220"/>
              <a:gd name="T56" fmla="*/ 397 w 4342"/>
              <a:gd name="T57" fmla="*/ 450 h 2220"/>
              <a:gd name="T58" fmla="*/ 414 w 4342"/>
              <a:gd name="T59" fmla="*/ 456 h 2220"/>
              <a:gd name="T60" fmla="*/ 432 w 4342"/>
              <a:gd name="T61" fmla="*/ 462 h 2220"/>
              <a:gd name="T62" fmla="*/ 451 w 4342"/>
              <a:gd name="T63" fmla="*/ 468 h 2220"/>
              <a:gd name="T64" fmla="*/ 470 w 4342"/>
              <a:gd name="T65" fmla="*/ 474 h 2220"/>
              <a:gd name="T66" fmla="*/ 489 w 4342"/>
              <a:gd name="T67" fmla="*/ 480 h 2220"/>
              <a:gd name="T68" fmla="*/ 509 w 4342"/>
              <a:gd name="T69" fmla="*/ 486 h 2220"/>
              <a:gd name="T70" fmla="*/ 530 w 4342"/>
              <a:gd name="T71" fmla="*/ 492 h 2220"/>
              <a:gd name="T72" fmla="*/ 572 w 4342"/>
              <a:gd name="T73" fmla="*/ 503 h 2220"/>
              <a:gd name="T74" fmla="*/ 616 w 4342"/>
              <a:gd name="T75" fmla="*/ 513 h 2220"/>
              <a:gd name="T76" fmla="*/ 660 w 4342"/>
              <a:gd name="T77" fmla="*/ 522 h 2220"/>
              <a:gd name="T78" fmla="*/ 704 w 4342"/>
              <a:gd name="T79" fmla="*/ 529 h 2220"/>
              <a:gd name="T80" fmla="*/ 715 w 4342"/>
              <a:gd name="T81" fmla="*/ 531 h 2220"/>
              <a:gd name="T82" fmla="*/ 727 w 4342"/>
              <a:gd name="T83" fmla="*/ 533 h 2220"/>
              <a:gd name="T84" fmla="*/ 751 w 4342"/>
              <a:gd name="T85" fmla="*/ 536 h 2220"/>
              <a:gd name="T86" fmla="*/ 777 w 4342"/>
              <a:gd name="T87" fmla="*/ 538 h 2220"/>
              <a:gd name="T88" fmla="*/ 804 w 4342"/>
              <a:gd name="T89" fmla="*/ 540 h 2220"/>
              <a:gd name="T90" fmla="*/ 832 w 4342"/>
              <a:gd name="T91" fmla="*/ 543 h 2220"/>
              <a:gd name="T92" fmla="*/ 860 w 4342"/>
              <a:gd name="T93" fmla="*/ 545 h 2220"/>
              <a:gd name="T94" fmla="*/ 888 w 4342"/>
              <a:gd name="T95" fmla="*/ 546 h 2220"/>
              <a:gd name="T96" fmla="*/ 915 w 4342"/>
              <a:gd name="T97" fmla="*/ 548 h 2220"/>
              <a:gd name="T98" fmla="*/ 942 w 4342"/>
              <a:gd name="T99" fmla="*/ 549 h 2220"/>
              <a:gd name="T100" fmla="*/ 968 w 4342"/>
              <a:gd name="T101" fmla="*/ 550 h 2220"/>
              <a:gd name="T102" fmla="*/ 993 w 4342"/>
              <a:gd name="T103" fmla="*/ 551 h 2220"/>
              <a:gd name="T104" fmla="*/ 1005 w 4342"/>
              <a:gd name="T105" fmla="*/ 551 h 2220"/>
              <a:gd name="T106" fmla="*/ 1016 w 4342"/>
              <a:gd name="T107" fmla="*/ 552 h 2220"/>
              <a:gd name="T108" fmla="*/ 1027 w 4342"/>
              <a:gd name="T109" fmla="*/ 552 h 2220"/>
              <a:gd name="T110" fmla="*/ 1037 w 4342"/>
              <a:gd name="T111" fmla="*/ 553 h 2220"/>
              <a:gd name="T112" fmla="*/ 1047 w 4342"/>
              <a:gd name="T113" fmla="*/ 553 h 2220"/>
              <a:gd name="T114" fmla="*/ 1056 w 4342"/>
              <a:gd name="T115" fmla="*/ 554 h 2220"/>
              <a:gd name="T116" fmla="*/ 1064 w 4342"/>
              <a:gd name="T117" fmla="*/ 554 h 2220"/>
              <a:gd name="T118" fmla="*/ 1072 w 4342"/>
              <a:gd name="T119" fmla="*/ 554 h 2220"/>
              <a:gd name="T120" fmla="*/ 1078 w 4342"/>
              <a:gd name="T121" fmla="*/ 555 h 2220"/>
              <a:gd name="T122" fmla="*/ 1085 w 4342"/>
              <a:gd name="T123" fmla="*/ 555 h 22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342" h="2220">
                <a:moveTo>
                  <a:pt x="0" y="0"/>
                </a:moveTo>
                <a:lnTo>
                  <a:pt x="58" y="208"/>
                </a:lnTo>
                <a:lnTo>
                  <a:pt x="88" y="310"/>
                </a:lnTo>
                <a:lnTo>
                  <a:pt x="121" y="410"/>
                </a:lnTo>
                <a:lnTo>
                  <a:pt x="156" y="508"/>
                </a:lnTo>
                <a:lnTo>
                  <a:pt x="193" y="601"/>
                </a:lnTo>
                <a:lnTo>
                  <a:pt x="236" y="693"/>
                </a:lnTo>
                <a:lnTo>
                  <a:pt x="282" y="778"/>
                </a:lnTo>
                <a:lnTo>
                  <a:pt x="332" y="859"/>
                </a:lnTo>
                <a:lnTo>
                  <a:pt x="387" y="933"/>
                </a:lnTo>
                <a:lnTo>
                  <a:pt x="443" y="1005"/>
                </a:lnTo>
                <a:lnTo>
                  <a:pt x="504" y="1072"/>
                </a:lnTo>
                <a:lnTo>
                  <a:pt x="566" y="1139"/>
                </a:lnTo>
                <a:lnTo>
                  <a:pt x="634" y="1203"/>
                </a:lnTo>
                <a:lnTo>
                  <a:pt x="705" y="1266"/>
                </a:lnTo>
                <a:lnTo>
                  <a:pt x="782" y="1327"/>
                </a:lnTo>
                <a:lnTo>
                  <a:pt x="860" y="1388"/>
                </a:lnTo>
                <a:lnTo>
                  <a:pt x="938" y="1449"/>
                </a:lnTo>
                <a:lnTo>
                  <a:pt x="1017" y="1506"/>
                </a:lnTo>
                <a:lnTo>
                  <a:pt x="1104" y="1562"/>
                </a:lnTo>
                <a:lnTo>
                  <a:pt x="1148" y="1591"/>
                </a:lnTo>
                <a:lnTo>
                  <a:pt x="1195" y="1618"/>
                </a:lnTo>
                <a:lnTo>
                  <a:pt x="1243" y="1645"/>
                </a:lnTo>
                <a:lnTo>
                  <a:pt x="1294" y="1671"/>
                </a:lnTo>
                <a:lnTo>
                  <a:pt x="1348" y="1698"/>
                </a:lnTo>
                <a:lnTo>
                  <a:pt x="1404" y="1723"/>
                </a:lnTo>
                <a:lnTo>
                  <a:pt x="1461" y="1749"/>
                </a:lnTo>
                <a:lnTo>
                  <a:pt x="1524" y="1772"/>
                </a:lnTo>
                <a:lnTo>
                  <a:pt x="1589" y="1798"/>
                </a:lnTo>
                <a:lnTo>
                  <a:pt x="1658" y="1823"/>
                </a:lnTo>
                <a:lnTo>
                  <a:pt x="1729" y="1847"/>
                </a:lnTo>
                <a:lnTo>
                  <a:pt x="1804" y="1872"/>
                </a:lnTo>
                <a:lnTo>
                  <a:pt x="1880" y="1896"/>
                </a:lnTo>
                <a:lnTo>
                  <a:pt x="1958" y="1920"/>
                </a:lnTo>
                <a:lnTo>
                  <a:pt x="2039" y="1943"/>
                </a:lnTo>
                <a:lnTo>
                  <a:pt x="2123" y="1965"/>
                </a:lnTo>
                <a:lnTo>
                  <a:pt x="2292" y="2009"/>
                </a:lnTo>
                <a:lnTo>
                  <a:pt x="2465" y="2050"/>
                </a:lnTo>
                <a:lnTo>
                  <a:pt x="2641" y="2086"/>
                </a:lnTo>
                <a:lnTo>
                  <a:pt x="2818" y="2116"/>
                </a:lnTo>
                <a:lnTo>
                  <a:pt x="2863" y="2123"/>
                </a:lnTo>
                <a:lnTo>
                  <a:pt x="2909" y="2130"/>
                </a:lnTo>
                <a:lnTo>
                  <a:pt x="3007" y="2142"/>
                </a:lnTo>
                <a:lnTo>
                  <a:pt x="3111" y="2152"/>
                </a:lnTo>
                <a:lnTo>
                  <a:pt x="3219" y="2160"/>
                </a:lnTo>
                <a:lnTo>
                  <a:pt x="3330" y="2169"/>
                </a:lnTo>
                <a:lnTo>
                  <a:pt x="3441" y="2177"/>
                </a:lnTo>
                <a:lnTo>
                  <a:pt x="3553" y="2182"/>
                </a:lnTo>
                <a:lnTo>
                  <a:pt x="3663" y="2189"/>
                </a:lnTo>
                <a:lnTo>
                  <a:pt x="3772" y="2194"/>
                </a:lnTo>
                <a:lnTo>
                  <a:pt x="3875" y="2198"/>
                </a:lnTo>
                <a:lnTo>
                  <a:pt x="3975" y="2201"/>
                </a:lnTo>
                <a:lnTo>
                  <a:pt x="4021" y="2204"/>
                </a:lnTo>
                <a:lnTo>
                  <a:pt x="4067" y="2206"/>
                </a:lnTo>
                <a:lnTo>
                  <a:pt x="4109" y="2208"/>
                </a:lnTo>
                <a:lnTo>
                  <a:pt x="4150" y="2209"/>
                </a:lnTo>
                <a:lnTo>
                  <a:pt x="4189" y="2211"/>
                </a:lnTo>
                <a:lnTo>
                  <a:pt x="4225" y="2213"/>
                </a:lnTo>
                <a:lnTo>
                  <a:pt x="4258" y="2215"/>
                </a:lnTo>
                <a:lnTo>
                  <a:pt x="4289" y="2216"/>
                </a:lnTo>
                <a:lnTo>
                  <a:pt x="4316" y="2218"/>
                </a:lnTo>
                <a:lnTo>
                  <a:pt x="4342" y="222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Line 44"/>
          <p:cNvSpPr>
            <a:spLocks noChangeShapeType="1"/>
          </p:cNvSpPr>
          <p:nvPr/>
        </p:nvSpPr>
        <p:spPr bwMode="auto">
          <a:xfrm flipH="1">
            <a:off x="6031306" y="4281424"/>
            <a:ext cx="654130" cy="3355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5" name="Freeform 45"/>
          <p:cNvSpPr>
            <a:spLocks/>
          </p:cNvSpPr>
          <p:nvPr/>
        </p:nvSpPr>
        <p:spPr bwMode="auto">
          <a:xfrm>
            <a:off x="5852538" y="4552108"/>
            <a:ext cx="231586" cy="157590"/>
          </a:xfrm>
          <a:custGeom>
            <a:avLst/>
            <a:gdLst>
              <a:gd name="T0" fmla="*/ 57 w 228"/>
              <a:gd name="T1" fmla="*/ 31 h 171"/>
              <a:gd name="T2" fmla="*/ 0 w 228"/>
              <a:gd name="T3" fmla="*/ 42 h 171"/>
              <a:gd name="T4" fmla="*/ 39 w 228"/>
              <a:gd name="T5" fmla="*/ 0 h 171"/>
              <a:gd name="T6" fmla="*/ 57 w 228"/>
              <a:gd name="T7" fmla="*/ 31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171">
                <a:moveTo>
                  <a:pt x="228" y="127"/>
                </a:moveTo>
                <a:lnTo>
                  <a:pt x="0" y="171"/>
                </a:lnTo>
                <a:lnTo>
                  <a:pt x="155" y="0"/>
                </a:lnTo>
                <a:lnTo>
                  <a:pt x="22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8" name="TextBox 3"/>
          <p:cNvSpPr txBox="1">
            <a:spLocks noChangeArrowheads="1"/>
          </p:cNvSpPr>
          <p:nvPr/>
        </p:nvSpPr>
        <p:spPr bwMode="auto">
          <a:xfrm>
            <a:off x="6642776" y="4040404"/>
            <a:ext cx="1338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Training Error</a:t>
            </a:r>
            <a:endParaRPr lang="ru-RU" dirty="0">
              <a:solidFill>
                <a:srgbClr val="000000"/>
              </a:solidFill>
              <a:latin typeface="Calibri" pitchFamily="34" charset="0"/>
            </a:endParaRPr>
          </a:p>
        </p:txBody>
      </p:sp>
      <p:grpSp>
        <p:nvGrpSpPr>
          <p:cNvPr id="2" name="Gruppieren 1"/>
          <p:cNvGrpSpPr/>
          <p:nvPr/>
        </p:nvGrpSpPr>
        <p:grpSpPr>
          <a:xfrm>
            <a:off x="2348269" y="2284668"/>
            <a:ext cx="4253878" cy="3010894"/>
            <a:chOff x="2348269" y="2284668"/>
            <a:chExt cx="4253878" cy="3010894"/>
          </a:xfrm>
        </p:grpSpPr>
        <p:sp>
          <p:nvSpPr>
            <p:cNvPr id="10" name="Freeform 38"/>
            <p:cNvSpPr>
              <a:spLocks/>
            </p:cNvSpPr>
            <p:nvPr/>
          </p:nvSpPr>
          <p:spPr bwMode="auto">
            <a:xfrm>
              <a:off x="2348269" y="2284668"/>
              <a:ext cx="4134021" cy="1601855"/>
            </a:xfrm>
            <a:custGeom>
              <a:avLst/>
              <a:gdLst>
                <a:gd name="T0" fmla="*/ 34 w 4072"/>
                <a:gd name="T1" fmla="*/ 53 h 1728"/>
                <a:gd name="T2" fmla="*/ 68 w 4072"/>
                <a:gd name="T3" fmla="*/ 91 h 1728"/>
                <a:gd name="T4" fmla="*/ 100 w 4072"/>
                <a:gd name="T5" fmla="*/ 127 h 1728"/>
                <a:gd name="T6" fmla="*/ 131 w 4072"/>
                <a:gd name="T7" fmla="*/ 161 h 1728"/>
                <a:gd name="T8" fmla="*/ 159 w 4072"/>
                <a:gd name="T9" fmla="*/ 190 h 1728"/>
                <a:gd name="T10" fmla="*/ 184 w 4072"/>
                <a:gd name="T11" fmla="*/ 217 h 1728"/>
                <a:gd name="T12" fmla="*/ 209 w 4072"/>
                <a:gd name="T13" fmla="*/ 243 h 1728"/>
                <a:gd name="T14" fmla="*/ 237 w 4072"/>
                <a:gd name="T15" fmla="*/ 269 h 1728"/>
                <a:gd name="T16" fmla="*/ 267 w 4072"/>
                <a:gd name="T17" fmla="*/ 296 h 1728"/>
                <a:gd name="T18" fmla="*/ 300 w 4072"/>
                <a:gd name="T19" fmla="*/ 324 h 1728"/>
                <a:gd name="T20" fmla="*/ 332 w 4072"/>
                <a:gd name="T21" fmla="*/ 350 h 1728"/>
                <a:gd name="T22" fmla="*/ 361 w 4072"/>
                <a:gd name="T23" fmla="*/ 372 h 1728"/>
                <a:gd name="T24" fmla="*/ 388 w 4072"/>
                <a:gd name="T25" fmla="*/ 389 h 1728"/>
                <a:gd name="T26" fmla="*/ 412 w 4072"/>
                <a:gd name="T27" fmla="*/ 402 h 1728"/>
                <a:gd name="T28" fmla="*/ 435 w 4072"/>
                <a:gd name="T29" fmla="*/ 413 h 1728"/>
                <a:gd name="T30" fmla="*/ 457 w 4072"/>
                <a:gd name="T31" fmla="*/ 421 h 1728"/>
                <a:gd name="T32" fmla="*/ 478 w 4072"/>
                <a:gd name="T33" fmla="*/ 427 h 1728"/>
                <a:gd name="T34" fmla="*/ 497 w 4072"/>
                <a:gd name="T35" fmla="*/ 431 h 1728"/>
                <a:gd name="T36" fmla="*/ 516 w 4072"/>
                <a:gd name="T37" fmla="*/ 432 h 1728"/>
                <a:gd name="T38" fmla="*/ 537 w 4072"/>
                <a:gd name="T39" fmla="*/ 429 h 1728"/>
                <a:gd name="T40" fmla="*/ 561 w 4072"/>
                <a:gd name="T41" fmla="*/ 421 h 1728"/>
                <a:gd name="T42" fmla="*/ 587 w 4072"/>
                <a:gd name="T43" fmla="*/ 407 h 1728"/>
                <a:gd name="T44" fmla="*/ 614 w 4072"/>
                <a:gd name="T45" fmla="*/ 392 h 1728"/>
                <a:gd name="T46" fmla="*/ 640 w 4072"/>
                <a:gd name="T47" fmla="*/ 375 h 1728"/>
                <a:gd name="T48" fmla="*/ 665 w 4072"/>
                <a:gd name="T49" fmla="*/ 356 h 1728"/>
                <a:gd name="T50" fmla="*/ 691 w 4072"/>
                <a:gd name="T51" fmla="*/ 335 h 1728"/>
                <a:gd name="T52" fmla="*/ 716 w 4072"/>
                <a:gd name="T53" fmla="*/ 314 h 1728"/>
                <a:gd name="T54" fmla="*/ 739 w 4072"/>
                <a:gd name="T55" fmla="*/ 295 h 1728"/>
                <a:gd name="T56" fmla="*/ 749 w 4072"/>
                <a:gd name="T57" fmla="*/ 287 h 1728"/>
                <a:gd name="T58" fmla="*/ 757 w 4072"/>
                <a:gd name="T59" fmla="*/ 281 h 1728"/>
                <a:gd name="T60" fmla="*/ 771 w 4072"/>
                <a:gd name="T61" fmla="*/ 271 h 1728"/>
                <a:gd name="T62" fmla="*/ 779 w 4072"/>
                <a:gd name="T63" fmla="*/ 265 h 1728"/>
                <a:gd name="T64" fmla="*/ 788 w 4072"/>
                <a:gd name="T65" fmla="*/ 257 h 1728"/>
                <a:gd name="T66" fmla="*/ 800 w 4072"/>
                <a:gd name="T67" fmla="*/ 245 h 1728"/>
                <a:gd name="T68" fmla="*/ 816 w 4072"/>
                <a:gd name="T69" fmla="*/ 229 h 1728"/>
                <a:gd name="T70" fmla="*/ 835 w 4072"/>
                <a:gd name="T71" fmla="*/ 209 h 1728"/>
                <a:gd name="T72" fmla="*/ 856 w 4072"/>
                <a:gd name="T73" fmla="*/ 185 h 1728"/>
                <a:gd name="T74" fmla="*/ 879 w 4072"/>
                <a:gd name="T75" fmla="*/ 159 h 1728"/>
                <a:gd name="T76" fmla="*/ 905 w 4072"/>
                <a:gd name="T77" fmla="*/ 130 h 1728"/>
                <a:gd name="T78" fmla="*/ 932 w 4072"/>
                <a:gd name="T79" fmla="*/ 99 h 1728"/>
                <a:gd name="T80" fmla="*/ 988 w 4072"/>
                <a:gd name="T81" fmla="*/ 34 h 17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72" h="1728">
                  <a:moveTo>
                    <a:pt x="0" y="56"/>
                  </a:moveTo>
                  <a:lnTo>
                    <a:pt x="137" y="210"/>
                  </a:lnTo>
                  <a:lnTo>
                    <a:pt x="205" y="286"/>
                  </a:lnTo>
                  <a:lnTo>
                    <a:pt x="273" y="363"/>
                  </a:lnTo>
                  <a:lnTo>
                    <a:pt x="337" y="435"/>
                  </a:lnTo>
                  <a:lnTo>
                    <a:pt x="402" y="507"/>
                  </a:lnTo>
                  <a:lnTo>
                    <a:pt x="465" y="574"/>
                  </a:lnTo>
                  <a:lnTo>
                    <a:pt x="526" y="641"/>
                  </a:lnTo>
                  <a:lnTo>
                    <a:pt x="581" y="702"/>
                  </a:lnTo>
                  <a:lnTo>
                    <a:pt x="636" y="759"/>
                  </a:lnTo>
                  <a:lnTo>
                    <a:pt x="688" y="815"/>
                  </a:lnTo>
                  <a:lnTo>
                    <a:pt x="737" y="868"/>
                  </a:lnTo>
                  <a:lnTo>
                    <a:pt x="788" y="920"/>
                  </a:lnTo>
                  <a:lnTo>
                    <a:pt x="839" y="971"/>
                  </a:lnTo>
                  <a:lnTo>
                    <a:pt x="892" y="1022"/>
                  </a:lnTo>
                  <a:lnTo>
                    <a:pt x="948" y="1074"/>
                  </a:lnTo>
                  <a:lnTo>
                    <a:pt x="1007" y="1129"/>
                  </a:lnTo>
                  <a:lnTo>
                    <a:pt x="1070" y="1184"/>
                  </a:lnTo>
                  <a:lnTo>
                    <a:pt x="1134" y="1240"/>
                  </a:lnTo>
                  <a:lnTo>
                    <a:pt x="1200" y="1296"/>
                  </a:lnTo>
                  <a:lnTo>
                    <a:pt x="1265" y="1349"/>
                  </a:lnTo>
                  <a:lnTo>
                    <a:pt x="1329" y="1400"/>
                  </a:lnTo>
                  <a:lnTo>
                    <a:pt x="1390" y="1445"/>
                  </a:lnTo>
                  <a:lnTo>
                    <a:pt x="1446" y="1486"/>
                  </a:lnTo>
                  <a:lnTo>
                    <a:pt x="1500" y="1522"/>
                  </a:lnTo>
                  <a:lnTo>
                    <a:pt x="1553" y="1554"/>
                  </a:lnTo>
                  <a:lnTo>
                    <a:pt x="1602" y="1583"/>
                  </a:lnTo>
                  <a:lnTo>
                    <a:pt x="1649" y="1608"/>
                  </a:lnTo>
                  <a:lnTo>
                    <a:pt x="1697" y="1628"/>
                  </a:lnTo>
                  <a:lnTo>
                    <a:pt x="1743" y="1649"/>
                  </a:lnTo>
                  <a:lnTo>
                    <a:pt x="1787" y="1666"/>
                  </a:lnTo>
                  <a:lnTo>
                    <a:pt x="1831" y="1681"/>
                  </a:lnTo>
                  <a:lnTo>
                    <a:pt x="1873" y="1695"/>
                  </a:lnTo>
                  <a:lnTo>
                    <a:pt x="1914" y="1706"/>
                  </a:lnTo>
                  <a:lnTo>
                    <a:pt x="1951" y="1717"/>
                  </a:lnTo>
                  <a:lnTo>
                    <a:pt x="1990" y="1723"/>
                  </a:lnTo>
                  <a:lnTo>
                    <a:pt x="2027" y="1728"/>
                  </a:lnTo>
                  <a:lnTo>
                    <a:pt x="2066" y="1728"/>
                  </a:lnTo>
                  <a:lnTo>
                    <a:pt x="2107" y="1723"/>
                  </a:lnTo>
                  <a:lnTo>
                    <a:pt x="2151" y="1715"/>
                  </a:lnTo>
                  <a:lnTo>
                    <a:pt x="2199" y="1701"/>
                  </a:lnTo>
                  <a:lnTo>
                    <a:pt x="2248" y="1681"/>
                  </a:lnTo>
                  <a:lnTo>
                    <a:pt x="2299" y="1657"/>
                  </a:lnTo>
                  <a:lnTo>
                    <a:pt x="2351" y="1628"/>
                  </a:lnTo>
                  <a:lnTo>
                    <a:pt x="2404" y="1598"/>
                  </a:lnTo>
                  <a:lnTo>
                    <a:pt x="2458" y="1566"/>
                  </a:lnTo>
                  <a:lnTo>
                    <a:pt x="2511" y="1532"/>
                  </a:lnTo>
                  <a:lnTo>
                    <a:pt x="2561" y="1498"/>
                  </a:lnTo>
                  <a:lnTo>
                    <a:pt x="2612" y="1462"/>
                  </a:lnTo>
                  <a:lnTo>
                    <a:pt x="2663" y="1423"/>
                  </a:lnTo>
                  <a:lnTo>
                    <a:pt x="2714" y="1383"/>
                  </a:lnTo>
                  <a:lnTo>
                    <a:pt x="2767" y="1340"/>
                  </a:lnTo>
                  <a:lnTo>
                    <a:pt x="2816" y="1298"/>
                  </a:lnTo>
                  <a:lnTo>
                    <a:pt x="2865" y="1256"/>
                  </a:lnTo>
                  <a:lnTo>
                    <a:pt x="2912" y="1215"/>
                  </a:lnTo>
                  <a:lnTo>
                    <a:pt x="2958" y="1178"/>
                  </a:lnTo>
                  <a:lnTo>
                    <a:pt x="2978" y="1161"/>
                  </a:lnTo>
                  <a:lnTo>
                    <a:pt x="2997" y="1145"/>
                  </a:lnTo>
                  <a:lnTo>
                    <a:pt x="3014" y="1134"/>
                  </a:lnTo>
                  <a:lnTo>
                    <a:pt x="3029" y="1123"/>
                  </a:lnTo>
                  <a:lnTo>
                    <a:pt x="3058" y="1103"/>
                  </a:lnTo>
                  <a:lnTo>
                    <a:pt x="3087" y="1083"/>
                  </a:lnTo>
                  <a:lnTo>
                    <a:pt x="3100" y="1071"/>
                  </a:lnTo>
                  <a:lnTo>
                    <a:pt x="3117" y="1059"/>
                  </a:lnTo>
                  <a:lnTo>
                    <a:pt x="3136" y="1042"/>
                  </a:lnTo>
                  <a:lnTo>
                    <a:pt x="3155" y="1025"/>
                  </a:lnTo>
                  <a:lnTo>
                    <a:pt x="3178" y="1003"/>
                  </a:lnTo>
                  <a:lnTo>
                    <a:pt x="3204" y="978"/>
                  </a:lnTo>
                  <a:lnTo>
                    <a:pt x="3233" y="949"/>
                  </a:lnTo>
                  <a:lnTo>
                    <a:pt x="3265" y="915"/>
                  </a:lnTo>
                  <a:lnTo>
                    <a:pt x="3302" y="876"/>
                  </a:lnTo>
                  <a:lnTo>
                    <a:pt x="3341" y="834"/>
                  </a:lnTo>
                  <a:lnTo>
                    <a:pt x="3382" y="788"/>
                  </a:lnTo>
                  <a:lnTo>
                    <a:pt x="3426" y="739"/>
                  </a:lnTo>
                  <a:lnTo>
                    <a:pt x="3472" y="688"/>
                  </a:lnTo>
                  <a:lnTo>
                    <a:pt x="3519" y="634"/>
                  </a:lnTo>
                  <a:lnTo>
                    <a:pt x="3570" y="576"/>
                  </a:lnTo>
                  <a:lnTo>
                    <a:pt x="3621" y="519"/>
                  </a:lnTo>
                  <a:lnTo>
                    <a:pt x="3675" y="458"/>
                  </a:lnTo>
                  <a:lnTo>
                    <a:pt x="3729" y="395"/>
                  </a:lnTo>
                  <a:lnTo>
                    <a:pt x="3841" y="266"/>
                  </a:lnTo>
                  <a:lnTo>
                    <a:pt x="3955" y="134"/>
                  </a:lnTo>
                  <a:lnTo>
                    <a:pt x="4072" y="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1" name="Freeform 39"/>
            <p:cNvSpPr>
              <a:spLocks noEditPoints="1"/>
            </p:cNvSpPr>
            <p:nvPr/>
          </p:nvSpPr>
          <p:spPr bwMode="auto">
            <a:xfrm>
              <a:off x="4387855" y="3539825"/>
              <a:ext cx="30472" cy="1407185"/>
            </a:xfrm>
            <a:custGeom>
              <a:avLst/>
              <a:gdLst>
                <a:gd name="T0" fmla="*/ 7 w 30"/>
                <a:gd name="T1" fmla="*/ 0 h 1518"/>
                <a:gd name="T2" fmla="*/ 6 w 30"/>
                <a:gd name="T3" fmla="*/ 13 h 1518"/>
                <a:gd name="T4" fmla="*/ 7 w 30"/>
                <a:gd name="T5" fmla="*/ 22 h 1518"/>
                <a:gd name="T6" fmla="*/ 7 w 30"/>
                <a:gd name="T7" fmla="*/ 17 h 1518"/>
                <a:gd name="T8" fmla="*/ 7 w 30"/>
                <a:gd name="T9" fmla="*/ 25 h 1518"/>
                <a:gd name="T10" fmla="*/ 6 w 30"/>
                <a:gd name="T11" fmla="*/ 38 h 1518"/>
                <a:gd name="T12" fmla="*/ 7 w 30"/>
                <a:gd name="T13" fmla="*/ 46 h 1518"/>
                <a:gd name="T14" fmla="*/ 7 w 30"/>
                <a:gd name="T15" fmla="*/ 42 h 1518"/>
                <a:gd name="T16" fmla="*/ 6 w 30"/>
                <a:gd name="T17" fmla="*/ 49 h 1518"/>
                <a:gd name="T18" fmla="*/ 5 w 30"/>
                <a:gd name="T19" fmla="*/ 62 h 1518"/>
                <a:gd name="T20" fmla="*/ 7 w 30"/>
                <a:gd name="T21" fmla="*/ 71 h 1518"/>
                <a:gd name="T22" fmla="*/ 7 w 30"/>
                <a:gd name="T23" fmla="*/ 66 h 1518"/>
                <a:gd name="T24" fmla="*/ 6 w 30"/>
                <a:gd name="T25" fmla="*/ 74 h 1518"/>
                <a:gd name="T26" fmla="*/ 5 w 30"/>
                <a:gd name="T27" fmla="*/ 86 h 1518"/>
                <a:gd name="T28" fmla="*/ 6 w 30"/>
                <a:gd name="T29" fmla="*/ 95 h 1518"/>
                <a:gd name="T30" fmla="*/ 6 w 30"/>
                <a:gd name="T31" fmla="*/ 91 h 1518"/>
                <a:gd name="T32" fmla="*/ 6 w 30"/>
                <a:gd name="T33" fmla="*/ 98 h 1518"/>
                <a:gd name="T34" fmla="*/ 5 w 30"/>
                <a:gd name="T35" fmla="*/ 111 h 1518"/>
                <a:gd name="T36" fmla="*/ 6 w 30"/>
                <a:gd name="T37" fmla="*/ 119 h 1518"/>
                <a:gd name="T38" fmla="*/ 6 w 30"/>
                <a:gd name="T39" fmla="*/ 115 h 1518"/>
                <a:gd name="T40" fmla="*/ 5 w 30"/>
                <a:gd name="T41" fmla="*/ 122 h 1518"/>
                <a:gd name="T42" fmla="*/ 4 w 30"/>
                <a:gd name="T43" fmla="*/ 135 h 1518"/>
                <a:gd name="T44" fmla="*/ 5 w 30"/>
                <a:gd name="T45" fmla="*/ 144 h 1518"/>
                <a:gd name="T46" fmla="*/ 5 w 30"/>
                <a:gd name="T47" fmla="*/ 139 h 1518"/>
                <a:gd name="T48" fmla="*/ 5 w 30"/>
                <a:gd name="T49" fmla="*/ 147 h 1518"/>
                <a:gd name="T50" fmla="*/ 4 w 30"/>
                <a:gd name="T51" fmla="*/ 160 h 1518"/>
                <a:gd name="T52" fmla="*/ 5 w 30"/>
                <a:gd name="T53" fmla="*/ 168 h 1518"/>
                <a:gd name="T54" fmla="*/ 5 w 30"/>
                <a:gd name="T55" fmla="*/ 164 h 1518"/>
                <a:gd name="T56" fmla="*/ 5 w 30"/>
                <a:gd name="T57" fmla="*/ 171 h 1518"/>
                <a:gd name="T58" fmla="*/ 4 w 30"/>
                <a:gd name="T59" fmla="*/ 184 h 1518"/>
                <a:gd name="T60" fmla="*/ 5 w 30"/>
                <a:gd name="T61" fmla="*/ 193 h 1518"/>
                <a:gd name="T62" fmla="*/ 5 w 30"/>
                <a:gd name="T63" fmla="*/ 188 h 1518"/>
                <a:gd name="T64" fmla="*/ 4 w 30"/>
                <a:gd name="T65" fmla="*/ 196 h 1518"/>
                <a:gd name="T66" fmla="*/ 3 w 30"/>
                <a:gd name="T67" fmla="*/ 208 h 1518"/>
                <a:gd name="T68" fmla="*/ 4 w 30"/>
                <a:gd name="T69" fmla="*/ 217 h 1518"/>
                <a:gd name="T70" fmla="*/ 5 w 30"/>
                <a:gd name="T71" fmla="*/ 213 h 1518"/>
                <a:gd name="T72" fmla="*/ 4 w 30"/>
                <a:gd name="T73" fmla="*/ 220 h 1518"/>
                <a:gd name="T74" fmla="*/ 3 w 30"/>
                <a:gd name="T75" fmla="*/ 233 h 1518"/>
                <a:gd name="T76" fmla="*/ 4 w 30"/>
                <a:gd name="T77" fmla="*/ 241 h 1518"/>
                <a:gd name="T78" fmla="*/ 4 w 30"/>
                <a:gd name="T79" fmla="*/ 237 h 1518"/>
                <a:gd name="T80" fmla="*/ 3 w 30"/>
                <a:gd name="T81" fmla="*/ 244 h 1518"/>
                <a:gd name="T82" fmla="*/ 2 w 30"/>
                <a:gd name="T83" fmla="*/ 257 h 1518"/>
                <a:gd name="T84" fmla="*/ 3 w 30"/>
                <a:gd name="T85" fmla="*/ 266 h 1518"/>
                <a:gd name="T86" fmla="*/ 4 w 30"/>
                <a:gd name="T87" fmla="*/ 261 h 1518"/>
                <a:gd name="T88" fmla="*/ 3 w 30"/>
                <a:gd name="T89" fmla="*/ 269 h 1518"/>
                <a:gd name="T90" fmla="*/ 2 w 30"/>
                <a:gd name="T91" fmla="*/ 282 h 1518"/>
                <a:gd name="T92" fmla="*/ 3 w 30"/>
                <a:gd name="T93" fmla="*/ 290 h 1518"/>
                <a:gd name="T94" fmla="*/ 3 w 30"/>
                <a:gd name="T95" fmla="*/ 286 h 1518"/>
                <a:gd name="T96" fmla="*/ 2 w 30"/>
                <a:gd name="T97" fmla="*/ 293 h 1518"/>
                <a:gd name="T98" fmla="*/ 2 w 30"/>
                <a:gd name="T99" fmla="*/ 306 h 1518"/>
                <a:gd name="T100" fmla="*/ 2 w 30"/>
                <a:gd name="T101" fmla="*/ 315 h 1518"/>
                <a:gd name="T102" fmla="*/ 3 w 30"/>
                <a:gd name="T103" fmla="*/ 310 h 1518"/>
                <a:gd name="T104" fmla="*/ 2 w 30"/>
                <a:gd name="T105" fmla="*/ 318 h 1518"/>
                <a:gd name="T106" fmla="*/ 1 w 30"/>
                <a:gd name="T107" fmla="*/ 330 h 1518"/>
                <a:gd name="T108" fmla="*/ 2 w 30"/>
                <a:gd name="T109" fmla="*/ 339 h 1518"/>
                <a:gd name="T110" fmla="*/ 2 w 30"/>
                <a:gd name="T111" fmla="*/ 335 h 1518"/>
                <a:gd name="T112" fmla="*/ 2 w 30"/>
                <a:gd name="T113" fmla="*/ 342 h 1518"/>
                <a:gd name="T114" fmla="*/ 1 w 30"/>
                <a:gd name="T115" fmla="*/ 355 h 1518"/>
                <a:gd name="T116" fmla="*/ 2 w 30"/>
                <a:gd name="T117" fmla="*/ 363 h 1518"/>
                <a:gd name="T118" fmla="*/ 2 w 30"/>
                <a:gd name="T119" fmla="*/ 359 h 1518"/>
                <a:gd name="T120" fmla="*/ 1 w 30"/>
                <a:gd name="T121" fmla="*/ 366 h 1518"/>
                <a:gd name="T122" fmla="*/ 0 w 30"/>
                <a:gd name="T123" fmla="*/ 379 h 1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1518">
                  <a:moveTo>
                    <a:pt x="30" y="3"/>
                  </a:moveTo>
                  <a:lnTo>
                    <a:pt x="30" y="19"/>
                  </a:lnTo>
                  <a:lnTo>
                    <a:pt x="28" y="20"/>
                  </a:lnTo>
                  <a:lnTo>
                    <a:pt x="27" y="22"/>
                  </a:lnTo>
                  <a:lnTo>
                    <a:pt x="25" y="20"/>
                  </a:lnTo>
                  <a:lnTo>
                    <a:pt x="25" y="19"/>
                  </a:lnTo>
                  <a:lnTo>
                    <a:pt x="25" y="3"/>
                  </a:lnTo>
                  <a:lnTo>
                    <a:pt x="25" y="0"/>
                  </a:lnTo>
                  <a:lnTo>
                    <a:pt x="27" y="0"/>
                  </a:lnTo>
                  <a:lnTo>
                    <a:pt x="30" y="2"/>
                  </a:lnTo>
                  <a:lnTo>
                    <a:pt x="30" y="3"/>
                  </a:lnTo>
                  <a:close/>
                  <a:moveTo>
                    <a:pt x="30" y="35"/>
                  </a:moveTo>
                  <a:lnTo>
                    <a:pt x="28" y="51"/>
                  </a:lnTo>
                  <a:lnTo>
                    <a:pt x="28" y="54"/>
                  </a:lnTo>
                  <a:lnTo>
                    <a:pt x="27" y="54"/>
                  </a:lnTo>
                  <a:lnTo>
                    <a:pt x="25" y="54"/>
                  </a:lnTo>
                  <a:lnTo>
                    <a:pt x="23" y="51"/>
                  </a:lnTo>
                  <a:lnTo>
                    <a:pt x="23" y="35"/>
                  </a:lnTo>
                  <a:lnTo>
                    <a:pt x="25" y="34"/>
                  </a:lnTo>
                  <a:lnTo>
                    <a:pt x="27" y="32"/>
                  </a:lnTo>
                  <a:lnTo>
                    <a:pt x="28" y="34"/>
                  </a:lnTo>
                  <a:lnTo>
                    <a:pt x="30" y="35"/>
                  </a:lnTo>
                  <a:close/>
                  <a:moveTo>
                    <a:pt x="28" y="68"/>
                  </a:moveTo>
                  <a:lnTo>
                    <a:pt x="28" y="85"/>
                  </a:lnTo>
                  <a:lnTo>
                    <a:pt x="28" y="86"/>
                  </a:lnTo>
                  <a:lnTo>
                    <a:pt x="27" y="86"/>
                  </a:lnTo>
                  <a:lnTo>
                    <a:pt x="23" y="86"/>
                  </a:lnTo>
                  <a:lnTo>
                    <a:pt x="23" y="85"/>
                  </a:lnTo>
                  <a:lnTo>
                    <a:pt x="23" y="68"/>
                  </a:lnTo>
                  <a:lnTo>
                    <a:pt x="25" y="66"/>
                  </a:lnTo>
                  <a:lnTo>
                    <a:pt x="27" y="64"/>
                  </a:lnTo>
                  <a:lnTo>
                    <a:pt x="28" y="66"/>
                  </a:lnTo>
                  <a:lnTo>
                    <a:pt x="28" y="68"/>
                  </a:lnTo>
                  <a:close/>
                  <a:moveTo>
                    <a:pt x="28" y="100"/>
                  </a:moveTo>
                  <a:lnTo>
                    <a:pt x="28" y="117"/>
                  </a:lnTo>
                  <a:lnTo>
                    <a:pt x="27" y="119"/>
                  </a:lnTo>
                  <a:lnTo>
                    <a:pt x="25" y="119"/>
                  </a:lnTo>
                  <a:lnTo>
                    <a:pt x="23" y="119"/>
                  </a:lnTo>
                  <a:lnTo>
                    <a:pt x="23" y="117"/>
                  </a:lnTo>
                  <a:lnTo>
                    <a:pt x="23" y="100"/>
                  </a:lnTo>
                  <a:lnTo>
                    <a:pt x="23" y="98"/>
                  </a:lnTo>
                  <a:lnTo>
                    <a:pt x="25" y="98"/>
                  </a:lnTo>
                  <a:lnTo>
                    <a:pt x="28" y="98"/>
                  </a:lnTo>
                  <a:lnTo>
                    <a:pt x="28" y="100"/>
                  </a:lnTo>
                  <a:close/>
                  <a:moveTo>
                    <a:pt x="28" y="132"/>
                  </a:moveTo>
                  <a:lnTo>
                    <a:pt x="28" y="149"/>
                  </a:lnTo>
                  <a:lnTo>
                    <a:pt x="27" y="151"/>
                  </a:lnTo>
                  <a:lnTo>
                    <a:pt x="25" y="152"/>
                  </a:lnTo>
                  <a:lnTo>
                    <a:pt x="23" y="151"/>
                  </a:lnTo>
                  <a:lnTo>
                    <a:pt x="22" y="149"/>
                  </a:lnTo>
                  <a:lnTo>
                    <a:pt x="22" y="132"/>
                  </a:lnTo>
                  <a:lnTo>
                    <a:pt x="23" y="130"/>
                  </a:lnTo>
                  <a:lnTo>
                    <a:pt x="25" y="130"/>
                  </a:lnTo>
                  <a:lnTo>
                    <a:pt x="27" y="130"/>
                  </a:lnTo>
                  <a:lnTo>
                    <a:pt x="28" y="132"/>
                  </a:lnTo>
                  <a:close/>
                  <a:moveTo>
                    <a:pt x="27" y="166"/>
                  </a:moveTo>
                  <a:lnTo>
                    <a:pt x="27" y="181"/>
                  </a:lnTo>
                  <a:lnTo>
                    <a:pt x="27" y="183"/>
                  </a:lnTo>
                  <a:lnTo>
                    <a:pt x="25" y="185"/>
                  </a:lnTo>
                  <a:lnTo>
                    <a:pt x="22" y="183"/>
                  </a:lnTo>
                  <a:lnTo>
                    <a:pt x="22" y="181"/>
                  </a:lnTo>
                  <a:lnTo>
                    <a:pt x="22" y="166"/>
                  </a:lnTo>
                  <a:lnTo>
                    <a:pt x="23" y="163"/>
                  </a:lnTo>
                  <a:lnTo>
                    <a:pt x="25" y="163"/>
                  </a:lnTo>
                  <a:lnTo>
                    <a:pt x="27" y="164"/>
                  </a:lnTo>
                  <a:lnTo>
                    <a:pt x="27" y="166"/>
                  </a:lnTo>
                  <a:close/>
                  <a:moveTo>
                    <a:pt x="27" y="198"/>
                  </a:moveTo>
                  <a:lnTo>
                    <a:pt x="27" y="213"/>
                  </a:lnTo>
                  <a:lnTo>
                    <a:pt x="25" y="217"/>
                  </a:lnTo>
                  <a:lnTo>
                    <a:pt x="23" y="217"/>
                  </a:lnTo>
                  <a:lnTo>
                    <a:pt x="22" y="217"/>
                  </a:lnTo>
                  <a:lnTo>
                    <a:pt x="22" y="213"/>
                  </a:lnTo>
                  <a:lnTo>
                    <a:pt x="22" y="198"/>
                  </a:lnTo>
                  <a:lnTo>
                    <a:pt x="22" y="196"/>
                  </a:lnTo>
                  <a:lnTo>
                    <a:pt x="23" y="195"/>
                  </a:lnTo>
                  <a:lnTo>
                    <a:pt x="27" y="196"/>
                  </a:lnTo>
                  <a:lnTo>
                    <a:pt x="27" y="198"/>
                  </a:lnTo>
                  <a:close/>
                  <a:moveTo>
                    <a:pt x="27" y="230"/>
                  </a:moveTo>
                  <a:lnTo>
                    <a:pt x="27" y="247"/>
                  </a:lnTo>
                  <a:lnTo>
                    <a:pt x="25" y="249"/>
                  </a:lnTo>
                  <a:lnTo>
                    <a:pt x="23" y="249"/>
                  </a:lnTo>
                  <a:lnTo>
                    <a:pt x="22" y="249"/>
                  </a:lnTo>
                  <a:lnTo>
                    <a:pt x="20" y="247"/>
                  </a:lnTo>
                  <a:lnTo>
                    <a:pt x="22" y="230"/>
                  </a:lnTo>
                  <a:lnTo>
                    <a:pt x="22" y="229"/>
                  </a:lnTo>
                  <a:lnTo>
                    <a:pt x="23" y="227"/>
                  </a:lnTo>
                  <a:lnTo>
                    <a:pt x="25" y="229"/>
                  </a:lnTo>
                  <a:lnTo>
                    <a:pt x="27" y="230"/>
                  </a:lnTo>
                  <a:close/>
                  <a:moveTo>
                    <a:pt x="25" y="263"/>
                  </a:moveTo>
                  <a:lnTo>
                    <a:pt x="25" y="280"/>
                  </a:lnTo>
                  <a:lnTo>
                    <a:pt x="25" y="281"/>
                  </a:lnTo>
                  <a:lnTo>
                    <a:pt x="23" y="281"/>
                  </a:lnTo>
                  <a:lnTo>
                    <a:pt x="20" y="281"/>
                  </a:lnTo>
                  <a:lnTo>
                    <a:pt x="20" y="280"/>
                  </a:lnTo>
                  <a:lnTo>
                    <a:pt x="20" y="263"/>
                  </a:lnTo>
                  <a:lnTo>
                    <a:pt x="22" y="261"/>
                  </a:lnTo>
                  <a:lnTo>
                    <a:pt x="23" y="261"/>
                  </a:lnTo>
                  <a:lnTo>
                    <a:pt x="25" y="261"/>
                  </a:lnTo>
                  <a:lnTo>
                    <a:pt x="25" y="263"/>
                  </a:lnTo>
                  <a:close/>
                  <a:moveTo>
                    <a:pt x="25" y="295"/>
                  </a:moveTo>
                  <a:lnTo>
                    <a:pt x="25" y="312"/>
                  </a:lnTo>
                  <a:lnTo>
                    <a:pt x="23" y="313"/>
                  </a:lnTo>
                  <a:lnTo>
                    <a:pt x="22" y="315"/>
                  </a:lnTo>
                  <a:lnTo>
                    <a:pt x="20" y="313"/>
                  </a:lnTo>
                  <a:lnTo>
                    <a:pt x="20" y="312"/>
                  </a:lnTo>
                  <a:lnTo>
                    <a:pt x="20" y="295"/>
                  </a:lnTo>
                  <a:lnTo>
                    <a:pt x="20" y="293"/>
                  </a:lnTo>
                  <a:lnTo>
                    <a:pt x="22" y="293"/>
                  </a:lnTo>
                  <a:lnTo>
                    <a:pt x="25" y="293"/>
                  </a:lnTo>
                  <a:lnTo>
                    <a:pt x="25" y="295"/>
                  </a:lnTo>
                  <a:close/>
                  <a:moveTo>
                    <a:pt x="25" y="329"/>
                  </a:moveTo>
                  <a:lnTo>
                    <a:pt x="25" y="344"/>
                  </a:lnTo>
                  <a:lnTo>
                    <a:pt x="23" y="346"/>
                  </a:lnTo>
                  <a:lnTo>
                    <a:pt x="22" y="347"/>
                  </a:lnTo>
                  <a:lnTo>
                    <a:pt x="20" y="346"/>
                  </a:lnTo>
                  <a:lnTo>
                    <a:pt x="18" y="344"/>
                  </a:lnTo>
                  <a:lnTo>
                    <a:pt x="20" y="329"/>
                  </a:lnTo>
                  <a:lnTo>
                    <a:pt x="20" y="325"/>
                  </a:lnTo>
                  <a:lnTo>
                    <a:pt x="22" y="325"/>
                  </a:lnTo>
                  <a:lnTo>
                    <a:pt x="23" y="327"/>
                  </a:lnTo>
                  <a:lnTo>
                    <a:pt x="25" y="329"/>
                  </a:lnTo>
                  <a:close/>
                  <a:moveTo>
                    <a:pt x="23" y="361"/>
                  </a:moveTo>
                  <a:lnTo>
                    <a:pt x="23" y="376"/>
                  </a:lnTo>
                  <a:lnTo>
                    <a:pt x="23" y="379"/>
                  </a:lnTo>
                  <a:lnTo>
                    <a:pt x="22" y="379"/>
                  </a:lnTo>
                  <a:lnTo>
                    <a:pt x="18" y="379"/>
                  </a:lnTo>
                  <a:lnTo>
                    <a:pt x="18" y="376"/>
                  </a:lnTo>
                  <a:lnTo>
                    <a:pt x="18" y="361"/>
                  </a:lnTo>
                  <a:lnTo>
                    <a:pt x="20" y="359"/>
                  </a:lnTo>
                  <a:lnTo>
                    <a:pt x="22" y="357"/>
                  </a:lnTo>
                  <a:lnTo>
                    <a:pt x="23" y="359"/>
                  </a:lnTo>
                  <a:lnTo>
                    <a:pt x="23" y="361"/>
                  </a:lnTo>
                  <a:close/>
                  <a:moveTo>
                    <a:pt x="23" y="393"/>
                  </a:moveTo>
                  <a:lnTo>
                    <a:pt x="23" y="410"/>
                  </a:lnTo>
                  <a:lnTo>
                    <a:pt x="22" y="412"/>
                  </a:lnTo>
                  <a:lnTo>
                    <a:pt x="20" y="412"/>
                  </a:lnTo>
                  <a:lnTo>
                    <a:pt x="18" y="412"/>
                  </a:lnTo>
                  <a:lnTo>
                    <a:pt x="18" y="410"/>
                  </a:lnTo>
                  <a:lnTo>
                    <a:pt x="18" y="393"/>
                  </a:lnTo>
                  <a:lnTo>
                    <a:pt x="18" y="391"/>
                  </a:lnTo>
                  <a:lnTo>
                    <a:pt x="22" y="390"/>
                  </a:lnTo>
                  <a:lnTo>
                    <a:pt x="23" y="391"/>
                  </a:lnTo>
                  <a:lnTo>
                    <a:pt x="23" y="393"/>
                  </a:lnTo>
                  <a:close/>
                  <a:moveTo>
                    <a:pt x="23" y="425"/>
                  </a:moveTo>
                  <a:lnTo>
                    <a:pt x="23" y="442"/>
                  </a:lnTo>
                  <a:lnTo>
                    <a:pt x="22" y="444"/>
                  </a:lnTo>
                  <a:lnTo>
                    <a:pt x="20" y="444"/>
                  </a:lnTo>
                  <a:lnTo>
                    <a:pt x="18" y="444"/>
                  </a:lnTo>
                  <a:lnTo>
                    <a:pt x="17" y="442"/>
                  </a:lnTo>
                  <a:lnTo>
                    <a:pt x="18" y="425"/>
                  </a:lnTo>
                  <a:lnTo>
                    <a:pt x="18" y="424"/>
                  </a:lnTo>
                  <a:lnTo>
                    <a:pt x="20" y="424"/>
                  </a:lnTo>
                  <a:lnTo>
                    <a:pt x="22" y="424"/>
                  </a:lnTo>
                  <a:lnTo>
                    <a:pt x="23" y="425"/>
                  </a:lnTo>
                  <a:close/>
                  <a:moveTo>
                    <a:pt x="22" y="457"/>
                  </a:moveTo>
                  <a:lnTo>
                    <a:pt x="22" y="474"/>
                  </a:lnTo>
                  <a:lnTo>
                    <a:pt x="22" y="476"/>
                  </a:lnTo>
                  <a:lnTo>
                    <a:pt x="20" y="478"/>
                  </a:lnTo>
                  <a:lnTo>
                    <a:pt x="18" y="476"/>
                  </a:lnTo>
                  <a:lnTo>
                    <a:pt x="17" y="474"/>
                  </a:lnTo>
                  <a:lnTo>
                    <a:pt x="17" y="457"/>
                  </a:lnTo>
                  <a:lnTo>
                    <a:pt x="18" y="456"/>
                  </a:lnTo>
                  <a:lnTo>
                    <a:pt x="20" y="456"/>
                  </a:lnTo>
                  <a:lnTo>
                    <a:pt x="22" y="456"/>
                  </a:lnTo>
                  <a:lnTo>
                    <a:pt x="22" y="457"/>
                  </a:lnTo>
                  <a:close/>
                  <a:moveTo>
                    <a:pt x="22" y="491"/>
                  </a:moveTo>
                  <a:lnTo>
                    <a:pt x="22" y="507"/>
                  </a:lnTo>
                  <a:lnTo>
                    <a:pt x="20" y="508"/>
                  </a:lnTo>
                  <a:lnTo>
                    <a:pt x="18" y="510"/>
                  </a:lnTo>
                  <a:lnTo>
                    <a:pt x="17" y="508"/>
                  </a:lnTo>
                  <a:lnTo>
                    <a:pt x="17" y="507"/>
                  </a:lnTo>
                  <a:lnTo>
                    <a:pt x="17" y="491"/>
                  </a:lnTo>
                  <a:lnTo>
                    <a:pt x="17" y="488"/>
                  </a:lnTo>
                  <a:lnTo>
                    <a:pt x="20" y="488"/>
                  </a:lnTo>
                  <a:lnTo>
                    <a:pt x="22" y="488"/>
                  </a:lnTo>
                  <a:lnTo>
                    <a:pt x="22" y="491"/>
                  </a:lnTo>
                  <a:close/>
                  <a:moveTo>
                    <a:pt x="22" y="524"/>
                  </a:moveTo>
                  <a:lnTo>
                    <a:pt x="22" y="539"/>
                  </a:lnTo>
                  <a:lnTo>
                    <a:pt x="20" y="542"/>
                  </a:lnTo>
                  <a:lnTo>
                    <a:pt x="18" y="542"/>
                  </a:lnTo>
                  <a:lnTo>
                    <a:pt x="17" y="540"/>
                  </a:lnTo>
                  <a:lnTo>
                    <a:pt x="15" y="539"/>
                  </a:lnTo>
                  <a:lnTo>
                    <a:pt x="17" y="524"/>
                  </a:lnTo>
                  <a:lnTo>
                    <a:pt x="17" y="522"/>
                  </a:lnTo>
                  <a:lnTo>
                    <a:pt x="18" y="520"/>
                  </a:lnTo>
                  <a:lnTo>
                    <a:pt x="20" y="522"/>
                  </a:lnTo>
                  <a:lnTo>
                    <a:pt x="22" y="524"/>
                  </a:lnTo>
                  <a:close/>
                  <a:moveTo>
                    <a:pt x="20" y="556"/>
                  </a:moveTo>
                  <a:lnTo>
                    <a:pt x="20" y="573"/>
                  </a:lnTo>
                  <a:lnTo>
                    <a:pt x="20" y="574"/>
                  </a:lnTo>
                  <a:lnTo>
                    <a:pt x="18" y="574"/>
                  </a:lnTo>
                  <a:lnTo>
                    <a:pt x="17" y="574"/>
                  </a:lnTo>
                  <a:lnTo>
                    <a:pt x="15" y="573"/>
                  </a:lnTo>
                  <a:lnTo>
                    <a:pt x="15" y="556"/>
                  </a:lnTo>
                  <a:lnTo>
                    <a:pt x="17" y="554"/>
                  </a:lnTo>
                  <a:lnTo>
                    <a:pt x="18" y="552"/>
                  </a:lnTo>
                  <a:lnTo>
                    <a:pt x="20" y="554"/>
                  </a:lnTo>
                  <a:lnTo>
                    <a:pt x="20" y="556"/>
                  </a:lnTo>
                  <a:close/>
                  <a:moveTo>
                    <a:pt x="20" y="588"/>
                  </a:moveTo>
                  <a:lnTo>
                    <a:pt x="20" y="605"/>
                  </a:lnTo>
                  <a:lnTo>
                    <a:pt x="20" y="607"/>
                  </a:lnTo>
                  <a:lnTo>
                    <a:pt x="17" y="607"/>
                  </a:lnTo>
                  <a:lnTo>
                    <a:pt x="15" y="607"/>
                  </a:lnTo>
                  <a:lnTo>
                    <a:pt x="15" y="605"/>
                  </a:lnTo>
                  <a:lnTo>
                    <a:pt x="15" y="588"/>
                  </a:lnTo>
                  <a:lnTo>
                    <a:pt x="15" y="586"/>
                  </a:lnTo>
                  <a:lnTo>
                    <a:pt x="18" y="586"/>
                  </a:lnTo>
                  <a:lnTo>
                    <a:pt x="20" y="586"/>
                  </a:lnTo>
                  <a:lnTo>
                    <a:pt x="20" y="588"/>
                  </a:lnTo>
                  <a:close/>
                  <a:moveTo>
                    <a:pt x="20" y="620"/>
                  </a:moveTo>
                  <a:lnTo>
                    <a:pt x="20" y="637"/>
                  </a:lnTo>
                  <a:lnTo>
                    <a:pt x="18" y="639"/>
                  </a:lnTo>
                  <a:lnTo>
                    <a:pt x="17" y="640"/>
                  </a:lnTo>
                  <a:lnTo>
                    <a:pt x="15" y="639"/>
                  </a:lnTo>
                  <a:lnTo>
                    <a:pt x="13" y="637"/>
                  </a:lnTo>
                  <a:lnTo>
                    <a:pt x="15" y="620"/>
                  </a:lnTo>
                  <a:lnTo>
                    <a:pt x="15" y="618"/>
                  </a:lnTo>
                  <a:lnTo>
                    <a:pt x="17" y="618"/>
                  </a:lnTo>
                  <a:lnTo>
                    <a:pt x="18" y="618"/>
                  </a:lnTo>
                  <a:lnTo>
                    <a:pt x="20" y="620"/>
                  </a:lnTo>
                  <a:close/>
                  <a:moveTo>
                    <a:pt x="20" y="654"/>
                  </a:moveTo>
                  <a:lnTo>
                    <a:pt x="18" y="669"/>
                  </a:lnTo>
                  <a:lnTo>
                    <a:pt x="18" y="671"/>
                  </a:lnTo>
                  <a:lnTo>
                    <a:pt x="17" y="673"/>
                  </a:lnTo>
                  <a:lnTo>
                    <a:pt x="15" y="671"/>
                  </a:lnTo>
                  <a:lnTo>
                    <a:pt x="13" y="669"/>
                  </a:lnTo>
                  <a:lnTo>
                    <a:pt x="13" y="654"/>
                  </a:lnTo>
                  <a:lnTo>
                    <a:pt x="15" y="651"/>
                  </a:lnTo>
                  <a:lnTo>
                    <a:pt x="17" y="651"/>
                  </a:lnTo>
                  <a:lnTo>
                    <a:pt x="18" y="651"/>
                  </a:lnTo>
                  <a:lnTo>
                    <a:pt x="20" y="654"/>
                  </a:lnTo>
                  <a:close/>
                  <a:moveTo>
                    <a:pt x="18" y="686"/>
                  </a:moveTo>
                  <a:lnTo>
                    <a:pt x="18" y="701"/>
                  </a:lnTo>
                  <a:lnTo>
                    <a:pt x="18" y="705"/>
                  </a:lnTo>
                  <a:lnTo>
                    <a:pt x="15" y="705"/>
                  </a:lnTo>
                  <a:lnTo>
                    <a:pt x="13" y="703"/>
                  </a:lnTo>
                  <a:lnTo>
                    <a:pt x="13" y="701"/>
                  </a:lnTo>
                  <a:lnTo>
                    <a:pt x="13" y="686"/>
                  </a:lnTo>
                  <a:lnTo>
                    <a:pt x="13" y="684"/>
                  </a:lnTo>
                  <a:lnTo>
                    <a:pt x="17" y="683"/>
                  </a:lnTo>
                  <a:lnTo>
                    <a:pt x="18" y="684"/>
                  </a:lnTo>
                  <a:lnTo>
                    <a:pt x="18" y="686"/>
                  </a:lnTo>
                  <a:close/>
                  <a:moveTo>
                    <a:pt x="18" y="718"/>
                  </a:moveTo>
                  <a:lnTo>
                    <a:pt x="18" y="735"/>
                  </a:lnTo>
                  <a:lnTo>
                    <a:pt x="17" y="737"/>
                  </a:lnTo>
                  <a:lnTo>
                    <a:pt x="15" y="737"/>
                  </a:lnTo>
                  <a:lnTo>
                    <a:pt x="13" y="737"/>
                  </a:lnTo>
                  <a:lnTo>
                    <a:pt x="13" y="735"/>
                  </a:lnTo>
                  <a:lnTo>
                    <a:pt x="13" y="718"/>
                  </a:lnTo>
                  <a:lnTo>
                    <a:pt x="13" y="717"/>
                  </a:lnTo>
                  <a:lnTo>
                    <a:pt x="15" y="715"/>
                  </a:lnTo>
                  <a:lnTo>
                    <a:pt x="17" y="717"/>
                  </a:lnTo>
                  <a:lnTo>
                    <a:pt x="18" y="718"/>
                  </a:lnTo>
                  <a:close/>
                  <a:moveTo>
                    <a:pt x="18" y="751"/>
                  </a:moveTo>
                  <a:lnTo>
                    <a:pt x="17" y="768"/>
                  </a:lnTo>
                  <a:lnTo>
                    <a:pt x="17" y="769"/>
                  </a:lnTo>
                  <a:lnTo>
                    <a:pt x="15" y="769"/>
                  </a:lnTo>
                  <a:lnTo>
                    <a:pt x="13" y="769"/>
                  </a:lnTo>
                  <a:lnTo>
                    <a:pt x="12" y="768"/>
                  </a:lnTo>
                  <a:lnTo>
                    <a:pt x="12" y="751"/>
                  </a:lnTo>
                  <a:lnTo>
                    <a:pt x="13" y="749"/>
                  </a:lnTo>
                  <a:lnTo>
                    <a:pt x="15" y="749"/>
                  </a:lnTo>
                  <a:lnTo>
                    <a:pt x="17" y="749"/>
                  </a:lnTo>
                  <a:lnTo>
                    <a:pt x="18" y="751"/>
                  </a:lnTo>
                  <a:close/>
                  <a:moveTo>
                    <a:pt x="17" y="783"/>
                  </a:moveTo>
                  <a:lnTo>
                    <a:pt x="17" y="800"/>
                  </a:lnTo>
                  <a:lnTo>
                    <a:pt x="17" y="801"/>
                  </a:lnTo>
                  <a:lnTo>
                    <a:pt x="13" y="803"/>
                  </a:lnTo>
                  <a:lnTo>
                    <a:pt x="12" y="801"/>
                  </a:lnTo>
                  <a:lnTo>
                    <a:pt x="12" y="800"/>
                  </a:lnTo>
                  <a:lnTo>
                    <a:pt x="12" y="783"/>
                  </a:lnTo>
                  <a:lnTo>
                    <a:pt x="13" y="781"/>
                  </a:lnTo>
                  <a:lnTo>
                    <a:pt x="15" y="781"/>
                  </a:lnTo>
                  <a:lnTo>
                    <a:pt x="17" y="781"/>
                  </a:lnTo>
                  <a:lnTo>
                    <a:pt x="17" y="783"/>
                  </a:lnTo>
                  <a:close/>
                  <a:moveTo>
                    <a:pt x="17" y="817"/>
                  </a:moveTo>
                  <a:lnTo>
                    <a:pt x="17" y="832"/>
                  </a:lnTo>
                  <a:lnTo>
                    <a:pt x="15" y="834"/>
                  </a:lnTo>
                  <a:lnTo>
                    <a:pt x="13" y="835"/>
                  </a:lnTo>
                  <a:lnTo>
                    <a:pt x="12" y="834"/>
                  </a:lnTo>
                  <a:lnTo>
                    <a:pt x="12" y="832"/>
                  </a:lnTo>
                  <a:lnTo>
                    <a:pt x="12" y="817"/>
                  </a:lnTo>
                  <a:lnTo>
                    <a:pt x="12" y="813"/>
                  </a:lnTo>
                  <a:lnTo>
                    <a:pt x="13" y="813"/>
                  </a:lnTo>
                  <a:lnTo>
                    <a:pt x="15" y="813"/>
                  </a:lnTo>
                  <a:lnTo>
                    <a:pt x="17" y="817"/>
                  </a:lnTo>
                  <a:close/>
                  <a:moveTo>
                    <a:pt x="17" y="849"/>
                  </a:moveTo>
                  <a:lnTo>
                    <a:pt x="15" y="864"/>
                  </a:lnTo>
                  <a:lnTo>
                    <a:pt x="15" y="867"/>
                  </a:lnTo>
                  <a:lnTo>
                    <a:pt x="13" y="867"/>
                  </a:lnTo>
                  <a:lnTo>
                    <a:pt x="12" y="866"/>
                  </a:lnTo>
                  <a:lnTo>
                    <a:pt x="10" y="864"/>
                  </a:lnTo>
                  <a:lnTo>
                    <a:pt x="10" y="849"/>
                  </a:lnTo>
                  <a:lnTo>
                    <a:pt x="12" y="847"/>
                  </a:lnTo>
                  <a:lnTo>
                    <a:pt x="13" y="845"/>
                  </a:lnTo>
                  <a:lnTo>
                    <a:pt x="15" y="847"/>
                  </a:lnTo>
                  <a:lnTo>
                    <a:pt x="17" y="849"/>
                  </a:lnTo>
                  <a:close/>
                  <a:moveTo>
                    <a:pt x="15" y="881"/>
                  </a:moveTo>
                  <a:lnTo>
                    <a:pt x="15" y="898"/>
                  </a:lnTo>
                  <a:lnTo>
                    <a:pt x="15" y="900"/>
                  </a:lnTo>
                  <a:lnTo>
                    <a:pt x="12" y="900"/>
                  </a:lnTo>
                  <a:lnTo>
                    <a:pt x="10" y="900"/>
                  </a:lnTo>
                  <a:lnTo>
                    <a:pt x="10" y="898"/>
                  </a:lnTo>
                  <a:lnTo>
                    <a:pt x="10" y="881"/>
                  </a:lnTo>
                  <a:lnTo>
                    <a:pt x="12" y="879"/>
                  </a:lnTo>
                  <a:lnTo>
                    <a:pt x="13" y="878"/>
                  </a:lnTo>
                  <a:lnTo>
                    <a:pt x="15" y="879"/>
                  </a:lnTo>
                  <a:lnTo>
                    <a:pt x="15" y="881"/>
                  </a:lnTo>
                  <a:close/>
                  <a:moveTo>
                    <a:pt x="15" y="913"/>
                  </a:moveTo>
                  <a:lnTo>
                    <a:pt x="15" y="930"/>
                  </a:lnTo>
                  <a:lnTo>
                    <a:pt x="13" y="932"/>
                  </a:lnTo>
                  <a:lnTo>
                    <a:pt x="12" y="932"/>
                  </a:lnTo>
                  <a:lnTo>
                    <a:pt x="10" y="932"/>
                  </a:lnTo>
                  <a:lnTo>
                    <a:pt x="10" y="930"/>
                  </a:lnTo>
                  <a:lnTo>
                    <a:pt x="10" y="913"/>
                  </a:lnTo>
                  <a:lnTo>
                    <a:pt x="10" y="912"/>
                  </a:lnTo>
                  <a:lnTo>
                    <a:pt x="12" y="912"/>
                  </a:lnTo>
                  <a:lnTo>
                    <a:pt x="13" y="912"/>
                  </a:lnTo>
                  <a:lnTo>
                    <a:pt x="15" y="913"/>
                  </a:lnTo>
                  <a:close/>
                  <a:moveTo>
                    <a:pt x="15" y="945"/>
                  </a:moveTo>
                  <a:lnTo>
                    <a:pt x="13" y="962"/>
                  </a:lnTo>
                  <a:lnTo>
                    <a:pt x="13" y="964"/>
                  </a:lnTo>
                  <a:lnTo>
                    <a:pt x="12" y="966"/>
                  </a:lnTo>
                  <a:lnTo>
                    <a:pt x="10" y="964"/>
                  </a:lnTo>
                  <a:lnTo>
                    <a:pt x="8" y="962"/>
                  </a:lnTo>
                  <a:lnTo>
                    <a:pt x="8" y="945"/>
                  </a:lnTo>
                  <a:lnTo>
                    <a:pt x="10" y="944"/>
                  </a:lnTo>
                  <a:lnTo>
                    <a:pt x="12" y="944"/>
                  </a:lnTo>
                  <a:lnTo>
                    <a:pt x="13" y="944"/>
                  </a:lnTo>
                  <a:lnTo>
                    <a:pt x="15" y="945"/>
                  </a:lnTo>
                  <a:close/>
                  <a:moveTo>
                    <a:pt x="13" y="979"/>
                  </a:moveTo>
                  <a:lnTo>
                    <a:pt x="13" y="995"/>
                  </a:lnTo>
                  <a:lnTo>
                    <a:pt x="13" y="996"/>
                  </a:lnTo>
                  <a:lnTo>
                    <a:pt x="10" y="998"/>
                  </a:lnTo>
                  <a:lnTo>
                    <a:pt x="8" y="996"/>
                  </a:lnTo>
                  <a:lnTo>
                    <a:pt x="8" y="995"/>
                  </a:lnTo>
                  <a:lnTo>
                    <a:pt x="8" y="979"/>
                  </a:lnTo>
                  <a:lnTo>
                    <a:pt x="10" y="976"/>
                  </a:lnTo>
                  <a:lnTo>
                    <a:pt x="12" y="976"/>
                  </a:lnTo>
                  <a:lnTo>
                    <a:pt x="13" y="976"/>
                  </a:lnTo>
                  <a:lnTo>
                    <a:pt x="13" y="979"/>
                  </a:lnTo>
                  <a:close/>
                  <a:moveTo>
                    <a:pt x="13" y="1012"/>
                  </a:moveTo>
                  <a:lnTo>
                    <a:pt x="13" y="1027"/>
                  </a:lnTo>
                  <a:lnTo>
                    <a:pt x="12" y="1030"/>
                  </a:lnTo>
                  <a:lnTo>
                    <a:pt x="10" y="1030"/>
                  </a:lnTo>
                  <a:lnTo>
                    <a:pt x="8" y="1028"/>
                  </a:lnTo>
                  <a:lnTo>
                    <a:pt x="8" y="1027"/>
                  </a:lnTo>
                  <a:lnTo>
                    <a:pt x="8" y="1012"/>
                  </a:lnTo>
                  <a:lnTo>
                    <a:pt x="8" y="1010"/>
                  </a:lnTo>
                  <a:lnTo>
                    <a:pt x="10" y="1008"/>
                  </a:lnTo>
                  <a:lnTo>
                    <a:pt x="13" y="1010"/>
                  </a:lnTo>
                  <a:lnTo>
                    <a:pt x="13" y="1012"/>
                  </a:lnTo>
                  <a:close/>
                  <a:moveTo>
                    <a:pt x="13" y="1044"/>
                  </a:moveTo>
                  <a:lnTo>
                    <a:pt x="12" y="1061"/>
                  </a:lnTo>
                  <a:lnTo>
                    <a:pt x="12" y="1062"/>
                  </a:lnTo>
                  <a:lnTo>
                    <a:pt x="10" y="1062"/>
                  </a:lnTo>
                  <a:lnTo>
                    <a:pt x="8" y="1062"/>
                  </a:lnTo>
                  <a:lnTo>
                    <a:pt x="6" y="1061"/>
                  </a:lnTo>
                  <a:lnTo>
                    <a:pt x="6" y="1044"/>
                  </a:lnTo>
                  <a:lnTo>
                    <a:pt x="8" y="1042"/>
                  </a:lnTo>
                  <a:lnTo>
                    <a:pt x="10" y="1040"/>
                  </a:lnTo>
                  <a:lnTo>
                    <a:pt x="12" y="1042"/>
                  </a:lnTo>
                  <a:lnTo>
                    <a:pt x="13" y="1044"/>
                  </a:lnTo>
                  <a:close/>
                  <a:moveTo>
                    <a:pt x="12" y="1076"/>
                  </a:moveTo>
                  <a:lnTo>
                    <a:pt x="12" y="1093"/>
                  </a:lnTo>
                  <a:lnTo>
                    <a:pt x="12" y="1095"/>
                  </a:lnTo>
                  <a:lnTo>
                    <a:pt x="10" y="1095"/>
                  </a:lnTo>
                  <a:lnTo>
                    <a:pt x="6" y="1095"/>
                  </a:lnTo>
                  <a:lnTo>
                    <a:pt x="6" y="1093"/>
                  </a:lnTo>
                  <a:lnTo>
                    <a:pt x="6" y="1076"/>
                  </a:lnTo>
                  <a:lnTo>
                    <a:pt x="8" y="1074"/>
                  </a:lnTo>
                  <a:lnTo>
                    <a:pt x="10" y="1074"/>
                  </a:lnTo>
                  <a:lnTo>
                    <a:pt x="12" y="1074"/>
                  </a:lnTo>
                  <a:lnTo>
                    <a:pt x="12" y="1076"/>
                  </a:lnTo>
                  <a:close/>
                  <a:moveTo>
                    <a:pt x="12" y="1108"/>
                  </a:moveTo>
                  <a:lnTo>
                    <a:pt x="12" y="1125"/>
                  </a:lnTo>
                  <a:lnTo>
                    <a:pt x="10" y="1127"/>
                  </a:lnTo>
                  <a:lnTo>
                    <a:pt x="8" y="1128"/>
                  </a:lnTo>
                  <a:lnTo>
                    <a:pt x="6" y="1127"/>
                  </a:lnTo>
                  <a:lnTo>
                    <a:pt x="6" y="1125"/>
                  </a:lnTo>
                  <a:lnTo>
                    <a:pt x="6" y="1108"/>
                  </a:lnTo>
                  <a:lnTo>
                    <a:pt x="6" y="1106"/>
                  </a:lnTo>
                  <a:lnTo>
                    <a:pt x="8" y="1106"/>
                  </a:lnTo>
                  <a:lnTo>
                    <a:pt x="12" y="1106"/>
                  </a:lnTo>
                  <a:lnTo>
                    <a:pt x="12" y="1108"/>
                  </a:lnTo>
                  <a:close/>
                  <a:moveTo>
                    <a:pt x="12" y="1142"/>
                  </a:moveTo>
                  <a:lnTo>
                    <a:pt x="12" y="1157"/>
                  </a:lnTo>
                  <a:lnTo>
                    <a:pt x="10" y="1159"/>
                  </a:lnTo>
                  <a:lnTo>
                    <a:pt x="8" y="1161"/>
                  </a:lnTo>
                  <a:lnTo>
                    <a:pt x="6" y="1159"/>
                  </a:lnTo>
                  <a:lnTo>
                    <a:pt x="5" y="1157"/>
                  </a:lnTo>
                  <a:lnTo>
                    <a:pt x="5" y="1142"/>
                  </a:lnTo>
                  <a:lnTo>
                    <a:pt x="6" y="1139"/>
                  </a:lnTo>
                  <a:lnTo>
                    <a:pt x="8" y="1139"/>
                  </a:lnTo>
                  <a:lnTo>
                    <a:pt x="10" y="1139"/>
                  </a:lnTo>
                  <a:lnTo>
                    <a:pt x="12" y="1142"/>
                  </a:lnTo>
                  <a:close/>
                  <a:moveTo>
                    <a:pt x="10" y="1174"/>
                  </a:moveTo>
                  <a:lnTo>
                    <a:pt x="10" y="1189"/>
                  </a:lnTo>
                  <a:lnTo>
                    <a:pt x="10" y="1191"/>
                  </a:lnTo>
                  <a:lnTo>
                    <a:pt x="8" y="1193"/>
                  </a:lnTo>
                  <a:lnTo>
                    <a:pt x="5" y="1191"/>
                  </a:lnTo>
                  <a:lnTo>
                    <a:pt x="5" y="1189"/>
                  </a:lnTo>
                  <a:lnTo>
                    <a:pt x="5" y="1174"/>
                  </a:lnTo>
                  <a:lnTo>
                    <a:pt x="6" y="1173"/>
                  </a:lnTo>
                  <a:lnTo>
                    <a:pt x="8" y="1171"/>
                  </a:lnTo>
                  <a:lnTo>
                    <a:pt x="10" y="1173"/>
                  </a:lnTo>
                  <a:lnTo>
                    <a:pt x="10" y="1174"/>
                  </a:lnTo>
                  <a:close/>
                  <a:moveTo>
                    <a:pt x="10" y="1206"/>
                  </a:moveTo>
                  <a:lnTo>
                    <a:pt x="10" y="1223"/>
                  </a:lnTo>
                  <a:lnTo>
                    <a:pt x="8" y="1225"/>
                  </a:lnTo>
                  <a:lnTo>
                    <a:pt x="6" y="1225"/>
                  </a:lnTo>
                  <a:lnTo>
                    <a:pt x="5" y="1225"/>
                  </a:lnTo>
                  <a:lnTo>
                    <a:pt x="5" y="1223"/>
                  </a:lnTo>
                  <a:lnTo>
                    <a:pt x="5" y="1206"/>
                  </a:lnTo>
                  <a:lnTo>
                    <a:pt x="5" y="1205"/>
                  </a:lnTo>
                  <a:lnTo>
                    <a:pt x="6" y="1203"/>
                  </a:lnTo>
                  <a:lnTo>
                    <a:pt x="10" y="1205"/>
                  </a:lnTo>
                  <a:lnTo>
                    <a:pt x="10" y="1206"/>
                  </a:lnTo>
                  <a:close/>
                  <a:moveTo>
                    <a:pt x="10" y="1239"/>
                  </a:moveTo>
                  <a:lnTo>
                    <a:pt x="10" y="1256"/>
                  </a:lnTo>
                  <a:lnTo>
                    <a:pt x="8" y="1257"/>
                  </a:lnTo>
                  <a:lnTo>
                    <a:pt x="6" y="1257"/>
                  </a:lnTo>
                  <a:lnTo>
                    <a:pt x="5" y="1257"/>
                  </a:lnTo>
                  <a:lnTo>
                    <a:pt x="3" y="1256"/>
                  </a:lnTo>
                  <a:lnTo>
                    <a:pt x="5" y="1239"/>
                  </a:lnTo>
                  <a:lnTo>
                    <a:pt x="5" y="1237"/>
                  </a:lnTo>
                  <a:lnTo>
                    <a:pt x="6" y="1237"/>
                  </a:lnTo>
                  <a:lnTo>
                    <a:pt x="8" y="1237"/>
                  </a:lnTo>
                  <a:lnTo>
                    <a:pt x="10" y="1239"/>
                  </a:lnTo>
                  <a:close/>
                  <a:moveTo>
                    <a:pt x="8" y="1271"/>
                  </a:moveTo>
                  <a:lnTo>
                    <a:pt x="8" y="1288"/>
                  </a:lnTo>
                  <a:lnTo>
                    <a:pt x="8" y="1289"/>
                  </a:lnTo>
                  <a:lnTo>
                    <a:pt x="6" y="1291"/>
                  </a:lnTo>
                  <a:lnTo>
                    <a:pt x="3" y="1289"/>
                  </a:lnTo>
                  <a:lnTo>
                    <a:pt x="3" y="1288"/>
                  </a:lnTo>
                  <a:lnTo>
                    <a:pt x="3" y="1271"/>
                  </a:lnTo>
                  <a:lnTo>
                    <a:pt x="5" y="1269"/>
                  </a:lnTo>
                  <a:lnTo>
                    <a:pt x="6" y="1269"/>
                  </a:lnTo>
                  <a:lnTo>
                    <a:pt x="8" y="1269"/>
                  </a:lnTo>
                  <a:lnTo>
                    <a:pt x="8" y="1271"/>
                  </a:lnTo>
                  <a:close/>
                  <a:moveTo>
                    <a:pt x="8" y="1305"/>
                  </a:moveTo>
                  <a:lnTo>
                    <a:pt x="8" y="1320"/>
                  </a:lnTo>
                  <a:lnTo>
                    <a:pt x="6" y="1322"/>
                  </a:lnTo>
                  <a:lnTo>
                    <a:pt x="5" y="1323"/>
                  </a:lnTo>
                  <a:lnTo>
                    <a:pt x="3" y="1322"/>
                  </a:lnTo>
                  <a:lnTo>
                    <a:pt x="3" y="1320"/>
                  </a:lnTo>
                  <a:lnTo>
                    <a:pt x="3" y="1303"/>
                  </a:lnTo>
                  <a:lnTo>
                    <a:pt x="3" y="1301"/>
                  </a:lnTo>
                  <a:lnTo>
                    <a:pt x="5" y="1301"/>
                  </a:lnTo>
                  <a:lnTo>
                    <a:pt x="8" y="1301"/>
                  </a:lnTo>
                  <a:lnTo>
                    <a:pt x="8" y="1305"/>
                  </a:lnTo>
                  <a:close/>
                  <a:moveTo>
                    <a:pt x="8" y="1337"/>
                  </a:moveTo>
                  <a:lnTo>
                    <a:pt x="8" y="1352"/>
                  </a:lnTo>
                  <a:lnTo>
                    <a:pt x="6" y="1354"/>
                  </a:lnTo>
                  <a:lnTo>
                    <a:pt x="5" y="1356"/>
                  </a:lnTo>
                  <a:lnTo>
                    <a:pt x="3" y="1354"/>
                  </a:lnTo>
                  <a:lnTo>
                    <a:pt x="1" y="1352"/>
                  </a:lnTo>
                  <a:lnTo>
                    <a:pt x="3" y="1337"/>
                  </a:lnTo>
                  <a:lnTo>
                    <a:pt x="3" y="1335"/>
                  </a:lnTo>
                  <a:lnTo>
                    <a:pt x="5" y="1333"/>
                  </a:lnTo>
                  <a:lnTo>
                    <a:pt x="6" y="1335"/>
                  </a:lnTo>
                  <a:lnTo>
                    <a:pt x="8" y="1337"/>
                  </a:lnTo>
                  <a:close/>
                  <a:moveTo>
                    <a:pt x="6" y="1369"/>
                  </a:moveTo>
                  <a:lnTo>
                    <a:pt x="6" y="1386"/>
                  </a:lnTo>
                  <a:lnTo>
                    <a:pt x="6" y="1388"/>
                  </a:lnTo>
                  <a:lnTo>
                    <a:pt x="5" y="1388"/>
                  </a:lnTo>
                  <a:lnTo>
                    <a:pt x="1" y="1388"/>
                  </a:lnTo>
                  <a:lnTo>
                    <a:pt x="1" y="1384"/>
                  </a:lnTo>
                  <a:lnTo>
                    <a:pt x="1" y="1369"/>
                  </a:lnTo>
                  <a:lnTo>
                    <a:pt x="3" y="1367"/>
                  </a:lnTo>
                  <a:lnTo>
                    <a:pt x="5" y="1366"/>
                  </a:lnTo>
                  <a:lnTo>
                    <a:pt x="6" y="1367"/>
                  </a:lnTo>
                  <a:lnTo>
                    <a:pt x="6" y="1369"/>
                  </a:lnTo>
                  <a:close/>
                  <a:moveTo>
                    <a:pt x="6" y="1401"/>
                  </a:moveTo>
                  <a:lnTo>
                    <a:pt x="6" y="1418"/>
                  </a:lnTo>
                  <a:lnTo>
                    <a:pt x="5" y="1420"/>
                  </a:lnTo>
                  <a:lnTo>
                    <a:pt x="3" y="1420"/>
                  </a:lnTo>
                  <a:lnTo>
                    <a:pt x="1" y="1420"/>
                  </a:lnTo>
                  <a:lnTo>
                    <a:pt x="1" y="1418"/>
                  </a:lnTo>
                  <a:lnTo>
                    <a:pt x="1" y="1401"/>
                  </a:lnTo>
                  <a:lnTo>
                    <a:pt x="1" y="1400"/>
                  </a:lnTo>
                  <a:lnTo>
                    <a:pt x="5" y="1400"/>
                  </a:lnTo>
                  <a:lnTo>
                    <a:pt x="6" y="1400"/>
                  </a:lnTo>
                  <a:lnTo>
                    <a:pt x="6" y="1401"/>
                  </a:lnTo>
                  <a:close/>
                  <a:moveTo>
                    <a:pt x="6" y="1433"/>
                  </a:moveTo>
                  <a:lnTo>
                    <a:pt x="6" y="1450"/>
                  </a:lnTo>
                  <a:lnTo>
                    <a:pt x="5" y="1452"/>
                  </a:lnTo>
                  <a:lnTo>
                    <a:pt x="3" y="1454"/>
                  </a:lnTo>
                  <a:lnTo>
                    <a:pt x="1" y="1452"/>
                  </a:lnTo>
                  <a:lnTo>
                    <a:pt x="0" y="1450"/>
                  </a:lnTo>
                  <a:lnTo>
                    <a:pt x="1" y="1433"/>
                  </a:lnTo>
                  <a:lnTo>
                    <a:pt x="1" y="1432"/>
                  </a:lnTo>
                  <a:lnTo>
                    <a:pt x="3" y="1432"/>
                  </a:lnTo>
                  <a:lnTo>
                    <a:pt x="5" y="1432"/>
                  </a:lnTo>
                  <a:lnTo>
                    <a:pt x="6" y="1433"/>
                  </a:lnTo>
                  <a:close/>
                  <a:moveTo>
                    <a:pt x="5" y="1467"/>
                  </a:moveTo>
                  <a:lnTo>
                    <a:pt x="5" y="1483"/>
                  </a:lnTo>
                  <a:lnTo>
                    <a:pt x="5" y="1484"/>
                  </a:lnTo>
                  <a:lnTo>
                    <a:pt x="3" y="1486"/>
                  </a:lnTo>
                  <a:lnTo>
                    <a:pt x="1" y="1484"/>
                  </a:lnTo>
                  <a:lnTo>
                    <a:pt x="0" y="1483"/>
                  </a:lnTo>
                  <a:lnTo>
                    <a:pt x="0" y="1466"/>
                  </a:lnTo>
                  <a:lnTo>
                    <a:pt x="1" y="1464"/>
                  </a:lnTo>
                  <a:lnTo>
                    <a:pt x="3" y="1464"/>
                  </a:lnTo>
                  <a:lnTo>
                    <a:pt x="5" y="1464"/>
                  </a:lnTo>
                  <a:lnTo>
                    <a:pt x="5" y="1467"/>
                  </a:lnTo>
                  <a:close/>
                  <a:moveTo>
                    <a:pt x="5" y="1500"/>
                  </a:moveTo>
                  <a:lnTo>
                    <a:pt x="5" y="1515"/>
                  </a:lnTo>
                  <a:lnTo>
                    <a:pt x="3" y="1516"/>
                  </a:lnTo>
                  <a:lnTo>
                    <a:pt x="1" y="1518"/>
                  </a:lnTo>
                  <a:lnTo>
                    <a:pt x="0" y="1516"/>
                  </a:lnTo>
                  <a:lnTo>
                    <a:pt x="0" y="1515"/>
                  </a:lnTo>
                  <a:lnTo>
                    <a:pt x="0" y="1500"/>
                  </a:lnTo>
                  <a:lnTo>
                    <a:pt x="0" y="1498"/>
                  </a:lnTo>
                  <a:lnTo>
                    <a:pt x="3" y="1496"/>
                  </a:lnTo>
                  <a:lnTo>
                    <a:pt x="5" y="1498"/>
                  </a:lnTo>
                  <a:lnTo>
                    <a:pt x="5" y="1500"/>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2" name="Line 40"/>
            <p:cNvSpPr>
              <a:spLocks noChangeShapeType="1"/>
            </p:cNvSpPr>
            <p:nvPr/>
          </p:nvSpPr>
          <p:spPr bwMode="auto">
            <a:xfrm>
              <a:off x="4792115" y="2940983"/>
              <a:ext cx="272216" cy="417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3" name="Freeform 41"/>
            <p:cNvSpPr>
              <a:spLocks/>
            </p:cNvSpPr>
            <p:nvPr/>
          </p:nvSpPr>
          <p:spPr bwMode="auto">
            <a:xfrm>
              <a:off x="4991198" y="3308075"/>
              <a:ext cx="178768" cy="209502"/>
            </a:xfrm>
            <a:custGeom>
              <a:avLst/>
              <a:gdLst>
                <a:gd name="T0" fmla="*/ 32 w 176"/>
                <a:gd name="T1" fmla="*/ 0 h 225"/>
                <a:gd name="T2" fmla="*/ 44 w 176"/>
                <a:gd name="T3" fmla="*/ 57 h 225"/>
                <a:gd name="T4" fmla="*/ 0 w 176"/>
                <a:gd name="T5" fmla="*/ 19 h 225"/>
                <a:gd name="T6" fmla="*/ 32 w 176"/>
                <a:gd name="T7" fmla="*/ 0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 h="225">
                  <a:moveTo>
                    <a:pt x="126" y="0"/>
                  </a:moveTo>
                  <a:lnTo>
                    <a:pt x="176" y="225"/>
                  </a:lnTo>
                  <a:lnTo>
                    <a:pt x="0" y="74"/>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6" name="Freeform 56"/>
            <p:cNvSpPr>
              <a:spLocks noEditPoints="1"/>
            </p:cNvSpPr>
            <p:nvPr/>
          </p:nvSpPr>
          <p:spPr bwMode="auto">
            <a:xfrm>
              <a:off x="2642831" y="2351412"/>
              <a:ext cx="32503" cy="2614138"/>
            </a:xfrm>
            <a:custGeom>
              <a:avLst/>
              <a:gdLst>
                <a:gd name="T0" fmla="*/ 7 w 30"/>
                <a:gd name="T1" fmla="*/ 14 h 2820"/>
                <a:gd name="T2" fmla="*/ 8 w 30"/>
                <a:gd name="T3" fmla="*/ 17 h 2820"/>
                <a:gd name="T4" fmla="*/ 8 w 30"/>
                <a:gd name="T5" fmla="*/ 38 h 2820"/>
                <a:gd name="T6" fmla="*/ 7 w 30"/>
                <a:gd name="T7" fmla="*/ 41 h 2820"/>
                <a:gd name="T8" fmla="*/ 8 w 30"/>
                <a:gd name="T9" fmla="*/ 58 h 2820"/>
                <a:gd name="T10" fmla="*/ 6 w 30"/>
                <a:gd name="T11" fmla="*/ 70 h 2820"/>
                <a:gd name="T12" fmla="*/ 8 w 30"/>
                <a:gd name="T13" fmla="*/ 74 h 2820"/>
                <a:gd name="T14" fmla="*/ 7 w 30"/>
                <a:gd name="T15" fmla="*/ 95 h 2820"/>
                <a:gd name="T16" fmla="*/ 6 w 30"/>
                <a:gd name="T17" fmla="*/ 98 h 2820"/>
                <a:gd name="T18" fmla="*/ 7 w 30"/>
                <a:gd name="T19" fmla="*/ 119 h 2820"/>
                <a:gd name="T20" fmla="*/ 6 w 30"/>
                <a:gd name="T21" fmla="*/ 123 h 2820"/>
                <a:gd name="T22" fmla="*/ 7 w 30"/>
                <a:gd name="T23" fmla="*/ 131 h 2820"/>
                <a:gd name="T24" fmla="*/ 6 w 30"/>
                <a:gd name="T25" fmla="*/ 152 h 2820"/>
                <a:gd name="T26" fmla="*/ 6 w 30"/>
                <a:gd name="T27" fmla="*/ 155 h 2820"/>
                <a:gd name="T28" fmla="*/ 6 w 30"/>
                <a:gd name="T29" fmla="*/ 177 h 2820"/>
                <a:gd name="T30" fmla="*/ 6 w 30"/>
                <a:gd name="T31" fmla="*/ 180 h 2820"/>
                <a:gd name="T32" fmla="*/ 6 w 30"/>
                <a:gd name="T33" fmla="*/ 196 h 2820"/>
                <a:gd name="T34" fmla="*/ 5 w 30"/>
                <a:gd name="T35" fmla="*/ 208 h 2820"/>
                <a:gd name="T36" fmla="*/ 6 w 30"/>
                <a:gd name="T37" fmla="*/ 213 h 2820"/>
                <a:gd name="T38" fmla="*/ 6 w 30"/>
                <a:gd name="T39" fmla="*/ 234 h 2820"/>
                <a:gd name="T40" fmla="*/ 6 w 30"/>
                <a:gd name="T41" fmla="*/ 236 h 2820"/>
                <a:gd name="T42" fmla="*/ 6 w 30"/>
                <a:gd name="T43" fmla="*/ 257 h 2820"/>
                <a:gd name="T44" fmla="*/ 4 w 30"/>
                <a:gd name="T45" fmla="*/ 261 h 2820"/>
                <a:gd name="T46" fmla="*/ 6 w 30"/>
                <a:gd name="T47" fmla="*/ 269 h 2820"/>
                <a:gd name="T48" fmla="*/ 4 w 30"/>
                <a:gd name="T49" fmla="*/ 290 h 2820"/>
                <a:gd name="T50" fmla="*/ 5 w 30"/>
                <a:gd name="T51" fmla="*/ 293 h 2820"/>
                <a:gd name="T52" fmla="*/ 5 w 30"/>
                <a:gd name="T53" fmla="*/ 315 h 2820"/>
                <a:gd name="T54" fmla="*/ 4 w 30"/>
                <a:gd name="T55" fmla="*/ 318 h 2820"/>
                <a:gd name="T56" fmla="*/ 5 w 30"/>
                <a:gd name="T57" fmla="*/ 335 h 2820"/>
                <a:gd name="T58" fmla="*/ 4 w 30"/>
                <a:gd name="T59" fmla="*/ 347 h 2820"/>
                <a:gd name="T60" fmla="*/ 5 w 30"/>
                <a:gd name="T61" fmla="*/ 351 h 2820"/>
                <a:gd name="T62" fmla="*/ 4 w 30"/>
                <a:gd name="T63" fmla="*/ 372 h 2820"/>
                <a:gd name="T64" fmla="*/ 4 w 30"/>
                <a:gd name="T65" fmla="*/ 374 h 2820"/>
                <a:gd name="T66" fmla="*/ 5 w 30"/>
                <a:gd name="T67" fmla="*/ 396 h 2820"/>
                <a:gd name="T68" fmla="*/ 3 w 30"/>
                <a:gd name="T69" fmla="*/ 399 h 2820"/>
                <a:gd name="T70" fmla="*/ 4 w 30"/>
                <a:gd name="T71" fmla="*/ 408 h 2820"/>
                <a:gd name="T72" fmla="*/ 3 w 30"/>
                <a:gd name="T73" fmla="*/ 429 h 2820"/>
                <a:gd name="T74" fmla="*/ 4 w 30"/>
                <a:gd name="T75" fmla="*/ 432 h 2820"/>
                <a:gd name="T76" fmla="*/ 4 w 30"/>
                <a:gd name="T77" fmla="*/ 453 h 2820"/>
                <a:gd name="T78" fmla="*/ 3 w 30"/>
                <a:gd name="T79" fmla="*/ 456 h 2820"/>
                <a:gd name="T80" fmla="*/ 4 w 30"/>
                <a:gd name="T81" fmla="*/ 473 h 2820"/>
                <a:gd name="T82" fmla="*/ 2 w 30"/>
                <a:gd name="T83" fmla="*/ 485 h 2820"/>
                <a:gd name="T84" fmla="*/ 4 w 30"/>
                <a:gd name="T85" fmla="*/ 489 h 2820"/>
                <a:gd name="T86" fmla="*/ 3 w 30"/>
                <a:gd name="T87" fmla="*/ 510 h 2820"/>
                <a:gd name="T88" fmla="*/ 3 w 30"/>
                <a:gd name="T89" fmla="*/ 513 h 2820"/>
                <a:gd name="T90" fmla="*/ 3 w 30"/>
                <a:gd name="T91" fmla="*/ 534 h 2820"/>
                <a:gd name="T92" fmla="*/ 2 w 30"/>
                <a:gd name="T93" fmla="*/ 538 h 2820"/>
                <a:gd name="T94" fmla="*/ 3 w 30"/>
                <a:gd name="T95" fmla="*/ 546 h 2820"/>
                <a:gd name="T96" fmla="*/ 2 w 30"/>
                <a:gd name="T97" fmla="*/ 567 h 2820"/>
                <a:gd name="T98" fmla="*/ 2 w 30"/>
                <a:gd name="T99" fmla="*/ 570 h 2820"/>
                <a:gd name="T100" fmla="*/ 2 w 30"/>
                <a:gd name="T101" fmla="*/ 591 h 2820"/>
                <a:gd name="T102" fmla="*/ 2 w 30"/>
                <a:gd name="T103" fmla="*/ 594 h 2820"/>
                <a:gd name="T104" fmla="*/ 2 w 30"/>
                <a:gd name="T105" fmla="*/ 611 h 2820"/>
                <a:gd name="T106" fmla="*/ 1 w 30"/>
                <a:gd name="T107" fmla="*/ 623 h 2820"/>
                <a:gd name="T108" fmla="*/ 2 w 30"/>
                <a:gd name="T109" fmla="*/ 627 h 2820"/>
                <a:gd name="T110" fmla="*/ 2 w 30"/>
                <a:gd name="T111" fmla="*/ 648 h 2820"/>
                <a:gd name="T112" fmla="*/ 2 w 30"/>
                <a:gd name="T113" fmla="*/ 651 h 2820"/>
                <a:gd name="T114" fmla="*/ 2 w 30"/>
                <a:gd name="T115" fmla="*/ 672 h 2820"/>
                <a:gd name="T116" fmla="*/ 0 w 30"/>
                <a:gd name="T117" fmla="*/ 676 h 2820"/>
                <a:gd name="T118" fmla="*/ 2 w 30"/>
                <a:gd name="T119" fmla="*/ 684 h 2820"/>
                <a:gd name="T120" fmla="*/ 0 w 30"/>
                <a:gd name="T121" fmla="*/ 705 h 28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 h="2820">
                  <a:moveTo>
                    <a:pt x="30" y="3"/>
                  </a:moveTo>
                  <a:lnTo>
                    <a:pt x="30" y="19"/>
                  </a:lnTo>
                  <a:lnTo>
                    <a:pt x="30" y="20"/>
                  </a:lnTo>
                  <a:lnTo>
                    <a:pt x="27" y="22"/>
                  </a:lnTo>
                  <a:lnTo>
                    <a:pt x="25" y="20"/>
                  </a:lnTo>
                  <a:lnTo>
                    <a:pt x="25" y="19"/>
                  </a:lnTo>
                  <a:lnTo>
                    <a:pt x="25" y="3"/>
                  </a:lnTo>
                  <a:lnTo>
                    <a:pt x="25" y="2"/>
                  </a:lnTo>
                  <a:lnTo>
                    <a:pt x="28" y="0"/>
                  </a:lnTo>
                  <a:lnTo>
                    <a:pt x="30" y="2"/>
                  </a:lnTo>
                  <a:lnTo>
                    <a:pt x="30" y="3"/>
                  </a:lnTo>
                  <a:close/>
                  <a:moveTo>
                    <a:pt x="30" y="35"/>
                  </a:moveTo>
                  <a:lnTo>
                    <a:pt x="30" y="52"/>
                  </a:lnTo>
                  <a:lnTo>
                    <a:pt x="28" y="54"/>
                  </a:lnTo>
                  <a:lnTo>
                    <a:pt x="27" y="54"/>
                  </a:lnTo>
                  <a:lnTo>
                    <a:pt x="25" y="54"/>
                  </a:lnTo>
                  <a:lnTo>
                    <a:pt x="25" y="52"/>
                  </a:lnTo>
                  <a:lnTo>
                    <a:pt x="25" y="35"/>
                  </a:lnTo>
                  <a:lnTo>
                    <a:pt x="25" y="34"/>
                  </a:lnTo>
                  <a:lnTo>
                    <a:pt x="27" y="32"/>
                  </a:lnTo>
                  <a:lnTo>
                    <a:pt x="30" y="34"/>
                  </a:lnTo>
                  <a:lnTo>
                    <a:pt x="30" y="35"/>
                  </a:lnTo>
                  <a:close/>
                  <a:moveTo>
                    <a:pt x="30" y="68"/>
                  </a:moveTo>
                  <a:lnTo>
                    <a:pt x="30" y="85"/>
                  </a:lnTo>
                  <a:lnTo>
                    <a:pt x="28" y="86"/>
                  </a:lnTo>
                  <a:lnTo>
                    <a:pt x="27" y="86"/>
                  </a:lnTo>
                  <a:lnTo>
                    <a:pt x="25" y="86"/>
                  </a:lnTo>
                  <a:lnTo>
                    <a:pt x="25" y="85"/>
                  </a:lnTo>
                  <a:lnTo>
                    <a:pt x="25" y="68"/>
                  </a:lnTo>
                  <a:lnTo>
                    <a:pt x="25" y="66"/>
                  </a:lnTo>
                  <a:lnTo>
                    <a:pt x="27" y="66"/>
                  </a:lnTo>
                  <a:lnTo>
                    <a:pt x="28" y="66"/>
                  </a:lnTo>
                  <a:lnTo>
                    <a:pt x="30" y="68"/>
                  </a:lnTo>
                  <a:close/>
                  <a:moveTo>
                    <a:pt x="30" y="100"/>
                  </a:moveTo>
                  <a:lnTo>
                    <a:pt x="30" y="117"/>
                  </a:lnTo>
                  <a:lnTo>
                    <a:pt x="28" y="118"/>
                  </a:lnTo>
                  <a:lnTo>
                    <a:pt x="27" y="120"/>
                  </a:lnTo>
                  <a:lnTo>
                    <a:pt x="25" y="118"/>
                  </a:lnTo>
                  <a:lnTo>
                    <a:pt x="23" y="117"/>
                  </a:lnTo>
                  <a:lnTo>
                    <a:pt x="23" y="100"/>
                  </a:lnTo>
                  <a:lnTo>
                    <a:pt x="25" y="98"/>
                  </a:lnTo>
                  <a:lnTo>
                    <a:pt x="27" y="98"/>
                  </a:lnTo>
                  <a:lnTo>
                    <a:pt x="28" y="98"/>
                  </a:lnTo>
                  <a:lnTo>
                    <a:pt x="30" y="100"/>
                  </a:lnTo>
                  <a:close/>
                  <a:moveTo>
                    <a:pt x="28" y="134"/>
                  </a:moveTo>
                  <a:lnTo>
                    <a:pt x="28" y="149"/>
                  </a:lnTo>
                  <a:lnTo>
                    <a:pt x="28" y="151"/>
                  </a:lnTo>
                  <a:lnTo>
                    <a:pt x="27" y="152"/>
                  </a:lnTo>
                  <a:lnTo>
                    <a:pt x="25" y="151"/>
                  </a:lnTo>
                  <a:lnTo>
                    <a:pt x="23" y="149"/>
                  </a:lnTo>
                  <a:lnTo>
                    <a:pt x="23" y="134"/>
                  </a:lnTo>
                  <a:lnTo>
                    <a:pt x="25" y="130"/>
                  </a:lnTo>
                  <a:lnTo>
                    <a:pt x="27" y="130"/>
                  </a:lnTo>
                  <a:lnTo>
                    <a:pt x="28" y="130"/>
                  </a:lnTo>
                  <a:lnTo>
                    <a:pt x="28" y="134"/>
                  </a:lnTo>
                  <a:close/>
                  <a:moveTo>
                    <a:pt x="28" y="166"/>
                  </a:moveTo>
                  <a:lnTo>
                    <a:pt x="28" y="181"/>
                  </a:lnTo>
                  <a:lnTo>
                    <a:pt x="28" y="183"/>
                  </a:lnTo>
                  <a:lnTo>
                    <a:pt x="27" y="185"/>
                  </a:lnTo>
                  <a:lnTo>
                    <a:pt x="23" y="183"/>
                  </a:lnTo>
                  <a:lnTo>
                    <a:pt x="23" y="181"/>
                  </a:lnTo>
                  <a:lnTo>
                    <a:pt x="23" y="166"/>
                  </a:lnTo>
                  <a:lnTo>
                    <a:pt x="25" y="164"/>
                  </a:lnTo>
                  <a:lnTo>
                    <a:pt x="27" y="163"/>
                  </a:lnTo>
                  <a:lnTo>
                    <a:pt x="28" y="164"/>
                  </a:lnTo>
                  <a:lnTo>
                    <a:pt x="28" y="166"/>
                  </a:lnTo>
                  <a:close/>
                  <a:moveTo>
                    <a:pt x="28" y="198"/>
                  </a:moveTo>
                  <a:lnTo>
                    <a:pt x="28" y="215"/>
                  </a:lnTo>
                  <a:lnTo>
                    <a:pt x="28" y="217"/>
                  </a:lnTo>
                  <a:lnTo>
                    <a:pt x="25" y="217"/>
                  </a:lnTo>
                  <a:lnTo>
                    <a:pt x="23" y="217"/>
                  </a:lnTo>
                  <a:lnTo>
                    <a:pt x="23" y="215"/>
                  </a:lnTo>
                  <a:lnTo>
                    <a:pt x="23" y="198"/>
                  </a:lnTo>
                  <a:lnTo>
                    <a:pt x="23" y="196"/>
                  </a:lnTo>
                  <a:lnTo>
                    <a:pt x="27" y="195"/>
                  </a:lnTo>
                  <a:lnTo>
                    <a:pt x="28" y="196"/>
                  </a:lnTo>
                  <a:lnTo>
                    <a:pt x="28" y="198"/>
                  </a:lnTo>
                  <a:close/>
                  <a:moveTo>
                    <a:pt x="28" y="230"/>
                  </a:moveTo>
                  <a:lnTo>
                    <a:pt x="28" y="247"/>
                  </a:lnTo>
                  <a:lnTo>
                    <a:pt x="27" y="249"/>
                  </a:lnTo>
                  <a:lnTo>
                    <a:pt x="25" y="249"/>
                  </a:lnTo>
                  <a:lnTo>
                    <a:pt x="23" y="249"/>
                  </a:lnTo>
                  <a:lnTo>
                    <a:pt x="23" y="247"/>
                  </a:lnTo>
                  <a:lnTo>
                    <a:pt x="23" y="230"/>
                  </a:lnTo>
                  <a:lnTo>
                    <a:pt x="23" y="229"/>
                  </a:lnTo>
                  <a:lnTo>
                    <a:pt x="25" y="229"/>
                  </a:lnTo>
                  <a:lnTo>
                    <a:pt x="27" y="229"/>
                  </a:lnTo>
                  <a:lnTo>
                    <a:pt x="28" y="230"/>
                  </a:lnTo>
                  <a:close/>
                  <a:moveTo>
                    <a:pt x="28" y="263"/>
                  </a:moveTo>
                  <a:lnTo>
                    <a:pt x="28" y="279"/>
                  </a:lnTo>
                  <a:lnTo>
                    <a:pt x="27" y="281"/>
                  </a:lnTo>
                  <a:lnTo>
                    <a:pt x="25" y="283"/>
                  </a:lnTo>
                  <a:lnTo>
                    <a:pt x="23" y="281"/>
                  </a:lnTo>
                  <a:lnTo>
                    <a:pt x="22" y="279"/>
                  </a:lnTo>
                  <a:lnTo>
                    <a:pt x="23" y="263"/>
                  </a:lnTo>
                  <a:lnTo>
                    <a:pt x="23" y="261"/>
                  </a:lnTo>
                  <a:lnTo>
                    <a:pt x="25" y="261"/>
                  </a:lnTo>
                  <a:lnTo>
                    <a:pt x="27" y="261"/>
                  </a:lnTo>
                  <a:lnTo>
                    <a:pt x="28" y="263"/>
                  </a:lnTo>
                  <a:close/>
                  <a:moveTo>
                    <a:pt x="28" y="296"/>
                  </a:moveTo>
                  <a:lnTo>
                    <a:pt x="27" y="312"/>
                  </a:lnTo>
                  <a:lnTo>
                    <a:pt x="27" y="313"/>
                  </a:lnTo>
                  <a:lnTo>
                    <a:pt x="25" y="315"/>
                  </a:lnTo>
                  <a:lnTo>
                    <a:pt x="23" y="313"/>
                  </a:lnTo>
                  <a:lnTo>
                    <a:pt x="22" y="312"/>
                  </a:lnTo>
                  <a:lnTo>
                    <a:pt x="22" y="296"/>
                  </a:lnTo>
                  <a:lnTo>
                    <a:pt x="23" y="293"/>
                  </a:lnTo>
                  <a:lnTo>
                    <a:pt x="25" y="293"/>
                  </a:lnTo>
                  <a:lnTo>
                    <a:pt x="27" y="293"/>
                  </a:lnTo>
                  <a:lnTo>
                    <a:pt x="28" y="296"/>
                  </a:lnTo>
                  <a:close/>
                  <a:moveTo>
                    <a:pt x="27" y="329"/>
                  </a:moveTo>
                  <a:lnTo>
                    <a:pt x="27" y="344"/>
                  </a:lnTo>
                  <a:lnTo>
                    <a:pt x="27" y="346"/>
                  </a:lnTo>
                  <a:lnTo>
                    <a:pt x="25" y="347"/>
                  </a:lnTo>
                  <a:lnTo>
                    <a:pt x="23" y="346"/>
                  </a:lnTo>
                  <a:lnTo>
                    <a:pt x="22" y="344"/>
                  </a:lnTo>
                  <a:lnTo>
                    <a:pt x="22" y="329"/>
                  </a:lnTo>
                  <a:lnTo>
                    <a:pt x="23" y="327"/>
                  </a:lnTo>
                  <a:lnTo>
                    <a:pt x="25" y="325"/>
                  </a:lnTo>
                  <a:lnTo>
                    <a:pt x="27" y="327"/>
                  </a:lnTo>
                  <a:lnTo>
                    <a:pt x="27" y="329"/>
                  </a:lnTo>
                  <a:close/>
                  <a:moveTo>
                    <a:pt x="27" y="361"/>
                  </a:moveTo>
                  <a:lnTo>
                    <a:pt x="27" y="378"/>
                  </a:lnTo>
                  <a:lnTo>
                    <a:pt x="27" y="379"/>
                  </a:lnTo>
                  <a:lnTo>
                    <a:pt x="25" y="379"/>
                  </a:lnTo>
                  <a:lnTo>
                    <a:pt x="22" y="379"/>
                  </a:lnTo>
                  <a:lnTo>
                    <a:pt x="22" y="378"/>
                  </a:lnTo>
                  <a:lnTo>
                    <a:pt x="22" y="361"/>
                  </a:lnTo>
                  <a:lnTo>
                    <a:pt x="23" y="359"/>
                  </a:lnTo>
                  <a:lnTo>
                    <a:pt x="25" y="357"/>
                  </a:lnTo>
                  <a:lnTo>
                    <a:pt x="27" y="359"/>
                  </a:lnTo>
                  <a:lnTo>
                    <a:pt x="27" y="361"/>
                  </a:lnTo>
                  <a:close/>
                  <a:moveTo>
                    <a:pt x="27" y="393"/>
                  </a:moveTo>
                  <a:lnTo>
                    <a:pt x="27" y="410"/>
                  </a:lnTo>
                  <a:lnTo>
                    <a:pt x="25" y="412"/>
                  </a:lnTo>
                  <a:lnTo>
                    <a:pt x="23" y="412"/>
                  </a:lnTo>
                  <a:lnTo>
                    <a:pt x="22" y="412"/>
                  </a:lnTo>
                  <a:lnTo>
                    <a:pt x="22" y="410"/>
                  </a:lnTo>
                  <a:lnTo>
                    <a:pt x="22" y="393"/>
                  </a:lnTo>
                  <a:lnTo>
                    <a:pt x="22" y="391"/>
                  </a:lnTo>
                  <a:lnTo>
                    <a:pt x="23" y="391"/>
                  </a:lnTo>
                  <a:lnTo>
                    <a:pt x="27" y="391"/>
                  </a:lnTo>
                  <a:lnTo>
                    <a:pt x="27" y="393"/>
                  </a:lnTo>
                  <a:close/>
                  <a:moveTo>
                    <a:pt x="27" y="425"/>
                  </a:moveTo>
                  <a:lnTo>
                    <a:pt x="27" y="442"/>
                  </a:lnTo>
                  <a:lnTo>
                    <a:pt x="25" y="444"/>
                  </a:lnTo>
                  <a:lnTo>
                    <a:pt x="23" y="446"/>
                  </a:lnTo>
                  <a:lnTo>
                    <a:pt x="22" y="444"/>
                  </a:lnTo>
                  <a:lnTo>
                    <a:pt x="22" y="442"/>
                  </a:lnTo>
                  <a:lnTo>
                    <a:pt x="22" y="425"/>
                  </a:lnTo>
                  <a:lnTo>
                    <a:pt x="22" y="423"/>
                  </a:lnTo>
                  <a:lnTo>
                    <a:pt x="23" y="423"/>
                  </a:lnTo>
                  <a:lnTo>
                    <a:pt x="25" y="423"/>
                  </a:lnTo>
                  <a:lnTo>
                    <a:pt x="27" y="425"/>
                  </a:lnTo>
                  <a:close/>
                  <a:moveTo>
                    <a:pt x="27" y="459"/>
                  </a:moveTo>
                  <a:lnTo>
                    <a:pt x="27" y="474"/>
                  </a:lnTo>
                  <a:lnTo>
                    <a:pt x="25" y="476"/>
                  </a:lnTo>
                  <a:lnTo>
                    <a:pt x="23" y="478"/>
                  </a:lnTo>
                  <a:lnTo>
                    <a:pt x="22" y="476"/>
                  </a:lnTo>
                  <a:lnTo>
                    <a:pt x="20" y="474"/>
                  </a:lnTo>
                  <a:lnTo>
                    <a:pt x="22" y="459"/>
                  </a:lnTo>
                  <a:lnTo>
                    <a:pt x="22" y="456"/>
                  </a:lnTo>
                  <a:lnTo>
                    <a:pt x="23" y="456"/>
                  </a:lnTo>
                  <a:lnTo>
                    <a:pt x="25" y="456"/>
                  </a:lnTo>
                  <a:lnTo>
                    <a:pt x="27" y="459"/>
                  </a:lnTo>
                  <a:close/>
                  <a:moveTo>
                    <a:pt x="27" y="491"/>
                  </a:moveTo>
                  <a:lnTo>
                    <a:pt x="25" y="507"/>
                  </a:lnTo>
                  <a:lnTo>
                    <a:pt x="25" y="508"/>
                  </a:lnTo>
                  <a:lnTo>
                    <a:pt x="23" y="510"/>
                  </a:lnTo>
                  <a:lnTo>
                    <a:pt x="22" y="508"/>
                  </a:lnTo>
                  <a:lnTo>
                    <a:pt x="20" y="507"/>
                  </a:lnTo>
                  <a:lnTo>
                    <a:pt x="20" y="491"/>
                  </a:lnTo>
                  <a:lnTo>
                    <a:pt x="22" y="490"/>
                  </a:lnTo>
                  <a:lnTo>
                    <a:pt x="23" y="488"/>
                  </a:lnTo>
                  <a:lnTo>
                    <a:pt x="25" y="490"/>
                  </a:lnTo>
                  <a:lnTo>
                    <a:pt x="27" y="491"/>
                  </a:lnTo>
                  <a:close/>
                  <a:moveTo>
                    <a:pt x="25" y="523"/>
                  </a:moveTo>
                  <a:lnTo>
                    <a:pt x="25" y="540"/>
                  </a:lnTo>
                  <a:lnTo>
                    <a:pt x="25" y="542"/>
                  </a:lnTo>
                  <a:lnTo>
                    <a:pt x="23" y="542"/>
                  </a:lnTo>
                  <a:lnTo>
                    <a:pt x="22" y="542"/>
                  </a:lnTo>
                  <a:lnTo>
                    <a:pt x="20" y="540"/>
                  </a:lnTo>
                  <a:lnTo>
                    <a:pt x="20" y="523"/>
                  </a:lnTo>
                  <a:lnTo>
                    <a:pt x="22" y="522"/>
                  </a:lnTo>
                  <a:lnTo>
                    <a:pt x="23" y="520"/>
                  </a:lnTo>
                  <a:lnTo>
                    <a:pt x="25" y="522"/>
                  </a:lnTo>
                  <a:lnTo>
                    <a:pt x="25" y="523"/>
                  </a:lnTo>
                  <a:close/>
                  <a:moveTo>
                    <a:pt x="25" y="556"/>
                  </a:moveTo>
                  <a:lnTo>
                    <a:pt x="25" y="573"/>
                  </a:lnTo>
                  <a:lnTo>
                    <a:pt x="25" y="574"/>
                  </a:lnTo>
                  <a:lnTo>
                    <a:pt x="22" y="574"/>
                  </a:lnTo>
                  <a:lnTo>
                    <a:pt x="20" y="574"/>
                  </a:lnTo>
                  <a:lnTo>
                    <a:pt x="20" y="573"/>
                  </a:lnTo>
                  <a:lnTo>
                    <a:pt x="20" y="556"/>
                  </a:lnTo>
                  <a:lnTo>
                    <a:pt x="20" y="554"/>
                  </a:lnTo>
                  <a:lnTo>
                    <a:pt x="23" y="554"/>
                  </a:lnTo>
                  <a:lnTo>
                    <a:pt x="25" y="554"/>
                  </a:lnTo>
                  <a:lnTo>
                    <a:pt x="25" y="556"/>
                  </a:lnTo>
                  <a:close/>
                  <a:moveTo>
                    <a:pt x="25" y="588"/>
                  </a:moveTo>
                  <a:lnTo>
                    <a:pt x="25" y="605"/>
                  </a:lnTo>
                  <a:lnTo>
                    <a:pt x="23" y="607"/>
                  </a:lnTo>
                  <a:lnTo>
                    <a:pt x="22" y="608"/>
                  </a:lnTo>
                  <a:lnTo>
                    <a:pt x="20" y="607"/>
                  </a:lnTo>
                  <a:lnTo>
                    <a:pt x="20" y="605"/>
                  </a:lnTo>
                  <a:lnTo>
                    <a:pt x="20" y="588"/>
                  </a:lnTo>
                  <a:lnTo>
                    <a:pt x="20" y="586"/>
                  </a:lnTo>
                  <a:lnTo>
                    <a:pt x="22" y="586"/>
                  </a:lnTo>
                  <a:lnTo>
                    <a:pt x="25" y="586"/>
                  </a:lnTo>
                  <a:lnTo>
                    <a:pt x="25" y="588"/>
                  </a:lnTo>
                  <a:close/>
                  <a:moveTo>
                    <a:pt x="25" y="622"/>
                  </a:moveTo>
                  <a:lnTo>
                    <a:pt x="25" y="637"/>
                  </a:lnTo>
                  <a:lnTo>
                    <a:pt x="23" y="639"/>
                  </a:lnTo>
                  <a:lnTo>
                    <a:pt x="22" y="640"/>
                  </a:lnTo>
                  <a:lnTo>
                    <a:pt x="20" y="639"/>
                  </a:lnTo>
                  <a:lnTo>
                    <a:pt x="20" y="637"/>
                  </a:lnTo>
                  <a:lnTo>
                    <a:pt x="20" y="622"/>
                  </a:lnTo>
                  <a:lnTo>
                    <a:pt x="20" y="618"/>
                  </a:lnTo>
                  <a:lnTo>
                    <a:pt x="22" y="618"/>
                  </a:lnTo>
                  <a:lnTo>
                    <a:pt x="23" y="618"/>
                  </a:lnTo>
                  <a:lnTo>
                    <a:pt x="25" y="622"/>
                  </a:lnTo>
                  <a:close/>
                  <a:moveTo>
                    <a:pt x="25" y="654"/>
                  </a:moveTo>
                  <a:lnTo>
                    <a:pt x="25" y="669"/>
                  </a:lnTo>
                  <a:lnTo>
                    <a:pt x="23" y="671"/>
                  </a:lnTo>
                  <a:lnTo>
                    <a:pt x="22" y="673"/>
                  </a:lnTo>
                  <a:lnTo>
                    <a:pt x="20" y="671"/>
                  </a:lnTo>
                  <a:lnTo>
                    <a:pt x="18" y="669"/>
                  </a:lnTo>
                  <a:lnTo>
                    <a:pt x="18" y="654"/>
                  </a:lnTo>
                  <a:lnTo>
                    <a:pt x="20" y="652"/>
                  </a:lnTo>
                  <a:lnTo>
                    <a:pt x="22" y="651"/>
                  </a:lnTo>
                  <a:lnTo>
                    <a:pt x="23" y="652"/>
                  </a:lnTo>
                  <a:lnTo>
                    <a:pt x="25" y="654"/>
                  </a:lnTo>
                  <a:close/>
                  <a:moveTo>
                    <a:pt x="23" y="686"/>
                  </a:moveTo>
                  <a:lnTo>
                    <a:pt x="23" y="703"/>
                  </a:lnTo>
                  <a:lnTo>
                    <a:pt x="23" y="705"/>
                  </a:lnTo>
                  <a:lnTo>
                    <a:pt x="22" y="705"/>
                  </a:lnTo>
                  <a:lnTo>
                    <a:pt x="20" y="705"/>
                  </a:lnTo>
                  <a:lnTo>
                    <a:pt x="18" y="701"/>
                  </a:lnTo>
                  <a:lnTo>
                    <a:pt x="18" y="686"/>
                  </a:lnTo>
                  <a:lnTo>
                    <a:pt x="20" y="684"/>
                  </a:lnTo>
                  <a:lnTo>
                    <a:pt x="22" y="683"/>
                  </a:lnTo>
                  <a:lnTo>
                    <a:pt x="23" y="684"/>
                  </a:lnTo>
                  <a:lnTo>
                    <a:pt x="23" y="686"/>
                  </a:lnTo>
                  <a:close/>
                  <a:moveTo>
                    <a:pt x="23" y="718"/>
                  </a:moveTo>
                  <a:lnTo>
                    <a:pt x="23" y="735"/>
                  </a:lnTo>
                  <a:lnTo>
                    <a:pt x="23" y="737"/>
                  </a:lnTo>
                  <a:lnTo>
                    <a:pt x="22" y="737"/>
                  </a:lnTo>
                  <a:lnTo>
                    <a:pt x="18" y="737"/>
                  </a:lnTo>
                  <a:lnTo>
                    <a:pt x="18" y="735"/>
                  </a:lnTo>
                  <a:lnTo>
                    <a:pt x="18" y="718"/>
                  </a:lnTo>
                  <a:lnTo>
                    <a:pt x="20" y="717"/>
                  </a:lnTo>
                  <a:lnTo>
                    <a:pt x="22" y="717"/>
                  </a:lnTo>
                  <a:lnTo>
                    <a:pt x="23" y="717"/>
                  </a:lnTo>
                  <a:lnTo>
                    <a:pt x="23" y="718"/>
                  </a:lnTo>
                  <a:close/>
                  <a:moveTo>
                    <a:pt x="23" y="751"/>
                  </a:moveTo>
                  <a:lnTo>
                    <a:pt x="23" y="767"/>
                  </a:lnTo>
                  <a:lnTo>
                    <a:pt x="23" y="769"/>
                  </a:lnTo>
                  <a:lnTo>
                    <a:pt x="20" y="771"/>
                  </a:lnTo>
                  <a:lnTo>
                    <a:pt x="18" y="769"/>
                  </a:lnTo>
                  <a:lnTo>
                    <a:pt x="18" y="767"/>
                  </a:lnTo>
                  <a:lnTo>
                    <a:pt x="18" y="751"/>
                  </a:lnTo>
                  <a:lnTo>
                    <a:pt x="18" y="749"/>
                  </a:lnTo>
                  <a:lnTo>
                    <a:pt x="22" y="749"/>
                  </a:lnTo>
                  <a:lnTo>
                    <a:pt x="23" y="749"/>
                  </a:lnTo>
                  <a:lnTo>
                    <a:pt x="23" y="751"/>
                  </a:lnTo>
                  <a:close/>
                  <a:moveTo>
                    <a:pt x="23" y="784"/>
                  </a:moveTo>
                  <a:lnTo>
                    <a:pt x="23" y="800"/>
                  </a:lnTo>
                  <a:lnTo>
                    <a:pt x="22" y="801"/>
                  </a:lnTo>
                  <a:lnTo>
                    <a:pt x="20" y="803"/>
                  </a:lnTo>
                  <a:lnTo>
                    <a:pt x="18" y="801"/>
                  </a:lnTo>
                  <a:lnTo>
                    <a:pt x="18" y="800"/>
                  </a:lnTo>
                  <a:lnTo>
                    <a:pt x="18" y="783"/>
                  </a:lnTo>
                  <a:lnTo>
                    <a:pt x="18" y="781"/>
                  </a:lnTo>
                  <a:lnTo>
                    <a:pt x="20" y="781"/>
                  </a:lnTo>
                  <a:lnTo>
                    <a:pt x="23" y="781"/>
                  </a:lnTo>
                  <a:lnTo>
                    <a:pt x="23" y="784"/>
                  </a:lnTo>
                  <a:close/>
                  <a:moveTo>
                    <a:pt x="23" y="817"/>
                  </a:moveTo>
                  <a:lnTo>
                    <a:pt x="23" y="832"/>
                  </a:lnTo>
                  <a:lnTo>
                    <a:pt x="22" y="834"/>
                  </a:lnTo>
                  <a:lnTo>
                    <a:pt x="20" y="835"/>
                  </a:lnTo>
                  <a:lnTo>
                    <a:pt x="18" y="834"/>
                  </a:lnTo>
                  <a:lnTo>
                    <a:pt x="18" y="832"/>
                  </a:lnTo>
                  <a:lnTo>
                    <a:pt x="18" y="817"/>
                  </a:lnTo>
                  <a:lnTo>
                    <a:pt x="18" y="815"/>
                  </a:lnTo>
                  <a:lnTo>
                    <a:pt x="20" y="813"/>
                  </a:lnTo>
                  <a:lnTo>
                    <a:pt x="22" y="815"/>
                  </a:lnTo>
                  <a:lnTo>
                    <a:pt x="23" y="817"/>
                  </a:lnTo>
                  <a:close/>
                  <a:moveTo>
                    <a:pt x="23" y="849"/>
                  </a:moveTo>
                  <a:lnTo>
                    <a:pt x="23" y="866"/>
                  </a:lnTo>
                  <a:lnTo>
                    <a:pt x="22" y="867"/>
                  </a:lnTo>
                  <a:lnTo>
                    <a:pt x="20" y="867"/>
                  </a:lnTo>
                  <a:lnTo>
                    <a:pt x="18" y="867"/>
                  </a:lnTo>
                  <a:lnTo>
                    <a:pt x="17" y="864"/>
                  </a:lnTo>
                  <a:lnTo>
                    <a:pt x="17" y="849"/>
                  </a:lnTo>
                  <a:lnTo>
                    <a:pt x="18" y="847"/>
                  </a:lnTo>
                  <a:lnTo>
                    <a:pt x="20" y="845"/>
                  </a:lnTo>
                  <a:lnTo>
                    <a:pt x="22" y="847"/>
                  </a:lnTo>
                  <a:lnTo>
                    <a:pt x="23" y="849"/>
                  </a:lnTo>
                  <a:close/>
                  <a:moveTo>
                    <a:pt x="22" y="881"/>
                  </a:moveTo>
                  <a:lnTo>
                    <a:pt x="22" y="898"/>
                  </a:lnTo>
                  <a:lnTo>
                    <a:pt x="22" y="900"/>
                  </a:lnTo>
                  <a:lnTo>
                    <a:pt x="20" y="900"/>
                  </a:lnTo>
                  <a:lnTo>
                    <a:pt x="18" y="900"/>
                  </a:lnTo>
                  <a:lnTo>
                    <a:pt x="17" y="898"/>
                  </a:lnTo>
                  <a:lnTo>
                    <a:pt x="17" y="881"/>
                  </a:lnTo>
                  <a:lnTo>
                    <a:pt x="18" y="879"/>
                  </a:lnTo>
                  <a:lnTo>
                    <a:pt x="20" y="879"/>
                  </a:lnTo>
                  <a:lnTo>
                    <a:pt x="22" y="879"/>
                  </a:lnTo>
                  <a:lnTo>
                    <a:pt x="22" y="881"/>
                  </a:lnTo>
                  <a:close/>
                  <a:moveTo>
                    <a:pt x="22" y="913"/>
                  </a:moveTo>
                  <a:lnTo>
                    <a:pt x="22" y="930"/>
                  </a:lnTo>
                  <a:lnTo>
                    <a:pt x="22" y="932"/>
                  </a:lnTo>
                  <a:lnTo>
                    <a:pt x="20" y="934"/>
                  </a:lnTo>
                  <a:lnTo>
                    <a:pt x="17" y="932"/>
                  </a:lnTo>
                  <a:lnTo>
                    <a:pt x="17" y="930"/>
                  </a:lnTo>
                  <a:lnTo>
                    <a:pt x="17" y="913"/>
                  </a:lnTo>
                  <a:lnTo>
                    <a:pt x="18" y="912"/>
                  </a:lnTo>
                  <a:lnTo>
                    <a:pt x="20" y="912"/>
                  </a:lnTo>
                  <a:lnTo>
                    <a:pt x="22" y="912"/>
                  </a:lnTo>
                  <a:lnTo>
                    <a:pt x="22" y="913"/>
                  </a:lnTo>
                  <a:close/>
                  <a:moveTo>
                    <a:pt x="22" y="947"/>
                  </a:moveTo>
                  <a:lnTo>
                    <a:pt x="22" y="962"/>
                  </a:lnTo>
                  <a:lnTo>
                    <a:pt x="22" y="964"/>
                  </a:lnTo>
                  <a:lnTo>
                    <a:pt x="18" y="966"/>
                  </a:lnTo>
                  <a:lnTo>
                    <a:pt x="17" y="964"/>
                  </a:lnTo>
                  <a:lnTo>
                    <a:pt x="17" y="962"/>
                  </a:lnTo>
                  <a:lnTo>
                    <a:pt x="17" y="945"/>
                  </a:lnTo>
                  <a:lnTo>
                    <a:pt x="17" y="944"/>
                  </a:lnTo>
                  <a:lnTo>
                    <a:pt x="20" y="944"/>
                  </a:lnTo>
                  <a:lnTo>
                    <a:pt x="22" y="944"/>
                  </a:lnTo>
                  <a:lnTo>
                    <a:pt x="22" y="947"/>
                  </a:lnTo>
                  <a:close/>
                  <a:moveTo>
                    <a:pt x="22" y="979"/>
                  </a:moveTo>
                  <a:lnTo>
                    <a:pt x="22" y="995"/>
                  </a:lnTo>
                  <a:lnTo>
                    <a:pt x="20" y="996"/>
                  </a:lnTo>
                  <a:lnTo>
                    <a:pt x="18" y="998"/>
                  </a:lnTo>
                  <a:lnTo>
                    <a:pt x="17" y="996"/>
                  </a:lnTo>
                  <a:lnTo>
                    <a:pt x="17" y="995"/>
                  </a:lnTo>
                  <a:lnTo>
                    <a:pt x="17" y="979"/>
                  </a:lnTo>
                  <a:lnTo>
                    <a:pt x="17" y="978"/>
                  </a:lnTo>
                  <a:lnTo>
                    <a:pt x="18" y="976"/>
                  </a:lnTo>
                  <a:lnTo>
                    <a:pt x="20" y="978"/>
                  </a:lnTo>
                  <a:lnTo>
                    <a:pt x="22" y="979"/>
                  </a:lnTo>
                  <a:close/>
                  <a:moveTo>
                    <a:pt x="22" y="1011"/>
                  </a:moveTo>
                  <a:lnTo>
                    <a:pt x="22" y="1028"/>
                  </a:lnTo>
                  <a:lnTo>
                    <a:pt x="20" y="1030"/>
                  </a:lnTo>
                  <a:lnTo>
                    <a:pt x="18" y="1030"/>
                  </a:lnTo>
                  <a:lnTo>
                    <a:pt x="17" y="1030"/>
                  </a:lnTo>
                  <a:lnTo>
                    <a:pt x="15" y="1027"/>
                  </a:lnTo>
                  <a:lnTo>
                    <a:pt x="17" y="1011"/>
                  </a:lnTo>
                  <a:lnTo>
                    <a:pt x="17" y="1010"/>
                  </a:lnTo>
                  <a:lnTo>
                    <a:pt x="18" y="1008"/>
                  </a:lnTo>
                  <a:lnTo>
                    <a:pt x="20" y="1010"/>
                  </a:lnTo>
                  <a:lnTo>
                    <a:pt x="22" y="1011"/>
                  </a:lnTo>
                  <a:close/>
                  <a:moveTo>
                    <a:pt x="22" y="1044"/>
                  </a:moveTo>
                  <a:lnTo>
                    <a:pt x="20" y="1061"/>
                  </a:lnTo>
                  <a:lnTo>
                    <a:pt x="20" y="1062"/>
                  </a:lnTo>
                  <a:lnTo>
                    <a:pt x="18" y="1062"/>
                  </a:lnTo>
                  <a:lnTo>
                    <a:pt x="17" y="1062"/>
                  </a:lnTo>
                  <a:lnTo>
                    <a:pt x="15" y="1061"/>
                  </a:lnTo>
                  <a:lnTo>
                    <a:pt x="15" y="1044"/>
                  </a:lnTo>
                  <a:lnTo>
                    <a:pt x="17" y="1042"/>
                  </a:lnTo>
                  <a:lnTo>
                    <a:pt x="18" y="1042"/>
                  </a:lnTo>
                  <a:lnTo>
                    <a:pt x="20" y="1042"/>
                  </a:lnTo>
                  <a:lnTo>
                    <a:pt x="22" y="1044"/>
                  </a:lnTo>
                  <a:close/>
                  <a:moveTo>
                    <a:pt x="20" y="1076"/>
                  </a:moveTo>
                  <a:lnTo>
                    <a:pt x="20" y="1093"/>
                  </a:lnTo>
                  <a:lnTo>
                    <a:pt x="20" y="1095"/>
                  </a:lnTo>
                  <a:lnTo>
                    <a:pt x="18" y="1096"/>
                  </a:lnTo>
                  <a:lnTo>
                    <a:pt x="17" y="1095"/>
                  </a:lnTo>
                  <a:lnTo>
                    <a:pt x="15" y="1093"/>
                  </a:lnTo>
                  <a:lnTo>
                    <a:pt x="15" y="1076"/>
                  </a:lnTo>
                  <a:lnTo>
                    <a:pt x="17" y="1074"/>
                  </a:lnTo>
                  <a:lnTo>
                    <a:pt x="18" y="1074"/>
                  </a:lnTo>
                  <a:lnTo>
                    <a:pt x="20" y="1074"/>
                  </a:lnTo>
                  <a:lnTo>
                    <a:pt x="20" y="1076"/>
                  </a:lnTo>
                  <a:close/>
                  <a:moveTo>
                    <a:pt x="20" y="1110"/>
                  </a:moveTo>
                  <a:lnTo>
                    <a:pt x="20" y="1125"/>
                  </a:lnTo>
                  <a:lnTo>
                    <a:pt x="20" y="1127"/>
                  </a:lnTo>
                  <a:lnTo>
                    <a:pt x="18" y="1128"/>
                  </a:lnTo>
                  <a:lnTo>
                    <a:pt x="15" y="1127"/>
                  </a:lnTo>
                  <a:lnTo>
                    <a:pt x="15" y="1125"/>
                  </a:lnTo>
                  <a:lnTo>
                    <a:pt x="15" y="1108"/>
                  </a:lnTo>
                  <a:lnTo>
                    <a:pt x="17" y="1106"/>
                  </a:lnTo>
                  <a:lnTo>
                    <a:pt x="18" y="1106"/>
                  </a:lnTo>
                  <a:lnTo>
                    <a:pt x="20" y="1106"/>
                  </a:lnTo>
                  <a:lnTo>
                    <a:pt x="20" y="1110"/>
                  </a:lnTo>
                  <a:close/>
                  <a:moveTo>
                    <a:pt x="20" y="1142"/>
                  </a:moveTo>
                  <a:lnTo>
                    <a:pt x="20" y="1157"/>
                  </a:lnTo>
                  <a:lnTo>
                    <a:pt x="18" y="1159"/>
                  </a:lnTo>
                  <a:lnTo>
                    <a:pt x="17" y="1161"/>
                  </a:lnTo>
                  <a:lnTo>
                    <a:pt x="15" y="1159"/>
                  </a:lnTo>
                  <a:lnTo>
                    <a:pt x="15" y="1157"/>
                  </a:lnTo>
                  <a:lnTo>
                    <a:pt x="15" y="1142"/>
                  </a:lnTo>
                  <a:lnTo>
                    <a:pt x="15" y="1140"/>
                  </a:lnTo>
                  <a:lnTo>
                    <a:pt x="17" y="1139"/>
                  </a:lnTo>
                  <a:lnTo>
                    <a:pt x="20" y="1140"/>
                  </a:lnTo>
                  <a:lnTo>
                    <a:pt x="20" y="1142"/>
                  </a:lnTo>
                  <a:close/>
                  <a:moveTo>
                    <a:pt x="20" y="1174"/>
                  </a:moveTo>
                  <a:lnTo>
                    <a:pt x="20" y="1191"/>
                  </a:lnTo>
                  <a:lnTo>
                    <a:pt x="18" y="1193"/>
                  </a:lnTo>
                  <a:lnTo>
                    <a:pt x="17" y="1193"/>
                  </a:lnTo>
                  <a:lnTo>
                    <a:pt x="15" y="1193"/>
                  </a:lnTo>
                  <a:lnTo>
                    <a:pt x="15" y="1189"/>
                  </a:lnTo>
                  <a:lnTo>
                    <a:pt x="15" y="1174"/>
                  </a:lnTo>
                  <a:lnTo>
                    <a:pt x="15" y="1172"/>
                  </a:lnTo>
                  <a:lnTo>
                    <a:pt x="17" y="1171"/>
                  </a:lnTo>
                  <a:lnTo>
                    <a:pt x="18" y="1172"/>
                  </a:lnTo>
                  <a:lnTo>
                    <a:pt x="20" y="1174"/>
                  </a:lnTo>
                  <a:close/>
                  <a:moveTo>
                    <a:pt x="20" y="1206"/>
                  </a:moveTo>
                  <a:lnTo>
                    <a:pt x="20" y="1223"/>
                  </a:lnTo>
                  <a:lnTo>
                    <a:pt x="18" y="1225"/>
                  </a:lnTo>
                  <a:lnTo>
                    <a:pt x="17" y="1225"/>
                  </a:lnTo>
                  <a:lnTo>
                    <a:pt x="15" y="1225"/>
                  </a:lnTo>
                  <a:lnTo>
                    <a:pt x="13" y="1223"/>
                  </a:lnTo>
                  <a:lnTo>
                    <a:pt x="15" y="1206"/>
                  </a:lnTo>
                  <a:lnTo>
                    <a:pt x="15" y="1205"/>
                  </a:lnTo>
                  <a:lnTo>
                    <a:pt x="17" y="1205"/>
                  </a:lnTo>
                  <a:lnTo>
                    <a:pt x="18" y="1205"/>
                  </a:lnTo>
                  <a:lnTo>
                    <a:pt x="20" y="1206"/>
                  </a:lnTo>
                  <a:close/>
                  <a:moveTo>
                    <a:pt x="20" y="1239"/>
                  </a:moveTo>
                  <a:lnTo>
                    <a:pt x="18" y="1255"/>
                  </a:lnTo>
                  <a:lnTo>
                    <a:pt x="18" y="1257"/>
                  </a:lnTo>
                  <a:lnTo>
                    <a:pt x="17" y="1257"/>
                  </a:lnTo>
                  <a:lnTo>
                    <a:pt x="15" y="1257"/>
                  </a:lnTo>
                  <a:lnTo>
                    <a:pt x="13" y="1255"/>
                  </a:lnTo>
                  <a:lnTo>
                    <a:pt x="13" y="1239"/>
                  </a:lnTo>
                  <a:lnTo>
                    <a:pt x="15" y="1237"/>
                  </a:lnTo>
                  <a:lnTo>
                    <a:pt x="17" y="1237"/>
                  </a:lnTo>
                  <a:lnTo>
                    <a:pt x="18" y="1237"/>
                  </a:lnTo>
                  <a:lnTo>
                    <a:pt x="20" y="1239"/>
                  </a:lnTo>
                  <a:close/>
                  <a:moveTo>
                    <a:pt x="18" y="1272"/>
                  </a:moveTo>
                  <a:lnTo>
                    <a:pt x="18" y="1288"/>
                  </a:lnTo>
                  <a:lnTo>
                    <a:pt x="18" y="1289"/>
                  </a:lnTo>
                  <a:lnTo>
                    <a:pt x="17" y="1291"/>
                  </a:lnTo>
                  <a:lnTo>
                    <a:pt x="15" y="1289"/>
                  </a:lnTo>
                  <a:lnTo>
                    <a:pt x="13" y="1288"/>
                  </a:lnTo>
                  <a:lnTo>
                    <a:pt x="13" y="1271"/>
                  </a:lnTo>
                  <a:lnTo>
                    <a:pt x="15" y="1269"/>
                  </a:lnTo>
                  <a:lnTo>
                    <a:pt x="17" y="1269"/>
                  </a:lnTo>
                  <a:lnTo>
                    <a:pt x="18" y="1269"/>
                  </a:lnTo>
                  <a:lnTo>
                    <a:pt x="18" y="1272"/>
                  </a:lnTo>
                  <a:close/>
                  <a:moveTo>
                    <a:pt x="18" y="1305"/>
                  </a:moveTo>
                  <a:lnTo>
                    <a:pt x="18" y="1320"/>
                  </a:lnTo>
                  <a:lnTo>
                    <a:pt x="18" y="1322"/>
                  </a:lnTo>
                  <a:lnTo>
                    <a:pt x="15" y="1323"/>
                  </a:lnTo>
                  <a:lnTo>
                    <a:pt x="13" y="1322"/>
                  </a:lnTo>
                  <a:lnTo>
                    <a:pt x="13" y="1320"/>
                  </a:lnTo>
                  <a:lnTo>
                    <a:pt x="13" y="1305"/>
                  </a:lnTo>
                  <a:lnTo>
                    <a:pt x="13" y="1303"/>
                  </a:lnTo>
                  <a:lnTo>
                    <a:pt x="17" y="1301"/>
                  </a:lnTo>
                  <a:lnTo>
                    <a:pt x="18" y="1303"/>
                  </a:lnTo>
                  <a:lnTo>
                    <a:pt x="18" y="1305"/>
                  </a:lnTo>
                  <a:close/>
                  <a:moveTo>
                    <a:pt x="18" y="1337"/>
                  </a:moveTo>
                  <a:lnTo>
                    <a:pt x="18" y="1354"/>
                  </a:lnTo>
                  <a:lnTo>
                    <a:pt x="17" y="1355"/>
                  </a:lnTo>
                  <a:lnTo>
                    <a:pt x="15" y="1355"/>
                  </a:lnTo>
                  <a:lnTo>
                    <a:pt x="13" y="1355"/>
                  </a:lnTo>
                  <a:lnTo>
                    <a:pt x="13" y="1352"/>
                  </a:lnTo>
                  <a:lnTo>
                    <a:pt x="13" y="1337"/>
                  </a:lnTo>
                  <a:lnTo>
                    <a:pt x="13" y="1335"/>
                  </a:lnTo>
                  <a:lnTo>
                    <a:pt x="15" y="1333"/>
                  </a:lnTo>
                  <a:lnTo>
                    <a:pt x="18" y="1335"/>
                  </a:lnTo>
                  <a:lnTo>
                    <a:pt x="18" y="1337"/>
                  </a:lnTo>
                  <a:close/>
                  <a:moveTo>
                    <a:pt x="18" y="1369"/>
                  </a:moveTo>
                  <a:lnTo>
                    <a:pt x="18" y="1386"/>
                  </a:lnTo>
                  <a:lnTo>
                    <a:pt x="17" y="1388"/>
                  </a:lnTo>
                  <a:lnTo>
                    <a:pt x="15" y="1388"/>
                  </a:lnTo>
                  <a:lnTo>
                    <a:pt x="13" y="1388"/>
                  </a:lnTo>
                  <a:lnTo>
                    <a:pt x="13" y="1386"/>
                  </a:lnTo>
                  <a:lnTo>
                    <a:pt x="13" y="1369"/>
                  </a:lnTo>
                  <a:lnTo>
                    <a:pt x="13" y="1367"/>
                  </a:lnTo>
                  <a:lnTo>
                    <a:pt x="15" y="1366"/>
                  </a:lnTo>
                  <a:lnTo>
                    <a:pt x="17" y="1367"/>
                  </a:lnTo>
                  <a:lnTo>
                    <a:pt x="18" y="1369"/>
                  </a:lnTo>
                  <a:close/>
                  <a:moveTo>
                    <a:pt x="18" y="1401"/>
                  </a:moveTo>
                  <a:lnTo>
                    <a:pt x="18" y="1418"/>
                  </a:lnTo>
                  <a:lnTo>
                    <a:pt x="17" y="1420"/>
                  </a:lnTo>
                  <a:lnTo>
                    <a:pt x="15" y="1420"/>
                  </a:lnTo>
                  <a:lnTo>
                    <a:pt x="13" y="1420"/>
                  </a:lnTo>
                  <a:lnTo>
                    <a:pt x="11" y="1418"/>
                  </a:lnTo>
                  <a:lnTo>
                    <a:pt x="11" y="1401"/>
                  </a:lnTo>
                  <a:lnTo>
                    <a:pt x="13" y="1400"/>
                  </a:lnTo>
                  <a:lnTo>
                    <a:pt x="15" y="1400"/>
                  </a:lnTo>
                  <a:lnTo>
                    <a:pt x="17" y="1400"/>
                  </a:lnTo>
                  <a:lnTo>
                    <a:pt x="18" y="1401"/>
                  </a:lnTo>
                  <a:close/>
                  <a:moveTo>
                    <a:pt x="17" y="1435"/>
                  </a:moveTo>
                  <a:lnTo>
                    <a:pt x="17" y="1450"/>
                  </a:lnTo>
                  <a:lnTo>
                    <a:pt x="17" y="1452"/>
                  </a:lnTo>
                  <a:lnTo>
                    <a:pt x="15" y="1454"/>
                  </a:lnTo>
                  <a:lnTo>
                    <a:pt x="13" y="1452"/>
                  </a:lnTo>
                  <a:lnTo>
                    <a:pt x="11" y="1450"/>
                  </a:lnTo>
                  <a:lnTo>
                    <a:pt x="11" y="1433"/>
                  </a:lnTo>
                  <a:lnTo>
                    <a:pt x="13" y="1432"/>
                  </a:lnTo>
                  <a:lnTo>
                    <a:pt x="15" y="1432"/>
                  </a:lnTo>
                  <a:lnTo>
                    <a:pt x="17" y="1432"/>
                  </a:lnTo>
                  <a:lnTo>
                    <a:pt x="17" y="1435"/>
                  </a:lnTo>
                  <a:close/>
                  <a:moveTo>
                    <a:pt x="17" y="1467"/>
                  </a:moveTo>
                  <a:lnTo>
                    <a:pt x="17" y="1483"/>
                  </a:lnTo>
                  <a:lnTo>
                    <a:pt x="17" y="1484"/>
                  </a:lnTo>
                  <a:lnTo>
                    <a:pt x="15" y="1486"/>
                  </a:lnTo>
                  <a:lnTo>
                    <a:pt x="11" y="1484"/>
                  </a:lnTo>
                  <a:lnTo>
                    <a:pt x="11" y="1483"/>
                  </a:lnTo>
                  <a:lnTo>
                    <a:pt x="11" y="1467"/>
                  </a:lnTo>
                  <a:lnTo>
                    <a:pt x="13" y="1466"/>
                  </a:lnTo>
                  <a:lnTo>
                    <a:pt x="15" y="1464"/>
                  </a:lnTo>
                  <a:lnTo>
                    <a:pt x="17" y="1466"/>
                  </a:lnTo>
                  <a:lnTo>
                    <a:pt x="17" y="1467"/>
                  </a:lnTo>
                  <a:close/>
                  <a:moveTo>
                    <a:pt x="17" y="1500"/>
                  </a:moveTo>
                  <a:lnTo>
                    <a:pt x="17" y="1516"/>
                  </a:lnTo>
                  <a:lnTo>
                    <a:pt x="17" y="1518"/>
                  </a:lnTo>
                  <a:lnTo>
                    <a:pt x="13" y="1518"/>
                  </a:lnTo>
                  <a:lnTo>
                    <a:pt x="11" y="1518"/>
                  </a:lnTo>
                  <a:lnTo>
                    <a:pt x="11" y="1515"/>
                  </a:lnTo>
                  <a:lnTo>
                    <a:pt x="11" y="1500"/>
                  </a:lnTo>
                  <a:lnTo>
                    <a:pt x="11" y="1498"/>
                  </a:lnTo>
                  <a:lnTo>
                    <a:pt x="15" y="1496"/>
                  </a:lnTo>
                  <a:lnTo>
                    <a:pt x="17" y="1498"/>
                  </a:lnTo>
                  <a:lnTo>
                    <a:pt x="17" y="1500"/>
                  </a:lnTo>
                  <a:close/>
                  <a:moveTo>
                    <a:pt x="17" y="1532"/>
                  </a:moveTo>
                  <a:lnTo>
                    <a:pt x="17" y="1549"/>
                  </a:lnTo>
                  <a:lnTo>
                    <a:pt x="15" y="1550"/>
                  </a:lnTo>
                  <a:lnTo>
                    <a:pt x="13" y="1550"/>
                  </a:lnTo>
                  <a:lnTo>
                    <a:pt x="11" y="1550"/>
                  </a:lnTo>
                  <a:lnTo>
                    <a:pt x="11" y="1549"/>
                  </a:lnTo>
                  <a:lnTo>
                    <a:pt x="11" y="1532"/>
                  </a:lnTo>
                  <a:lnTo>
                    <a:pt x="11" y="1530"/>
                  </a:lnTo>
                  <a:lnTo>
                    <a:pt x="13" y="1528"/>
                  </a:lnTo>
                  <a:lnTo>
                    <a:pt x="17" y="1530"/>
                  </a:lnTo>
                  <a:lnTo>
                    <a:pt x="17" y="1532"/>
                  </a:lnTo>
                  <a:close/>
                  <a:moveTo>
                    <a:pt x="17" y="1564"/>
                  </a:moveTo>
                  <a:lnTo>
                    <a:pt x="17" y="1581"/>
                  </a:lnTo>
                  <a:lnTo>
                    <a:pt x="15" y="1583"/>
                  </a:lnTo>
                  <a:lnTo>
                    <a:pt x="13" y="1583"/>
                  </a:lnTo>
                  <a:lnTo>
                    <a:pt x="11" y="1583"/>
                  </a:lnTo>
                  <a:lnTo>
                    <a:pt x="10" y="1581"/>
                  </a:lnTo>
                  <a:lnTo>
                    <a:pt x="11" y="1564"/>
                  </a:lnTo>
                  <a:lnTo>
                    <a:pt x="11" y="1562"/>
                  </a:lnTo>
                  <a:lnTo>
                    <a:pt x="13" y="1562"/>
                  </a:lnTo>
                  <a:lnTo>
                    <a:pt x="15" y="1562"/>
                  </a:lnTo>
                  <a:lnTo>
                    <a:pt x="17" y="1564"/>
                  </a:lnTo>
                  <a:close/>
                  <a:moveTo>
                    <a:pt x="17" y="1598"/>
                  </a:moveTo>
                  <a:lnTo>
                    <a:pt x="17" y="1613"/>
                  </a:lnTo>
                  <a:lnTo>
                    <a:pt x="15" y="1615"/>
                  </a:lnTo>
                  <a:lnTo>
                    <a:pt x="13" y="1616"/>
                  </a:lnTo>
                  <a:lnTo>
                    <a:pt x="11" y="1615"/>
                  </a:lnTo>
                  <a:lnTo>
                    <a:pt x="10" y="1613"/>
                  </a:lnTo>
                  <a:lnTo>
                    <a:pt x="10" y="1596"/>
                  </a:lnTo>
                  <a:lnTo>
                    <a:pt x="11" y="1594"/>
                  </a:lnTo>
                  <a:lnTo>
                    <a:pt x="13" y="1594"/>
                  </a:lnTo>
                  <a:lnTo>
                    <a:pt x="15" y="1594"/>
                  </a:lnTo>
                  <a:lnTo>
                    <a:pt x="17" y="1598"/>
                  </a:lnTo>
                  <a:close/>
                  <a:moveTo>
                    <a:pt x="15" y="1630"/>
                  </a:moveTo>
                  <a:lnTo>
                    <a:pt x="15" y="1645"/>
                  </a:lnTo>
                  <a:lnTo>
                    <a:pt x="15" y="1647"/>
                  </a:lnTo>
                  <a:lnTo>
                    <a:pt x="13" y="1649"/>
                  </a:lnTo>
                  <a:lnTo>
                    <a:pt x="11" y="1647"/>
                  </a:lnTo>
                  <a:lnTo>
                    <a:pt x="10" y="1645"/>
                  </a:lnTo>
                  <a:lnTo>
                    <a:pt x="10" y="1630"/>
                  </a:lnTo>
                  <a:lnTo>
                    <a:pt x="11" y="1628"/>
                  </a:lnTo>
                  <a:lnTo>
                    <a:pt x="13" y="1627"/>
                  </a:lnTo>
                  <a:lnTo>
                    <a:pt x="15" y="1628"/>
                  </a:lnTo>
                  <a:lnTo>
                    <a:pt x="15" y="1630"/>
                  </a:lnTo>
                  <a:close/>
                  <a:moveTo>
                    <a:pt x="15" y="1662"/>
                  </a:moveTo>
                  <a:lnTo>
                    <a:pt x="15" y="1679"/>
                  </a:lnTo>
                  <a:lnTo>
                    <a:pt x="15" y="1681"/>
                  </a:lnTo>
                  <a:lnTo>
                    <a:pt x="13" y="1681"/>
                  </a:lnTo>
                  <a:lnTo>
                    <a:pt x="10" y="1681"/>
                  </a:lnTo>
                  <a:lnTo>
                    <a:pt x="10" y="1677"/>
                  </a:lnTo>
                  <a:lnTo>
                    <a:pt x="10" y="1662"/>
                  </a:lnTo>
                  <a:lnTo>
                    <a:pt x="11" y="1660"/>
                  </a:lnTo>
                  <a:lnTo>
                    <a:pt x="13" y="1659"/>
                  </a:lnTo>
                  <a:lnTo>
                    <a:pt x="15" y="1660"/>
                  </a:lnTo>
                  <a:lnTo>
                    <a:pt x="15" y="1662"/>
                  </a:lnTo>
                  <a:close/>
                  <a:moveTo>
                    <a:pt x="15" y="1694"/>
                  </a:moveTo>
                  <a:lnTo>
                    <a:pt x="15" y="1711"/>
                  </a:lnTo>
                  <a:lnTo>
                    <a:pt x="15" y="1713"/>
                  </a:lnTo>
                  <a:lnTo>
                    <a:pt x="11" y="1713"/>
                  </a:lnTo>
                  <a:lnTo>
                    <a:pt x="10" y="1713"/>
                  </a:lnTo>
                  <a:lnTo>
                    <a:pt x="10" y="1711"/>
                  </a:lnTo>
                  <a:lnTo>
                    <a:pt x="10" y="1694"/>
                  </a:lnTo>
                  <a:lnTo>
                    <a:pt x="10" y="1693"/>
                  </a:lnTo>
                  <a:lnTo>
                    <a:pt x="11" y="1691"/>
                  </a:lnTo>
                  <a:lnTo>
                    <a:pt x="15" y="1693"/>
                  </a:lnTo>
                  <a:lnTo>
                    <a:pt x="15" y="1694"/>
                  </a:lnTo>
                  <a:close/>
                  <a:moveTo>
                    <a:pt x="15" y="1727"/>
                  </a:moveTo>
                  <a:lnTo>
                    <a:pt x="15" y="1744"/>
                  </a:lnTo>
                  <a:lnTo>
                    <a:pt x="13" y="1745"/>
                  </a:lnTo>
                  <a:lnTo>
                    <a:pt x="11" y="1745"/>
                  </a:lnTo>
                  <a:lnTo>
                    <a:pt x="10" y="1745"/>
                  </a:lnTo>
                  <a:lnTo>
                    <a:pt x="10" y="1744"/>
                  </a:lnTo>
                  <a:lnTo>
                    <a:pt x="10" y="1727"/>
                  </a:lnTo>
                  <a:lnTo>
                    <a:pt x="10" y="1725"/>
                  </a:lnTo>
                  <a:lnTo>
                    <a:pt x="11" y="1725"/>
                  </a:lnTo>
                  <a:lnTo>
                    <a:pt x="13" y="1725"/>
                  </a:lnTo>
                  <a:lnTo>
                    <a:pt x="15" y="1727"/>
                  </a:lnTo>
                  <a:close/>
                  <a:moveTo>
                    <a:pt x="15" y="1760"/>
                  </a:moveTo>
                  <a:lnTo>
                    <a:pt x="15" y="1776"/>
                  </a:lnTo>
                  <a:lnTo>
                    <a:pt x="13" y="1777"/>
                  </a:lnTo>
                  <a:lnTo>
                    <a:pt x="11" y="1779"/>
                  </a:lnTo>
                  <a:lnTo>
                    <a:pt x="10" y="1777"/>
                  </a:lnTo>
                  <a:lnTo>
                    <a:pt x="8" y="1776"/>
                  </a:lnTo>
                  <a:lnTo>
                    <a:pt x="10" y="1759"/>
                  </a:lnTo>
                  <a:lnTo>
                    <a:pt x="10" y="1757"/>
                  </a:lnTo>
                  <a:lnTo>
                    <a:pt x="11" y="1757"/>
                  </a:lnTo>
                  <a:lnTo>
                    <a:pt x="13" y="1757"/>
                  </a:lnTo>
                  <a:lnTo>
                    <a:pt x="15" y="1760"/>
                  </a:lnTo>
                  <a:close/>
                  <a:moveTo>
                    <a:pt x="15" y="1793"/>
                  </a:moveTo>
                  <a:lnTo>
                    <a:pt x="13" y="1808"/>
                  </a:lnTo>
                  <a:lnTo>
                    <a:pt x="13" y="1810"/>
                  </a:lnTo>
                  <a:lnTo>
                    <a:pt x="11" y="1811"/>
                  </a:lnTo>
                  <a:lnTo>
                    <a:pt x="10" y="1810"/>
                  </a:lnTo>
                  <a:lnTo>
                    <a:pt x="8" y="1808"/>
                  </a:lnTo>
                  <a:lnTo>
                    <a:pt x="8" y="1793"/>
                  </a:lnTo>
                  <a:lnTo>
                    <a:pt x="10" y="1791"/>
                  </a:lnTo>
                  <a:lnTo>
                    <a:pt x="11" y="1789"/>
                  </a:lnTo>
                  <a:lnTo>
                    <a:pt x="13" y="1791"/>
                  </a:lnTo>
                  <a:lnTo>
                    <a:pt x="15" y="1793"/>
                  </a:lnTo>
                  <a:close/>
                  <a:moveTo>
                    <a:pt x="13" y="1825"/>
                  </a:moveTo>
                  <a:lnTo>
                    <a:pt x="13" y="1842"/>
                  </a:lnTo>
                  <a:lnTo>
                    <a:pt x="13" y="1843"/>
                  </a:lnTo>
                  <a:lnTo>
                    <a:pt x="11" y="1843"/>
                  </a:lnTo>
                  <a:lnTo>
                    <a:pt x="10" y="1843"/>
                  </a:lnTo>
                  <a:lnTo>
                    <a:pt x="8" y="1840"/>
                  </a:lnTo>
                  <a:lnTo>
                    <a:pt x="8" y="1825"/>
                  </a:lnTo>
                  <a:lnTo>
                    <a:pt x="10" y="1823"/>
                  </a:lnTo>
                  <a:lnTo>
                    <a:pt x="11" y="1821"/>
                  </a:lnTo>
                  <a:lnTo>
                    <a:pt x="13" y="1823"/>
                  </a:lnTo>
                  <a:lnTo>
                    <a:pt x="13" y="1825"/>
                  </a:lnTo>
                  <a:close/>
                  <a:moveTo>
                    <a:pt x="13" y="1857"/>
                  </a:moveTo>
                  <a:lnTo>
                    <a:pt x="13" y="1874"/>
                  </a:lnTo>
                  <a:lnTo>
                    <a:pt x="13" y="1876"/>
                  </a:lnTo>
                  <a:lnTo>
                    <a:pt x="11" y="1876"/>
                  </a:lnTo>
                  <a:lnTo>
                    <a:pt x="8" y="1876"/>
                  </a:lnTo>
                  <a:lnTo>
                    <a:pt x="8" y="1874"/>
                  </a:lnTo>
                  <a:lnTo>
                    <a:pt x="8" y="1857"/>
                  </a:lnTo>
                  <a:lnTo>
                    <a:pt x="8" y="1855"/>
                  </a:lnTo>
                  <a:lnTo>
                    <a:pt x="11" y="1854"/>
                  </a:lnTo>
                  <a:lnTo>
                    <a:pt x="13" y="1855"/>
                  </a:lnTo>
                  <a:lnTo>
                    <a:pt x="13" y="1857"/>
                  </a:lnTo>
                  <a:close/>
                  <a:moveTo>
                    <a:pt x="13" y="1889"/>
                  </a:moveTo>
                  <a:lnTo>
                    <a:pt x="13" y="1906"/>
                  </a:lnTo>
                  <a:lnTo>
                    <a:pt x="11" y="1908"/>
                  </a:lnTo>
                  <a:lnTo>
                    <a:pt x="10" y="1908"/>
                  </a:lnTo>
                  <a:lnTo>
                    <a:pt x="8" y="1908"/>
                  </a:lnTo>
                  <a:lnTo>
                    <a:pt x="8" y="1906"/>
                  </a:lnTo>
                  <a:lnTo>
                    <a:pt x="8" y="1889"/>
                  </a:lnTo>
                  <a:lnTo>
                    <a:pt x="8" y="1888"/>
                  </a:lnTo>
                  <a:lnTo>
                    <a:pt x="10" y="1888"/>
                  </a:lnTo>
                  <a:lnTo>
                    <a:pt x="13" y="1888"/>
                  </a:lnTo>
                  <a:lnTo>
                    <a:pt x="13" y="1889"/>
                  </a:lnTo>
                  <a:close/>
                  <a:moveTo>
                    <a:pt x="13" y="1921"/>
                  </a:moveTo>
                  <a:lnTo>
                    <a:pt x="13" y="1938"/>
                  </a:lnTo>
                  <a:lnTo>
                    <a:pt x="11" y="1940"/>
                  </a:lnTo>
                  <a:lnTo>
                    <a:pt x="10" y="1942"/>
                  </a:lnTo>
                  <a:lnTo>
                    <a:pt x="8" y="1940"/>
                  </a:lnTo>
                  <a:lnTo>
                    <a:pt x="8" y="1938"/>
                  </a:lnTo>
                  <a:lnTo>
                    <a:pt x="8" y="1921"/>
                  </a:lnTo>
                  <a:lnTo>
                    <a:pt x="8" y="1920"/>
                  </a:lnTo>
                  <a:lnTo>
                    <a:pt x="10" y="1920"/>
                  </a:lnTo>
                  <a:lnTo>
                    <a:pt x="11" y="1920"/>
                  </a:lnTo>
                  <a:lnTo>
                    <a:pt x="13" y="1921"/>
                  </a:lnTo>
                  <a:close/>
                  <a:moveTo>
                    <a:pt x="13" y="1955"/>
                  </a:moveTo>
                  <a:lnTo>
                    <a:pt x="13" y="1971"/>
                  </a:lnTo>
                  <a:lnTo>
                    <a:pt x="11" y="1972"/>
                  </a:lnTo>
                  <a:lnTo>
                    <a:pt x="10" y="1974"/>
                  </a:lnTo>
                  <a:lnTo>
                    <a:pt x="8" y="1972"/>
                  </a:lnTo>
                  <a:lnTo>
                    <a:pt x="6" y="1971"/>
                  </a:lnTo>
                  <a:lnTo>
                    <a:pt x="6" y="1955"/>
                  </a:lnTo>
                  <a:lnTo>
                    <a:pt x="8" y="1954"/>
                  </a:lnTo>
                  <a:lnTo>
                    <a:pt x="10" y="1952"/>
                  </a:lnTo>
                  <a:lnTo>
                    <a:pt x="11" y="1954"/>
                  </a:lnTo>
                  <a:lnTo>
                    <a:pt x="13" y="1955"/>
                  </a:lnTo>
                  <a:close/>
                  <a:moveTo>
                    <a:pt x="13" y="1988"/>
                  </a:moveTo>
                  <a:lnTo>
                    <a:pt x="11" y="2003"/>
                  </a:lnTo>
                  <a:lnTo>
                    <a:pt x="11" y="2006"/>
                  </a:lnTo>
                  <a:lnTo>
                    <a:pt x="10" y="2006"/>
                  </a:lnTo>
                  <a:lnTo>
                    <a:pt x="8" y="2006"/>
                  </a:lnTo>
                  <a:lnTo>
                    <a:pt x="6" y="2003"/>
                  </a:lnTo>
                  <a:lnTo>
                    <a:pt x="6" y="1988"/>
                  </a:lnTo>
                  <a:lnTo>
                    <a:pt x="8" y="1986"/>
                  </a:lnTo>
                  <a:lnTo>
                    <a:pt x="10" y="1984"/>
                  </a:lnTo>
                  <a:lnTo>
                    <a:pt x="11" y="1986"/>
                  </a:lnTo>
                  <a:lnTo>
                    <a:pt x="13" y="1988"/>
                  </a:lnTo>
                  <a:close/>
                  <a:moveTo>
                    <a:pt x="11" y="2020"/>
                  </a:moveTo>
                  <a:lnTo>
                    <a:pt x="11" y="2037"/>
                  </a:lnTo>
                  <a:lnTo>
                    <a:pt x="11" y="2038"/>
                  </a:lnTo>
                  <a:lnTo>
                    <a:pt x="10" y="2038"/>
                  </a:lnTo>
                  <a:lnTo>
                    <a:pt x="8" y="2038"/>
                  </a:lnTo>
                  <a:lnTo>
                    <a:pt x="6" y="2037"/>
                  </a:lnTo>
                  <a:lnTo>
                    <a:pt x="6" y="2020"/>
                  </a:lnTo>
                  <a:lnTo>
                    <a:pt x="8" y="2018"/>
                  </a:lnTo>
                  <a:lnTo>
                    <a:pt x="10" y="2016"/>
                  </a:lnTo>
                  <a:lnTo>
                    <a:pt x="11" y="2018"/>
                  </a:lnTo>
                  <a:lnTo>
                    <a:pt x="11" y="2020"/>
                  </a:lnTo>
                  <a:close/>
                  <a:moveTo>
                    <a:pt x="11" y="2052"/>
                  </a:moveTo>
                  <a:lnTo>
                    <a:pt x="11" y="2069"/>
                  </a:lnTo>
                  <a:lnTo>
                    <a:pt x="11" y="2071"/>
                  </a:lnTo>
                  <a:lnTo>
                    <a:pt x="8" y="2071"/>
                  </a:lnTo>
                  <a:lnTo>
                    <a:pt x="6" y="2071"/>
                  </a:lnTo>
                  <a:lnTo>
                    <a:pt x="6" y="2069"/>
                  </a:lnTo>
                  <a:lnTo>
                    <a:pt x="6" y="2052"/>
                  </a:lnTo>
                  <a:lnTo>
                    <a:pt x="6" y="2050"/>
                  </a:lnTo>
                  <a:lnTo>
                    <a:pt x="10" y="2050"/>
                  </a:lnTo>
                  <a:lnTo>
                    <a:pt x="11" y="2050"/>
                  </a:lnTo>
                  <a:lnTo>
                    <a:pt x="11" y="2052"/>
                  </a:lnTo>
                  <a:close/>
                  <a:moveTo>
                    <a:pt x="11" y="2084"/>
                  </a:moveTo>
                  <a:lnTo>
                    <a:pt x="11" y="2101"/>
                  </a:lnTo>
                  <a:lnTo>
                    <a:pt x="10" y="2103"/>
                  </a:lnTo>
                  <a:lnTo>
                    <a:pt x="8" y="2104"/>
                  </a:lnTo>
                  <a:lnTo>
                    <a:pt x="6" y="2103"/>
                  </a:lnTo>
                  <a:lnTo>
                    <a:pt x="6" y="2101"/>
                  </a:lnTo>
                  <a:lnTo>
                    <a:pt x="6" y="2084"/>
                  </a:lnTo>
                  <a:lnTo>
                    <a:pt x="6" y="2082"/>
                  </a:lnTo>
                  <a:lnTo>
                    <a:pt x="8" y="2082"/>
                  </a:lnTo>
                  <a:lnTo>
                    <a:pt x="11" y="2082"/>
                  </a:lnTo>
                  <a:lnTo>
                    <a:pt x="11" y="2084"/>
                  </a:lnTo>
                  <a:close/>
                  <a:moveTo>
                    <a:pt x="11" y="2118"/>
                  </a:moveTo>
                  <a:lnTo>
                    <a:pt x="11" y="2133"/>
                  </a:lnTo>
                  <a:lnTo>
                    <a:pt x="10" y="2135"/>
                  </a:lnTo>
                  <a:lnTo>
                    <a:pt x="8" y="2137"/>
                  </a:lnTo>
                  <a:lnTo>
                    <a:pt x="6" y="2135"/>
                  </a:lnTo>
                  <a:lnTo>
                    <a:pt x="6" y="2133"/>
                  </a:lnTo>
                  <a:lnTo>
                    <a:pt x="6" y="2118"/>
                  </a:lnTo>
                  <a:lnTo>
                    <a:pt x="6" y="2116"/>
                  </a:lnTo>
                  <a:lnTo>
                    <a:pt x="8" y="2115"/>
                  </a:lnTo>
                  <a:lnTo>
                    <a:pt x="10" y="2116"/>
                  </a:lnTo>
                  <a:lnTo>
                    <a:pt x="11" y="2118"/>
                  </a:lnTo>
                  <a:close/>
                  <a:moveTo>
                    <a:pt x="11" y="2150"/>
                  </a:moveTo>
                  <a:lnTo>
                    <a:pt x="11" y="2165"/>
                  </a:lnTo>
                  <a:lnTo>
                    <a:pt x="10" y="2169"/>
                  </a:lnTo>
                  <a:lnTo>
                    <a:pt x="8" y="2169"/>
                  </a:lnTo>
                  <a:lnTo>
                    <a:pt x="6" y="2169"/>
                  </a:lnTo>
                  <a:lnTo>
                    <a:pt x="5" y="2165"/>
                  </a:lnTo>
                  <a:lnTo>
                    <a:pt x="5" y="2150"/>
                  </a:lnTo>
                  <a:lnTo>
                    <a:pt x="6" y="2148"/>
                  </a:lnTo>
                  <a:lnTo>
                    <a:pt x="8" y="2147"/>
                  </a:lnTo>
                  <a:lnTo>
                    <a:pt x="10" y="2148"/>
                  </a:lnTo>
                  <a:lnTo>
                    <a:pt x="11" y="2150"/>
                  </a:lnTo>
                  <a:close/>
                  <a:moveTo>
                    <a:pt x="10" y="2182"/>
                  </a:moveTo>
                  <a:lnTo>
                    <a:pt x="10" y="2199"/>
                  </a:lnTo>
                  <a:lnTo>
                    <a:pt x="10" y="2201"/>
                  </a:lnTo>
                  <a:lnTo>
                    <a:pt x="8" y="2201"/>
                  </a:lnTo>
                  <a:lnTo>
                    <a:pt x="6" y="2201"/>
                  </a:lnTo>
                  <a:lnTo>
                    <a:pt x="5" y="2199"/>
                  </a:lnTo>
                  <a:lnTo>
                    <a:pt x="5" y="2182"/>
                  </a:lnTo>
                  <a:lnTo>
                    <a:pt x="6" y="2181"/>
                  </a:lnTo>
                  <a:lnTo>
                    <a:pt x="8" y="2179"/>
                  </a:lnTo>
                  <a:lnTo>
                    <a:pt x="10" y="2181"/>
                  </a:lnTo>
                  <a:lnTo>
                    <a:pt x="10" y="2182"/>
                  </a:lnTo>
                  <a:close/>
                  <a:moveTo>
                    <a:pt x="10" y="2215"/>
                  </a:moveTo>
                  <a:lnTo>
                    <a:pt x="10" y="2232"/>
                  </a:lnTo>
                  <a:lnTo>
                    <a:pt x="10" y="2233"/>
                  </a:lnTo>
                  <a:lnTo>
                    <a:pt x="8" y="2233"/>
                  </a:lnTo>
                  <a:lnTo>
                    <a:pt x="5" y="2233"/>
                  </a:lnTo>
                  <a:lnTo>
                    <a:pt x="5" y="2232"/>
                  </a:lnTo>
                  <a:lnTo>
                    <a:pt x="5" y="2215"/>
                  </a:lnTo>
                  <a:lnTo>
                    <a:pt x="6" y="2213"/>
                  </a:lnTo>
                  <a:lnTo>
                    <a:pt x="8" y="2213"/>
                  </a:lnTo>
                  <a:lnTo>
                    <a:pt x="10" y="2213"/>
                  </a:lnTo>
                  <a:lnTo>
                    <a:pt x="10" y="2215"/>
                  </a:lnTo>
                  <a:close/>
                  <a:moveTo>
                    <a:pt x="10" y="2247"/>
                  </a:moveTo>
                  <a:lnTo>
                    <a:pt x="10" y="2264"/>
                  </a:lnTo>
                  <a:lnTo>
                    <a:pt x="10" y="2265"/>
                  </a:lnTo>
                  <a:lnTo>
                    <a:pt x="6" y="2267"/>
                  </a:lnTo>
                  <a:lnTo>
                    <a:pt x="5" y="2265"/>
                  </a:lnTo>
                  <a:lnTo>
                    <a:pt x="5" y="2264"/>
                  </a:lnTo>
                  <a:lnTo>
                    <a:pt x="5" y="2247"/>
                  </a:lnTo>
                  <a:lnTo>
                    <a:pt x="5" y="2245"/>
                  </a:lnTo>
                  <a:lnTo>
                    <a:pt x="8" y="2245"/>
                  </a:lnTo>
                  <a:lnTo>
                    <a:pt x="10" y="2245"/>
                  </a:lnTo>
                  <a:lnTo>
                    <a:pt x="10" y="2247"/>
                  </a:lnTo>
                  <a:close/>
                  <a:moveTo>
                    <a:pt x="10" y="2281"/>
                  </a:moveTo>
                  <a:lnTo>
                    <a:pt x="10" y="2296"/>
                  </a:lnTo>
                  <a:lnTo>
                    <a:pt x="8" y="2298"/>
                  </a:lnTo>
                  <a:lnTo>
                    <a:pt x="6" y="2299"/>
                  </a:lnTo>
                  <a:lnTo>
                    <a:pt x="5" y="2298"/>
                  </a:lnTo>
                  <a:lnTo>
                    <a:pt x="5" y="2296"/>
                  </a:lnTo>
                  <a:lnTo>
                    <a:pt x="5" y="2281"/>
                  </a:lnTo>
                  <a:lnTo>
                    <a:pt x="5" y="2279"/>
                  </a:lnTo>
                  <a:lnTo>
                    <a:pt x="6" y="2277"/>
                  </a:lnTo>
                  <a:lnTo>
                    <a:pt x="8" y="2279"/>
                  </a:lnTo>
                  <a:lnTo>
                    <a:pt x="10" y="2281"/>
                  </a:lnTo>
                  <a:close/>
                  <a:moveTo>
                    <a:pt x="10" y="2313"/>
                  </a:moveTo>
                  <a:lnTo>
                    <a:pt x="10" y="2328"/>
                  </a:lnTo>
                  <a:lnTo>
                    <a:pt x="8" y="2331"/>
                  </a:lnTo>
                  <a:lnTo>
                    <a:pt x="6" y="2331"/>
                  </a:lnTo>
                  <a:lnTo>
                    <a:pt x="5" y="2331"/>
                  </a:lnTo>
                  <a:lnTo>
                    <a:pt x="3" y="2328"/>
                  </a:lnTo>
                  <a:lnTo>
                    <a:pt x="5" y="2313"/>
                  </a:lnTo>
                  <a:lnTo>
                    <a:pt x="5" y="2311"/>
                  </a:lnTo>
                  <a:lnTo>
                    <a:pt x="6" y="2309"/>
                  </a:lnTo>
                  <a:lnTo>
                    <a:pt x="8" y="2311"/>
                  </a:lnTo>
                  <a:lnTo>
                    <a:pt x="10" y="2313"/>
                  </a:lnTo>
                  <a:close/>
                  <a:moveTo>
                    <a:pt x="10" y="2345"/>
                  </a:moveTo>
                  <a:lnTo>
                    <a:pt x="10" y="2362"/>
                  </a:lnTo>
                  <a:lnTo>
                    <a:pt x="8" y="2364"/>
                  </a:lnTo>
                  <a:lnTo>
                    <a:pt x="6" y="2364"/>
                  </a:lnTo>
                  <a:lnTo>
                    <a:pt x="5" y="2364"/>
                  </a:lnTo>
                  <a:lnTo>
                    <a:pt x="3" y="2362"/>
                  </a:lnTo>
                  <a:lnTo>
                    <a:pt x="3" y="2345"/>
                  </a:lnTo>
                  <a:lnTo>
                    <a:pt x="5" y="2343"/>
                  </a:lnTo>
                  <a:lnTo>
                    <a:pt x="6" y="2342"/>
                  </a:lnTo>
                  <a:lnTo>
                    <a:pt x="8" y="2343"/>
                  </a:lnTo>
                  <a:lnTo>
                    <a:pt x="10" y="2345"/>
                  </a:lnTo>
                  <a:close/>
                  <a:moveTo>
                    <a:pt x="8" y="2377"/>
                  </a:moveTo>
                  <a:lnTo>
                    <a:pt x="8" y="2394"/>
                  </a:lnTo>
                  <a:lnTo>
                    <a:pt x="8" y="2396"/>
                  </a:lnTo>
                  <a:lnTo>
                    <a:pt x="6" y="2396"/>
                  </a:lnTo>
                  <a:lnTo>
                    <a:pt x="5" y="2396"/>
                  </a:lnTo>
                  <a:lnTo>
                    <a:pt x="3" y="2394"/>
                  </a:lnTo>
                  <a:lnTo>
                    <a:pt x="3" y="2377"/>
                  </a:lnTo>
                  <a:lnTo>
                    <a:pt x="5" y="2376"/>
                  </a:lnTo>
                  <a:lnTo>
                    <a:pt x="6" y="2376"/>
                  </a:lnTo>
                  <a:lnTo>
                    <a:pt x="8" y="2376"/>
                  </a:lnTo>
                  <a:lnTo>
                    <a:pt x="8" y="2377"/>
                  </a:lnTo>
                  <a:close/>
                  <a:moveTo>
                    <a:pt x="8" y="2409"/>
                  </a:moveTo>
                  <a:lnTo>
                    <a:pt x="8" y="2426"/>
                  </a:lnTo>
                  <a:lnTo>
                    <a:pt x="8" y="2428"/>
                  </a:lnTo>
                  <a:lnTo>
                    <a:pt x="6" y="2430"/>
                  </a:lnTo>
                  <a:lnTo>
                    <a:pt x="3" y="2428"/>
                  </a:lnTo>
                  <a:lnTo>
                    <a:pt x="3" y="2426"/>
                  </a:lnTo>
                  <a:lnTo>
                    <a:pt x="3" y="2409"/>
                  </a:lnTo>
                  <a:lnTo>
                    <a:pt x="5" y="2408"/>
                  </a:lnTo>
                  <a:lnTo>
                    <a:pt x="6" y="2408"/>
                  </a:lnTo>
                  <a:lnTo>
                    <a:pt x="8" y="2408"/>
                  </a:lnTo>
                  <a:lnTo>
                    <a:pt x="8" y="2409"/>
                  </a:lnTo>
                  <a:close/>
                  <a:moveTo>
                    <a:pt x="8" y="2443"/>
                  </a:moveTo>
                  <a:lnTo>
                    <a:pt x="8" y="2459"/>
                  </a:lnTo>
                  <a:lnTo>
                    <a:pt x="8" y="2460"/>
                  </a:lnTo>
                  <a:lnTo>
                    <a:pt x="5" y="2462"/>
                  </a:lnTo>
                  <a:lnTo>
                    <a:pt x="3" y="2460"/>
                  </a:lnTo>
                  <a:lnTo>
                    <a:pt x="3" y="2459"/>
                  </a:lnTo>
                  <a:lnTo>
                    <a:pt x="3" y="2443"/>
                  </a:lnTo>
                  <a:lnTo>
                    <a:pt x="3" y="2442"/>
                  </a:lnTo>
                  <a:lnTo>
                    <a:pt x="5" y="2440"/>
                  </a:lnTo>
                  <a:lnTo>
                    <a:pt x="8" y="2442"/>
                  </a:lnTo>
                  <a:lnTo>
                    <a:pt x="8" y="2443"/>
                  </a:lnTo>
                  <a:close/>
                  <a:moveTo>
                    <a:pt x="8" y="2476"/>
                  </a:moveTo>
                  <a:lnTo>
                    <a:pt x="8" y="2491"/>
                  </a:lnTo>
                  <a:lnTo>
                    <a:pt x="6" y="2494"/>
                  </a:lnTo>
                  <a:lnTo>
                    <a:pt x="5" y="2494"/>
                  </a:lnTo>
                  <a:lnTo>
                    <a:pt x="3" y="2494"/>
                  </a:lnTo>
                  <a:lnTo>
                    <a:pt x="3" y="2491"/>
                  </a:lnTo>
                  <a:lnTo>
                    <a:pt x="3" y="2476"/>
                  </a:lnTo>
                  <a:lnTo>
                    <a:pt x="3" y="2474"/>
                  </a:lnTo>
                  <a:lnTo>
                    <a:pt x="5" y="2472"/>
                  </a:lnTo>
                  <a:lnTo>
                    <a:pt x="6" y="2474"/>
                  </a:lnTo>
                  <a:lnTo>
                    <a:pt x="8" y="2476"/>
                  </a:lnTo>
                  <a:close/>
                  <a:moveTo>
                    <a:pt x="8" y="2508"/>
                  </a:moveTo>
                  <a:lnTo>
                    <a:pt x="8" y="2525"/>
                  </a:lnTo>
                  <a:lnTo>
                    <a:pt x="6" y="2526"/>
                  </a:lnTo>
                  <a:lnTo>
                    <a:pt x="5" y="2526"/>
                  </a:lnTo>
                  <a:lnTo>
                    <a:pt x="3" y="2526"/>
                  </a:lnTo>
                  <a:lnTo>
                    <a:pt x="1" y="2525"/>
                  </a:lnTo>
                  <a:lnTo>
                    <a:pt x="3" y="2508"/>
                  </a:lnTo>
                  <a:lnTo>
                    <a:pt x="3" y="2506"/>
                  </a:lnTo>
                  <a:lnTo>
                    <a:pt x="5" y="2504"/>
                  </a:lnTo>
                  <a:lnTo>
                    <a:pt x="6" y="2506"/>
                  </a:lnTo>
                  <a:lnTo>
                    <a:pt x="8" y="2508"/>
                  </a:lnTo>
                  <a:close/>
                  <a:moveTo>
                    <a:pt x="8" y="2540"/>
                  </a:moveTo>
                  <a:lnTo>
                    <a:pt x="6" y="2557"/>
                  </a:lnTo>
                  <a:lnTo>
                    <a:pt x="6" y="2559"/>
                  </a:lnTo>
                  <a:lnTo>
                    <a:pt x="5" y="2559"/>
                  </a:lnTo>
                  <a:lnTo>
                    <a:pt x="3" y="2559"/>
                  </a:lnTo>
                  <a:lnTo>
                    <a:pt x="1" y="2557"/>
                  </a:lnTo>
                  <a:lnTo>
                    <a:pt x="1" y="2540"/>
                  </a:lnTo>
                  <a:lnTo>
                    <a:pt x="3" y="2538"/>
                  </a:lnTo>
                  <a:lnTo>
                    <a:pt x="5" y="2538"/>
                  </a:lnTo>
                  <a:lnTo>
                    <a:pt x="6" y="2538"/>
                  </a:lnTo>
                  <a:lnTo>
                    <a:pt x="8" y="2540"/>
                  </a:lnTo>
                  <a:close/>
                  <a:moveTo>
                    <a:pt x="6" y="2572"/>
                  </a:moveTo>
                  <a:lnTo>
                    <a:pt x="6" y="2589"/>
                  </a:lnTo>
                  <a:lnTo>
                    <a:pt x="6" y="2591"/>
                  </a:lnTo>
                  <a:lnTo>
                    <a:pt x="5" y="2592"/>
                  </a:lnTo>
                  <a:lnTo>
                    <a:pt x="3" y="2591"/>
                  </a:lnTo>
                  <a:lnTo>
                    <a:pt x="1" y="2589"/>
                  </a:lnTo>
                  <a:lnTo>
                    <a:pt x="1" y="2572"/>
                  </a:lnTo>
                  <a:lnTo>
                    <a:pt x="3" y="2570"/>
                  </a:lnTo>
                  <a:lnTo>
                    <a:pt x="5" y="2570"/>
                  </a:lnTo>
                  <a:lnTo>
                    <a:pt x="6" y="2570"/>
                  </a:lnTo>
                  <a:lnTo>
                    <a:pt x="6" y="2572"/>
                  </a:lnTo>
                  <a:close/>
                  <a:moveTo>
                    <a:pt x="6" y="2606"/>
                  </a:moveTo>
                  <a:lnTo>
                    <a:pt x="6" y="2621"/>
                  </a:lnTo>
                  <a:lnTo>
                    <a:pt x="6" y="2623"/>
                  </a:lnTo>
                  <a:lnTo>
                    <a:pt x="3" y="2625"/>
                  </a:lnTo>
                  <a:lnTo>
                    <a:pt x="1" y="2623"/>
                  </a:lnTo>
                  <a:lnTo>
                    <a:pt x="1" y="2621"/>
                  </a:lnTo>
                  <a:lnTo>
                    <a:pt x="1" y="2606"/>
                  </a:lnTo>
                  <a:lnTo>
                    <a:pt x="1" y="2604"/>
                  </a:lnTo>
                  <a:lnTo>
                    <a:pt x="5" y="2603"/>
                  </a:lnTo>
                  <a:lnTo>
                    <a:pt x="6" y="2604"/>
                  </a:lnTo>
                  <a:lnTo>
                    <a:pt x="6" y="2606"/>
                  </a:lnTo>
                  <a:close/>
                  <a:moveTo>
                    <a:pt x="6" y="2638"/>
                  </a:moveTo>
                  <a:lnTo>
                    <a:pt x="6" y="2653"/>
                  </a:lnTo>
                  <a:lnTo>
                    <a:pt x="5" y="2657"/>
                  </a:lnTo>
                  <a:lnTo>
                    <a:pt x="3" y="2657"/>
                  </a:lnTo>
                  <a:lnTo>
                    <a:pt x="1" y="2657"/>
                  </a:lnTo>
                  <a:lnTo>
                    <a:pt x="1" y="2653"/>
                  </a:lnTo>
                  <a:lnTo>
                    <a:pt x="1" y="2638"/>
                  </a:lnTo>
                  <a:lnTo>
                    <a:pt x="1" y="2637"/>
                  </a:lnTo>
                  <a:lnTo>
                    <a:pt x="3" y="2635"/>
                  </a:lnTo>
                  <a:lnTo>
                    <a:pt x="6" y="2637"/>
                  </a:lnTo>
                  <a:lnTo>
                    <a:pt x="6" y="2638"/>
                  </a:lnTo>
                  <a:close/>
                  <a:moveTo>
                    <a:pt x="6" y="2670"/>
                  </a:moveTo>
                  <a:lnTo>
                    <a:pt x="6" y="2687"/>
                  </a:lnTo>
                  <a:lnTo>
                    <a:pt x="5" y="2689"/>
                  </a:lnTo>
                  <a:lnTo>
                    <a:pt x="3" y="2689"/>
                  </a:lnTo>
                  <a:lnTo>
                    <a:pt x="1" y="2689"/>
                  </a:lnTo>
                  <a:lnTo>
                    <a:pt x="1" y="2687"/>
                  </a:lnTo>
                  <a:lnTo>
                    <a:pt x="1" y="2670"/>
                  </a:lnTo>
                  <a:lnTo>
                    <a:pt x="1" y="2669"/>
                  </a:lnTo>
                  <a:lnTo>
                    <a:pt x="3" y="2667"/>
                  </a:lnTo>
                  <a:lnTo>
                    <a:pt x="5" y="2669"/>
                  </a:lnTo>
                  <a:lnTo>
                    <a:pt x="6" y="2670"/>
                  </a:lnTo>
                  <a:close/>
                  <a:moveTo>
                    <a:pt x="6" y="2703"/>
                  </a:moveTo>
                  <a:lnTo>
                    <a:pt x="6" y="2720"/>
                  </a:lnTo>
                  <a:lnTo>
                    <a:pt x="5" y="2721"/>
                  </a:lnTo>
                  <a:lnTo>
                    <a:pt x="3" y="2721"/>
                  </a:lnTo>
                  <a:lnTo>
                    <a:pt x="1" y="2721"/>
                  </a:lnTo>
                  <a:lnTo>
                    <a:pt x="0" y="2720"/>
                  </a:lnTo>
                  <a:lnTo>
                    <a:pt x="0" y="2703"/>
                  </a:lnTo>
                  <a:lnTo>
                    <a:pt x="1" y="2701"/>
                  </a:lnTo>
                  <a:lnTo>
                    <a:pt x="3" y="2701"/>
                  </a:lnTo>
                  <a:lnTo>
                    <a:pt x="5" y="2701"/>
                  </a:lnTo>
                  <a:lnTo>
                    <a:pt x="6" y="2703"/>
                  </a:lnTo>
                  <a:close/>
                  <a:moveTo>
                    <a:pt x="6" y="2735"/>
                  </a:moveTo>
                  <a:lnTo>
                    <a:pt x="5" y="2752"/>
                  </a:lnTo>
                  <a:lnTo>
                    <a:pt x="5" y="2753"/>
                  </a:lnTo>
                  <a:lnTo>
                    <a:pt x="3" y="2755"/>
                  </a:lnTo>
                  <a:lnTo>
                    <a:pt x="1" y="2753"/>
                  </a:lnTo>
                  <a:lnTo>
                    <a:pt x="0" y="2752"/>
                  </a:lnTo>
                  <a:lnTo>
                    <a:pt x="0" y="2735"/>
                  </a:lnTo>
                  <a:lnTo>
                    <a:pt x="1" y="2733"/>
                  </a:lnTo>
                  <a:lnTo>
                    <a:pt x="3" y="2733"/>
                  </a:lnTo>
                  <a:lnTo>
                    <a:pt x="5" y="2733"/>
                  </a:lnTo>
                  <a:lnTo>
                    <a:pt x="6" y="2735"/>
                  </a:lnTo>
                  <a:close/>
                  <a:moveTo>
                    <a:pt x="5" y="2769"/>
                  </a:moveTo>
                  <a:lnTo>
                    <a:pt x="5" y="2784"/>
                  </a:lnTo>
                  <a:lnTo>
                    <a:pt x="5" y="2786"/>
                  </a:lnTo>
                  <a:lnTo>
                    <a:pt x="3" y="2787"/>
                  </a:lnTo>
                  <a:lnTo>
                    <a:pt x="0" y="2786"/>
                  </a:lnTo>
                  <a:lnTo>
                    <a:pt x="0" y="2784"/>
                  </a:lnTo>
                  <a:lnTo>
                    <a:pt x="0" y="2769"/>
                  </a:lnTo>
                  <a:lnTo>
                    <a:pt x="1" y="2767"/>
                  </a:lnTo>
                  <a:lnTo>
                    <a:pt x="3" y="2765"/>
                  </a:lnTo>
                  <a:lnTo>
                    <a:pt x="5" y="2767"/>
                  </a:lnTo>
                  <a:lnTo>
                    <a:pt x="5" y="2769"/>
                  </a:lnTo>
                  <a:close/>
                  <a:moveTo>
                    <a:pt x="5" y="2801"/>
                  </a:moveTo>
                  <a:lnTo>
                    <a:pt x="5" y="2816"/>
                  </a:lnTo>
                  <a:lnTo>
                    <a:pt x="5" y="2820"/>
                  </a:lnTo>
                  <a:lnTo>
                    <a:pt x="1" y="2820"/>
                  </a:lnTo>
                  <a:lnTo>
                    <a:pt x="0" y="2820"/>
                  </a:lnTo>
                  <a:lnTo>
                    <a:pt x="0" y="2816"/>
                  </a:lnTo>
                  <a:lnTo>
                    <a:pt x="0" y="2801"/>
                  </a:lnTo>
                  <a:lnTo>
                    <a:pt x="0" y="2799"/>
                  </a:lnTo>
                  <a:lnTo>
                    <a:pt x="3" y="2797"/>
                  </a:lnTo>
                  <a:lnTo>
                    <a:pt x="5" y="2799"/>
                  </a:lnTo>
                  <a:lnTo>
                    <a:pt x="5"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7" name="Freeform 57"/>
            <p:cNvSpPr>
              <a:spLocks noEditPoints="1"/>
            </p:cNvSpPr>
            <p:nvPr/>
          </p:nvSpPr>
          <p:spPr bwMode="auto">
            <a:xfrm>
              <a:off x="6411189" y="2351412"/>
              <a:ext cx="32503" cy="2614138"/>
            </a:xfrm>
            <a:custGeom>
              <a:avLst/>
              <a:gdLst>
                <a:gd name="T0" fmla="*/ 7 w 32"/>
                <a:gd name="T1" fmla="*/ 14 h 2820"/>
                <a:gd name="T2" fmla="*/ 7 w 32"/>
                <a:gd name="T3" fmla="*/ 17 h 2820"/>
                <a:gd name="T4" fmla="*/ 8 w 32"/>
                <a:gd name="T5" fmla="*/ 34 h 2820"/>
                <a:gd name="T6" fmla="*/ 6 w 32"/>
                <a:gd name="T7" fmla="*/ 46 h 2820"/>
                <a:gd name="T8" fmla="*/ 7 w 32"/>
                <a:gd name="T9" fmla="*/ 49 h 2820"/>
                <a:gd name="T10" fmla="*/ 7 w 32"/>
                <a:gd name="T11" fmla="*/ 70 h 2820"/>
                <a:gd name="T12" fmla="*/ 6 w 32"/>
                <a:gd name="T13" fmla="*/ 78 h 2820"/>
                <a:gd name="T14" fmla="*/ 7 w 32"/>
                <a:gd name="T15" fmla="*/ 83 h 2820"/>
                <a:gd name="T16" fmla="*/ 7 w 32"/>
                <a:gd name="T17" fmla="*/ 103 h 2820"/>
                <a:gd name="T18" fmla="*/ 6 w 32"/>
                <a:gd name="T19" fmla="*/ 106 h 2820"/>
                <a:gd name="T20" fmla="*/ 7 w 32"/>
                <a:gd name="T21" fmla="*/ 115 h 2820"/>
                <a:gd name="T22" fmla="*/ 6 w 32"/>
                <a:gd name="T23" fmla="*/ 136 h 2820"/>
                <a:gd name="T24" fmla="*/ 6 w 32"/>
                <a:gd name="T25" fmla="*/ 139 h 2820"/>
                <a:gd name="T26" fmla="*/ 7 w 32"/>
                <a:gd name="T27" fmla="*/ 156 h 2820"/>
                <a:gd name="T28" fmla="*/ 5 w 32"/>
                <a:gd name="T29" fmla="*/ 168 h 2820"/>
                <a:gd name="T30" fmla="*/ 6 w 32"/>
                <a:gd name="T31" fmla="*/ 171 h 2820"/>
                <a:gd name="T32" fmla="*/ 6 w 32"/>
                <a:gd name="T33" fmla="*/ 192 h 2820"/>
                <a:gd name="T34" fmla="*/ 5 w 32"/>
                <a:gd name="T35" fmla="*/ 200 h 2820"/>
                <a:gd name="T36" fmla="*/ 6 w 32"/>
                <a:gd name="T37" fmla="*/ 204 h 2820"/>
                <a:gd name="T38" fmla="*/ 6 w 32"/>
                <a:gd name="T39" fmla="*/ 225 h 2820"/>
                <a:gd name="T40" fmla="*/ 5 w 32"/>
                <a:gd name="T41" fmla="*/ 233 h 2820"/>
                <a:gd name="T42" fmla="*/ 6 w 32"/>
                <a:gd name="T43" fmla="*/ 236 h 2820"/>
                <a:gd name="T44" fmla="*/ 6 w 32"/>
                <a:gd name="T45" fmla="*/ 257 h 2820"/>
                <a:gd name="T46" fmla="*/ 5 w 32"/>
                <a:gd name="T47" fmla="*/ 261 h 2820"/>
                <a:gd name="T48" fmla="*/ 6 w 32"/>
                <a:gd name="T49" fmla="*/ 269 h 2820"/>
                <a:gd name="T50" fmla="*/ 5 w 32"/>
                <a:gd name="T51" fmla="*/ 291 h 2820"/>
                <a:gd name="T52" fmla="*/ 4 w 32"/>
                <a:gd name="T53" fmla="*/ 294 h 2820"/>
                <a:gd name="T54" fmla="*/ 5 w 32"/>
                <a:gd name="T55" fmla="*/ 302 h 2820"/>
                <a:gd name="T56" fmla="*/ 5 w 32"/>
                <a:gd name="T57" fmla="*/ 323 h 2820"/>
                <a:gd name="T58" fmla="*/ 5 w 32"/>
                <a:gd name="T59" fmla="*/ 326 h 2820"/>
                <a:gd name="T60" fmla="*/ 5 w 32"/>
                <a:gd name="T61" fmla="*/ 347 h 2820"/>
                <a:gd name="T62" fmla="*/ 4 w 32"/>
                <a:gd name="T63" fmla="*/ 355 h 2820"/>
                <a:gd name="T64" fmla="*/ 5 w 32"/>
                <a:gd name="T65" fmla="*/ 358 h 2820"/>
                <a:gd name="T66" fmla="*/ 4 w 32"/>
                <a:gd name="T67" fmla="*/ 380 h 2820"/>
                <a:gd name="T68" fmla="*/ 4 w 32"/>
                <a:gd name="T69" fmla="*/ 383 h 2820"/>
                <a:gd name="T70" fmla="*/ 5 w 32"/>
                <a:gd name="T71" fmla="*/ 391 h 2820"/>
                <a:gd name="T72" fmla="*/ 4 w 32"/>
                <a:gd name="T73" fmla="*/ 413 h 2820"/>
                <a:gd name="T74" fmla="*/ 4 w 32"/>
                <a:gd name="T75" fmla="*/ 415 h 2820"/>
                <a:gd name="T76" fmla="*/ 4 w 32"/>
                <a:gd name="T77" fmla="*/ 432 h 2820"/>
                <a:gd name="T78" fmla="*/ 3 w 32"/>
                <a:gd name="T79" fmla="*/ 445 h 2820"/>
                <a:gd name="T80" fmla="*/ 4 w 32"/>
                <a:gd name="T81" fmla="*/ 448 h 2820"/>
                <a:gd name="T82" fmla="*/ 4 w 32"/>
                <a:gd name="T83" fmla="*/ 469 h 2820"/>
                <a:gd name="T84" fmla="*/ 2 w 32"/>
                <a:gd name="T85" fmla="*/ 477 h 2820"/>
                <a:gd name="T86" fmla="*/ 4 w 32"/>
                <a:gd name="T87" fmla="*/ 480 h 2820"/>
                <a:gd name="T88" fmla="*/ 3 w 32"/>
                <a:gd name="T89" fmla="*/ 502 h 2820"/>
                <a:gd name="T90" fmla="*/ 2 w 32"/>
                <a:gd name="T91" fmla="*/ 505 h 2820"/>
                <a:gd name="T92" fmla="*/ 4 w 32"/>
                <a:gd name="T93" fmla="*/ 513 h 2820"/>
                <a:gd name="T94" fmla="*/ 3 w 32"/>
                <a:gd name="T95" fmla="*/ 534 h 2820"/>
                <a:gd name="T96" fmla="*/ 2 w 32"/>
                <a:gd name="T97" fmla="*/ 537 h 2820"/>
                <a:gd name="T98" fmla="*/ 3 w 32"/>
                <a:gd name="T99" fmla="*/ 554 h 2820"/>
                <a:gd name="T100" fmla="*/ 2 w 32"/>
                <a:gd name="T101" fmla="*/ 567 h 2820"/>
                <a:gd name="T102" fmla="*/ 3 w 32"/>
                <a:gd name="T103" fmla="*/ 571 h 2820"/>
                <a:gd name="T104" fmla="*/ 2 w 32"/>
                <a:gd name="T105" fmla="*/ 591 h 2820"/>
                <a:gd name="T106" fmla="*/ 2 w 32"/>
                <a:gd name="T107" fmla="*/ 595 h 2820"/>
                <a:gd name="T108" fmla="*/ 3 w 32"/>
                <a:gd name="T109" fmla="*/ 603 h 2820"/>
                <a:gd name="T110" fmla="*/ 1 w 32"/>
                <a:gd name="T111" fmla="*/ 624 h 2820"/>
                <a:gd name="T112" fmla="*/ 2 w 32"/>
                <a:gd name="T113" fmla="*/ 627 h 2820"/>
                <a:gd name="T114" fmla="*/ 2 w 32"/>
                <a:gd name="T115" fmla="*/ 644 h 2820"/>
                <a:gd name="T116" fmla="*/ 1 w 32"/>
                <a:gd name="T117" fmla="*/ 656 h 2820"/>
                <a:gd name="T118" fmla="*/ 2 w 32"/>
                <a:gd name="T119" fmla="*/ 660 h 2820"/>
                <a:gd name="T120" fmla="*/ 2 w 32"/>
                <a:gd name="T121" fmla="*/ 681 h 2820"/>
                <a:gd name="T122" fmla="*/ 1 w 32"/>
                <a:gd name="T123" fmla="*/ 684 h 2820"/>
                <a:gd name="T124" fmla="*/ 2 w 32"/>
                <a:gd name="T125" fmla="*/ 693 h 28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 h="2820">
                  <a:moveTo>
                    <a:pt x="32" y="3"/>
                  </a:moveTo>
                  <a:lnTo>
                    <a:pt x="30" y="19"/>
                  </a:lnTo>
                  <a:lnTo>
                    <a:pt x="30" y="22"/>
                  </a:lnTo>
                  <a:lnTo>
                    <a:pt x="28" y="22"/>
                  </a:lnTo>
                  <a:lnTo>
                    <a:pt x="25" y="19"/>
                  </a:lnTo>
                  <a:lnTo>
                    <a:pt x="25" y="3"/>
                  </a:lnTo>
                  <a:lnTo>
                    <a:pt x="27" y="2"/>
                  </a:lnTo>
                  <a:lnTo>
                    <a:pt x="28" y="0"/>
                  </a:lnTo>
                  <a:lnTo>
                    <a:pt x="30" y="2"/>
                  </a:lnTo>
                  <a:lnTo>
                    <a:pt x="32" y="3"/>
                  </a:lnTo>
                  <a:close/>
                  <a:moveTo>
                    <a:pt x="30" y="35"/>
                  </a:moveTo>
                  <a:lnTo>
                    <a:pt x="30" y="52"/>
                  </a:lnTo>
                  <a:lnTo>
                    <a:pt x="30" y="54"/>
                  </a:lnTo>
                  <a:lnTo>
                    <a:pt x="28" y="54"/>
                  </a:lnTo>
                  <a:lnTo>
                    <a:pt x="27" y="54"/>
                  </a:lnTo>
                  <a:lnTo>
                    <a:pt x="25" y="52"/>
                  </a:lnTo>
                  <a:lnTo>
                    <a:pt x="25" y="35"/>
                  </a:lnTo>
                  <a:lnTo>
                    <a:pt x="27" y="34"/>
                  </a:lnTo>
                  <a:lnTo>
                    <a:pt x="28" y="32"/>
                  </a:lnTo>
                  <a:lnTo>
                    <a:pt x="30" y="34"/>
                  </a:lnTo>
                  <a:lnTo>
                    <a:pt x="30" y="35"/>
                  </a:lnTo>
                  <a:close/>
                  <a:moveTo>
                    <a:pt x="30" y="68"/>
                  </a:moveTo>
                  <a:lnTo>
                    <a:pt x="30" y="85"/>
                  </a:lnTo>
                  <a:lnTo>
                    <a:pt x="30" y="86"/>
                  </a:lnTo>
                  <a:lnTo>
                    <a:pt x="28" y="86"/>
                  </a:lnTo>
                  <a:lnTo>
                    <a:pt x="25" y="86"/>
                  </a:lnTo>
                  <a:lnTo>
                    <a:pt x="25" y="85"/>
                  </a:lnTo>
                  <a:lnTo>
                    <a:pt x="25" y="68"/>
                  </a:lnTo>
                  <a:lnTo>
                    <a:pt x="27" y="66"/>
                  </a:lnTo>
                  <a:lnTo>
                    <a:pt x="28" y="66"/>
                  </a:lnTo>
                  <a:lnTo>
                    <a:pt x="30" y="66"/>
                  </a:lnTo>
                  <a:lnTo>
                    <a:pt x="30" y="68"/>
                  </a:lnTo>
                  <a:close/>
                  <a:moveTo>
                    <a:pt x="30" y="100"/>
                  </a:moveTo>
                  <a:lnTo>
                    <a:pt x="30" y="117"/>
                  </a:lnTo>
                  <a:lnTo>
                    <a:pt x="28" y="118"/>
                  </a:lnTo>
                  <a:lnTo>
                    <a:pt x="27" y="120"/>
                  </a:lnTo>
                  <a:lnTo>
                    <a:pt x="25" y="118"/>
                  </a:lnTo>
                  <a:lnTo>
                    <a:pt x="25" y="117"/>
                  </a:lnTo>
                  <a:lnTo>
                    <a:pt x="25" y="100"/>
                  </a:lnTo>
                  <a:lnTo>
                    <a:pt x="25" y="98"/>
                  </a:lnTo>
                  <a:lnTo>
                    <a:pt x="27" y="98"/>
                  </a:lnTo>
                  <a:lnTo>
                    <a:pt x="30" y="98"/>
                  </a:lnTo>
                  <a:lnTo>
                    <a:pt x="30" y="100"/>
                  </a:lnTo>
                  <a:close/>
                  <a:moveTo>
                    <a:pt x="30" y="134"/>
                  </a:moveTo>
                  <a:lnTo>
                    <a:pt x="30" y="149"/>
                  </a:lnTo>
                  <a:lnTo>
                    <a:pt x="28" y="151"/>
                  </a:lnTo>
                  <a:lnTo>
                    <a:pt x="27" y="152"/>
                  </a:lnTo>
                  <a:lnTo>
                    <a:pt x="25" y="151"/>
                  </a:lnTo>
                  <a:lnTo>
                    <a:pt x="25" y="149"/>
                  </a:lnTo>
                  <a:lnTo>
                    <a:pt x="25" y="134"/>
                  </a:lnTo>
                  <a:lnTo>
                    <a:pt x="25" y="130"/>
                  </a:lnTo>
                  <a:lnTo>
                    <a:pt x="27" y="130"/>
                  </a:lnTo>
                  <a:lnTo>
                    <a:pt x="28" y="130"/>
                  </a:lnTo>
                  <a:lnTo>
                    <a:pt x="30" y="134"/>
                  </a:lnTo>
                  <a:close/>
                  <a:moveTo>
                    <a:pt x="30" y="166"/>
                  </a:moveTo>
                  <a:lnTo>
                    <a:pt x="30" y="181"/>
                  </a:lnTo>
                  <a:lnTo>
                    <a:pt x="28" y="185"/>
                  </a:lnTo>
                  <a:lnTo>
                    <a:pt x="27" y="185"/>
                  </a:lnTo>
                  <a:lnTo>
                    <a:pt x="23" y="181"/>
                  </a:lnTo>
                  <a:lnTo>
                    <a:pt x="23" y="166"/>
                  </a:lnTo>
                  <a:lnTo>
                    <a:pt x="25" y="164"/>
                  </a:lnTo>
                  <a:lnTo>
                    <a:pt x="27" y="163"/>
                  </a:lnTo>
                  <a:lnTo>
                    <a:pt x="28" y="164"/>
                  </a:lnTo>
                  <a:lnTo>
                    <a:pt x="30" y="166"/>
                  </a:lnTo>
                  <a:close/>
                  <a:moveTo>
                    <a:pt x="30" y="198"/>
                  </a:moveTo>
                  <a:lnTo>
                    <a:pt x="28" y="215"/>
                  </a:lnTo>
                  <a:lnTo>
                    <a:pt x="28" y="217"/>
                  </a:lnTo>
                  <a:lnTo>
                    <a:pt x="27" y="217"/>
                  </a:lnTo>
                  <a:lnTo>
                    <a:pt x="25" y="217"/>
                  </a:lnTo>
                  <a:lnTo>
                    <a:pt x="23" y="215"/>
                  </a:lnTo>
                  <a:lnTo>
                    <a:pt x="23" y="198"/>
                  </a:lnTo>
                  <a:lnTo>
                    <a:pt x="25" y="196"/>
                  </a:lnTo>
                  <a:lnTo>
                    <a:pt x="27" y="195"/>
                  </a:lnTo>
                  <a:lnTo>
                    <a:pt x="28" y="196"/>
                  </a:lnTo>
                  <a:lnTo>
                    <a:pt x="30" y="198"/>
                  </a:lnTo>
                  <a:close/>
                  <a:moveTo>
                    <a:pt x="28" y="230"/>
                  </a:moveTo>
                  <a:lnTo>
                    <a:pt x="28" y="247"/>
                  </a:lnTo>
                  <a:lnTo>
                    <a:pt x="28" y="249"/>
                  </a:lnTo>
                  <a:lnTo>
                    <a:pt x="27" y="249"/>
                  </a:lnTo>
                  <a:lnTo>
                    <a:pt x="25" y="249"/>
                  </a:lnTo>
                  <a:lnTo>
                    <a:pt x="23" y="247"/>
                  </a:lnTo>
                  <a:lnTo>
                    <a:pt x="23" y="230"/>
                  </a:lnTo>
                  <a:lnTo>
                    <a:pt x="25" y="229"/>
                  </a:lnTo>
                  <a:lnTo>
                    <a:pt x="27" y="229"/>
                  </a:lnTo>
                  <a:lnTo>
                    <a:pt x="28" y="229"/>
                  </a:lnTo>
                  <a:lnTo>
                    <a:pt x="28" y="230"/>
                  </a:lnTo>
                  <a:close/>
                  <a:moveTo>
                    <a:pt x="28" y="263"/>
                  </a:moveTo>
                  <a:lnTo>
                    <a:pt x="28" y="279"/>
                  </a:lnTo>
                  <a:lnTo>
                    <a:pt x="28" y="281"/>
                  </a:lnTo>
                  <a:lnTo>
                    <a:pt x="25" y="283"/>
                  </a:lnTo>
                  <a:lnTo>
                    <a:pt x="23" y="281"/>
                  </a:lnTo>
                  <a:lnTo>
                    <a:pt x="23" y="279"/>
                  </a:lnTo>
                  <a:lnTo>
                    <a:pt x="23" y="263"/>
                  </a:lnTo>
                  <a:lnTo>
                    <a:pt x="23" y="261"/>
                  </a:lnTo>
                  <a:lnTo>
                    <a:pt x="27" y="261"/>
                  </a:lnTo>
                  <a:lnTo>
                    <a:pt x="28" y="261"/>
                  </a:lnTo>
                  <a:lnTo>
                    <a:pt x="28" y="263"/>
                  </a:lnTo>
                  <a:close/>
                  <a:moveTo>
                    <a:pt x="28" y="296"/>
                  </a:moveTo>
                  <a:lnTo>
                    <a:pt x="28" y="312"/>
                  </a:lnTo>
                  <a:lnTo>
                    <a:pt x="27" y="313"/>
                  </a:lnTo>
                  <a:lnTo>
                    <a:pt x="25" y="315"/>
                  </a:lnTo>
                  <a:lnTo>
                    <a:pt x="23" y="313"/>
                  </a:lnTo>
                  <a:lnTo>
                    <a:pt x="23" y="312"/>
                  </a:lnTo>
                  <a:lnTo>
                    <a:pt x="23" y="296"/>
                  </a:lnTo>
                  <a:lnTo>
                    <a:pt x="23" y="293"/>
                  </a:lnTo>
                  <a:lnTo>
                    <a:pt x="25" y="293"/>
                  </a:lnTo>
                  <a:lnTo>
                    <a:pt x="28" y="293"/>
                  </a:lnTo>
                  <a:lnTo>
                    <a:pt x="28" y="296"/>
                  </a:lnTo>
                  <a:close/>
                  <a:moveTo>
                    <a:pt x="28" y="329"/>
                  </a:moveTo>
                  <a:lnTo>
                    <a:pt x="28" y="344"/>
                  </a:lnTo>
                  <a:lnTo>
                    <a:pt x="27" y="347"/>
                  </a:lnTo>
                  <a:lnTo>
                    <a:pt x="25" y="347"/>
                  </a:lnTo>
                  <a:lnTo>
                    <a:pt x="23" y="344"/>
                  </a:lnTo>
                  <a:lnTo>
                    <a:pt x="23" y="329"/>
                  </a:lnTo>
                  <a:lnTo>
                    <a:pt x="23" y="327"/>
                  </a:lnTo>
                  <a:lnTo>
                    <a:pt x="25" y="325"/>
                  </a:lnTo>
                  <a:lnTo>
                    <a:pt x="27" y="327"/>
                  </a:lnTo>
                  <a:lnTo>
                    <a:pt x="28" y="329"/>
                  </a:lnTo>
                  <a:close/>
                  <a:moveTo>
                    <a:pt x="28" y="361"/>
                  </a:moveTo>
                  <a:lnTo>
                    <a:pt x="28" y="378"/>
                  </a:lnTo>
                  <a:lnTo>
                    <a:pt x="27" y="379"/>
                  </a:lnTo>
                  <a:lnTo>
                    <a:pt x="25" y="379"/>
                  </a:lnTo>
                  <a:lnTo>
                    <a:pt x="23" y="379"/>
                  </a:lnTo>
                  <a:lnTo>
                    <a:pt x="22" y="378"/>
                  </a:lnTo>
                  <a:lnTo>
                    <a:pt x="22" y="361"/>
                  </a:lnTo>
                  <a:lnTo>
                    <a:pt x="23" y="359"/>
                  </a:lnTo>
                  <a:lnTo>
                    <a:pt x="25" y="357"/>
                  </a:lnTo>
                  <a:lnTo>
                    <a:pt x="27" y="359"/>
                  </a:lnTo>
                  <a:lnTo>
                    <a:pt x="28" y="361"/>
                  </a:lnTo>
                  <a:close/>
                  <a:moveTo>
                    <a:pt x="27" y="393"/>
                  </a:moveTo>
                  <a:lnTo>
                    <a:pt x="27" y="410"/>
                  </a:lnTo>
                  <a:lnTo>
                    <a:pt x="27" y="412"/>
                  </a:lnTo>
                  <a:lnTo>
                    <a:pt x="25" y="412"/>
                  </a:lnTo>
                  <a:lnTo>
                    <a:pt x="22" y="410"/>
                  </a:lnTo>
                  <a:lnTo>
                    <a:pt x="22" y="393"/>
                  </a:lnTo>
                  <a:lnTo>
                    <a:pt x="23" y="391"/>
                  </a:lnTo>
                  <a:lnTo>
                    <a:pt x="25" y="391"/>
                  </a:lnTo>
                  <a:lnTo>
                    <a:pt x="27" y="391"/>
                  </a:lnTo>
                  <a:lnTo>
                    <a:pt x="27" y="393"/>
                  </a:lnTo>
                  <a:close/>
                  <a:moveTo>
                    <a:pt x="27" y="425"/>
                  </a:moveTo>
                  <a:lnTo>
                    <a:pt x="27" y="442"/>
                  </a:lnTo>
                  <a:lnTo>
                    <a:pt x="27" y="444"/>
                  </a:lnTo>
                  <a:lnTo>
                    <a:pt x="25" y="446"/>
                  </a:lnTo>
                  <a:lnTo>
                    <a:pt x="22" y="444"/>
                  </a:lnTo>
                  <a:lnTo>
                    <a:pt x="22" y="442"/>
                  </a:lnTo>
                  <a:lnTo>
                    <a:pt x="22" y="425"/>
                  </a:lnTo>
                  <a:lnTo>
                    <a:pt x="23" y="423"/>
                  </a:lnTo>
                  <a:lnTo>
                    <a:pt x="25" y="423"/>
                  </a:lnTo>
                  <a:lnTo>
                    <a:pt x="27" y="423"/>
                  </a:lnTo>
                  <a:lnTo>
                    <a:pt x="27" y="425"/>
                  </a:lnTo>
                  <a:close/>
                  <a:moveTo>
                    <a:pt x="27" y="459"/>
                  </a:moveTo>
                  <a:lnTo>
                    <a:pt x="27" y="474"/>
                  </a:lnTo>
                  <a:lnTo>
                    <a:pt x="27" y="476"/>
                  </a:lnTo>
                  <a:lnTo>
                    <a:pt x="23" y="478"/>
                  </a:lnTo>
                  <a:lnTo>
                    <a:pt x="22" y="476"/>
                  </a:lnTo>
                  <a:lnTo>
                    <a:pt x="22" y="474"/>
                  </a:lnTo>
                  <a:lnTo>
                    <a:pt x="22" y="459"/>
                  </a:lnTo>
                  <a:lnTo>
                    <a:pt x="22" y="456"/>
                  </a:lnTo>
                  <a:lnTo>
                    <a:pt x="25" y="456"/>
                  </a:lnTo>
                  <a:lnTo>
                    <a:pt x="27" y="456"/>
                  </a:lnTo>
                  <a:lnTo>
                    <a:pt x="27" y="459"/>
                  </a:lnTo>
                  <a:close/>
                  <a:moveTo>
                    <a:pt x="27" y="491"/>
                  </a:moveTo>
                  <a:lnTo>
                    <a:pt x="27" y="507"/>
                  </a:lnTo>
                  <a:lnTo>
                    <a:pt x="25" y="510"/>
                  </a:lnTo>
                  <a:lnTo>
                    <a:pt x="23" y="510"/>
                  </a:lnTo>
                  <a:lnTo>
                    <a:pt x="22" y="508"/>
                  </a:lnTo>
                  <a:lnTo>
                    <a:pt x="22" y="507"/>
                  </a:lnTo>
                  <a:lnTo>
                    <a:pt x="22" y="491"/>
                  </a:lnTo>
                  <a:lnTo>
                    <a:pt x="22" y="490"/>
                  </a:lnTo>
                  <a:lnTo>
                    <a:pt x="23" y="488"/>
                  </a:lnTo>
                  <a:lnTo>
                    <a:pt x="25" y="490"/>
                  </a:lnTo>
                  <a:lnTo>
                    <a:pt x="27" y="491"/>
                  </a:lnTo>
                  <a:close/>
                  <a:moveTo>
                    <a:pt x="27" y="523"/>
                  </a:moveTo>
                  <a:lnTo>
                    <a:pt x="27" y="540"/>
                  </a:lnTo>
                  <a:lnTo>
                    <a:pt x="25" y="542"/>
                  </a:lnTo>
                  <a:lnTo>
                    <a:pt x="23" y="542"/>
                  </a:lnTo>
                  <a:lnTo>
                    <a:pt x="22" y="542"/>
                  </a:lnTo>
                  <a:lnTo>
                    <a:pt x="20" y="540"/>
                  </a:lnTo>
                  <a:lnTo>
                    <a:pt x="22" y="523"/>
                  </a:lnTo>
                  <a:lnTo>
                    <a:pt x="22" y="522"/>
                  </a:lnTo>
                  <a:lnTo>
                    <a:pt x="23" y="520"/>
                  </a:lnTo>
                  <a:lnTo>
                    <a:pt x="25" y="522"/>
                  </a:lnTo>
                  <a:lnTo>
                    <a:pt x="27" y="523"/>
                  </a:lnTo>
                  <a:close/>
                  <a:moveTo>
                    <a:pt x="27" y="556"/>
                  </a:moveTo>
                  <a:lnTo>
                    <a:pt x="25" y="573"/>
                  </a:lnTo>
                  <a:lnTo>
                    <a:pt x="25" y="574"/>
                  </a:lnTo>
                  <a:lnTo>
                    <a:pt x="23" y="574"/>
                  </a:lnTo>
                  <a:lnTo>
                    <a:pt x="20" y="573"/>
                  </a:lnTo>
                  <a:lnTo>
                    <a:pt x="20" y="556"/>
                  </a:lnTo>
                  <a:lnTo>
                    <a:pt x="22" y="554"/>
                  </a:lnTo>
                  <a:lnTo>
                    <a:pt x="23" y="554"/>
                  </a:lnTo>
                  <a:lnTo>
                    <a:pt x="25" y="554"/>
                  </a:lnTo>
                  <a:lnTo>
                    <a:pt x="27" y="556"/>
                  </a:lnTo>
                  <a:close/>
                  <a:moveTo>
                    <a:pt x="25" y="588"/>
                  </a:moveTo>
                  <a:lnTo>
                    <a:pt x="25" y="605"/>
                  </a:lnTo>
                  <a:lnTo>
                    <a:pt x="25" y="607"/>
                  </a:lnTo>
                  <a:lnTo>
                    <a:pt x="23" y="608"/>
                  </a:lnTo>
                  <a:lnTo>
                    <a:pt x="22" y="607"/>
                  </a:lnTo>
                  <a:lnTo>
                    <a:pt x="20" y="605"/>
                  </a:lnTo>
                  <a:lnTo>
                    <a:pt x="20" y="588"/>
                  </a:lnTo>
                  <a:lnTo>
                    <a:pt x="22" y="586"/>
                  </a:lnTo>
                  <a:lnTo>
                    <a:pt x="23" y="586"/>
                  </a:lnTo>
                  <a:lnTo>
                    <a:pt x="25" y="586"/>
                  </a:lnTo>
                  <a:lnTo>
                    <a:pt x="25" y="588"/>
                  </a:lnTo>
                  <a:close/>
                  <a:moveTo>
                    <a:pt x="25" y="622"/>
                  </a:moveTo>
                  <a:lnTo>
                    <a:pt x="25" y="637"/>
                  </a:lnTo>
                  <a:lnTo>
                    <a:pt x="25" y="639"/>
                  </a:lnTo>
                  <a:lnTo>
                    <a:pt x="23" y="640"/>
                  </a:lnTo>
                  <a:lnTo>
                    <a:pt x="20" y="639"/>
                  </a:lnTo>
                  <a:lnTo>
                    <a:pt x="20" y="637"/>
                  </a:lnTo>
                  <a:lnTo>
                    <a:pt x="20" y="622"/>
                  </a:lnTo>
                  <a:lnTo>
                    <a:pt x="22" y="618"/>
                  </a:lnTo>
                  <a:lnTo>
                    <a:pt x="23" y="618"/>
                  </a:lnTo>
                  <a:lnTo>
                    <a:pt x="25" y="618"/>
                  </a:lnTo>
                  <a:lnTo>
                    <a:pt x="25" y="622"/>
                  </a:lnTo>
                  <a:close/>
                  <a:moveTo>
                    <a:pt x="25" y="654"/>
                  </a:moveTo>
                  <a:lnTo>
                    <a:pt x="25" y="669"/>
                  </a:lnTo>
                  <a:lnTo>
                    <a:pt x="23" y="673"/>
                  </a:lnTo>
                  <a:lnTo>
                    <a:pt x="22" y="673"/>
                  </a:lnTo>
                  <a:lnTo>
                    <a:pt x="20" y="671"/>
                  </a:lnTo>
                  <a:lnTo>
                    <a:pt x="20" y="669"/>
                  </a:lnTo>
                  <a:lnTo>
                    <a:pt x="20" y="654"/>
                  </a:lnTo>
                  <a:lnTo>
                    <a:pt x="20" y="652"/>
                  </a:lnTo>
                  <a:lnTo>
                    <a:pt x="22" y="651"/>
                  </a:lnTo>
                  <a:lnTo>
                    <a:pt x="25" y="652"/>
                  </a:lnTo>
                  <a:lnTo>
                    <a:pt x="25" y="654"/>
                  </a:lnTo>
                  <a:close/>
                  <a:moveTo>
                    <a:pt x="25" y="686"/>
                  </a:moveTo>
                  <a:lnTo>
                    <a:pt x="25" y="703"/>
                  </a:lnTo>
                  <a:lnTo>
                    <a:pt x="23" y="705"/>
                  </a:lnTo>
                  <a:lnTo>
                    <a:pt x="22" y="705"/>
                  </a:lnTo>
                  <a:lnTo>
                    <a:pt x="20" y="705"/>
                  </a:lnTo>
                  <a:lnTo>
                    <a:pt x="20" y="703"/>
                  </a:lnTo>
                  <a:lnTo>
                    <a:pt x="20" y="686"/>
                  </a:lnTo>
                  <a:lnTo>
                    <a:pt x="20" y="684"/>
                  </a:lnTo>
                  <a:lnTo>
                    <a:pt x="22" y="683"/>
                  </a:lnTo>
                  <a:lnTo>
                    <a:pt x="23" y="684"/>
                  </a:lnTo>
                  <a:lnTo>
                    <a:pt x="25" y="686"/>
                  </a:lnTo>
                  <a:close/>
                  <a:moveTo>
                    <a:pt x="25" y="718"/>
                  </a:moveTo>
                  <a:lnTo>
                    <a:pt x="25" y="735"/>
                  </a:lnTo>
                  <a:lnTo>
                    <a:pt x="23" y="737"/>
                  </a:lnTo>
                  <a:lnTo>
                    <a:pt x="22" y="737"/>
                  </a:lnTo>
                  <a:lnTo>
                    <a:pt x="18" y="735"/>
                  </a:lnTo>
                  <a:lnTo>
                    <a:pt x="20" y="718"/>
                  </a:lnTo>
                  <a:lnTo>
                    <a:pt x="20" y="717"/>
                  </a:lnTo>
                  <a:lnTo>
                    <a:pt x="22" y="717"/>
                  </a:lnTo>
                  <a:lnTo>
                    <a:pt x="23" y="717"/>
                  </a:lnTo>
                  <a:lnTo>
                    <a:pt x="25" y="718"/>
                  </a:lnTo>
                  <a:close/>
                  <a:moveTo>
                    <a:pt x="25" y="751"/>
                  </a:moveTo>
                  <a:lnTo>
                    <a:pt x="23" y="767"/>
                  </a:lnTo>
                  <a:lnTo>
                    <a:pt x="23" y="769"/>
                  </a:lnTo>
                  <a:lnTo>
                    <a:pt x="22" y="771"/>
                  </a:lnTo>
                  <a:lnTo>
                    <a:pt x="20" y="769"/>
                  </a:lnTo>
                  <a:lnTo>
                    <a:pt x="18" y="767"/>
                  </a:lnTo>
                  <a:lnTo>
                    <a:pt x="18" y="751"/>
                  </a:lnTo>
                  <a:lnTo>
                    <a:pt x="20" y="749"/>
                  </a:lnTo>
                  <a:lnTo>
                    <a:pt x="22" y="749"/>
                  </a:lnTo>
                  <a:lnTo>
                    <a:pt x="23" y="749"/>
                  </a:lnTo>
                  <a:lnTo>
                    <a:pt x="25" y="751"/>
                  </a:lnTo>
                  <a:close/>
                  <a:moveTo>
                    <a:pt x="23" y="784"/>
                  </a:moveTo>
                  <a:lnTo>
                    <a:pt x="23" y="800"/>
                  </a:lnTo>
                  <a:lnTo>
                    <a:pt x="23" y="801"/>
                  </a:lnTo>
                  <a:lnTo>
                    <a:pt x="22" y="803"/>
                  </a:lnTo>
                  <a:lnTo>
                    <a:pt x="20" y="801"/>
                  </a:lnTo>
                  <a:lnTo>
                    <a:pt x="18" y="800"/>
                  </a:lnTo>
                  <a:lnTo>
                    <a:pt x="18" y="784"/>
                  </a:lnTo>
                  <a:lnTo>
                    <a:pt x="20" y="781"/>
                  </a:lnTo>
                  <a:lnTo>
                    <a:pt x="22" y="781"/>
                  </a:lnTo>
                  <a:lnTo>
                    <a:pt x="23" y="781"/>
                  </a:lnTo>
                  <a:lnTo>
                    <a:pt x="23" y="784"/>
                  </a:lnTo>
                  <a:close/>
                  <a:moveTo>
                    <a:pt x="23" y="817"/>
                  </a:moveTo>
                  <a:lnTo>
                    <a:pt x="23" y="832"/>
                  </a:lnTo>
                  <a:lnTo>
                    <a:pt x="23" y="835"/>
                  </a:lnTo>
                  <a:lnTo>
                    <a:pt x="20" y="835"/>
                  </a:lnTo>
                  <a:lnTo>
                    <a:pt x="18" y="834"/>
                  </a:lnTo>
                  <a:lnTo>
                    <a:pt x="18" y="832"/>
                  </a:lnTo>
                  <a:lnTo>
                    <a:pt x="18" y="817"/>
                  </a:lnTo>
                  <a:lnTo>
                    <a:pt x="18" y="815"/>
                  </a:lnTo>
                  <a:lnTo>
                    <a:pt x="22" y="813"/>
                  </a:lnTo>
                  <a:lnTo>
                    <a:pt x="23" y="815"/>
                  </a:lnTo>
                  <a:lnTo>
                    <a:pt x="23" y="817"/>
                  </a:lnTo>
                  <a:close/>
                  <a:moveTo>
                    <a:pt x="23" y="849"/>
                  </a:moveTo>
                  <a:lnTo>
                    <a:pt x="23" y="866"/>
                  </a:lnTo>
                  <a:lnTo>
                    <a:pt x="22" y="867"/>
                  </a:lnTo>
                  <a:lnTo>
                    <a:pt x="20" y="867"/>
                  </a:lnTo>
                  <a:lnTo>
                    <a:pt x="18" y="867"/>
                  </a:lnTo>
                  <a:lnTo>
                    <a:pt x="18" y="866"/>
                  </a:lnTo>
                  <a:lnTo>
                    <a:pt x="18" y="849"/>
                  </a:lnTo>
                  <a:lnTo>
                    <a:pt x="18" y="847"/>
                  </a:lnTo>
                  <a:lnTo>
                    <a:pt x="20" y="845"/>
                  </a:lnTo>
                  <a:lnTo>
                    <a:pt x="23" y="847"/>
                  </a:lnTo>
                  <a:lnTo>
                    <a:pt x="23" y="849"/>
                  </a:lnTo>
                  <a:close/>
                  <a:moveTo>
                    <a:pt x="23" y="881"/>
                  </a:moveTo>
                  <a:lnTo>
                    <a:pt x="23" y="898"/>
                  </a:lnTo>
                  <a:lnTo>
                    <a:pt x="22" y="900"/>
                  </a:lnTo>
                  <a:lnTo>
                    <a:pt x="20" y="900"/>
                  </a:lnTo>
                  <a:lnTo>
                    <a:pt x="18" y="900"/>
                  </a:lnTo>
                  <a:lnTo>
                    <a:pt x="18" y="898"/>
                  </a:lnTo>
                  <a:lnTo>
                    <a:pt x="18" y="881"/>
                  </a:lnTo>
                  <a:lnTo>
                    <a:pt x="18" y="879"/>
                  </a:lnTo>
                  <a:lnTo>
                    <a:pt x="20" y="879"/>
                  </a:lnTo>
                  <a:lnTo>
                    <a:pt x="22" y="879"/>
                  </a:lnTo>
                  <a:lnTo>
                    <a:pt x="23" y="881"/>
                  </a:lnTo>
                  <a:close/>
                  <a:moveTo>
                    <a:pt x="23" y="913"/>
                  </a:moveTo>
                  <a:lnTo>
                    <a:pt x="23" y="930"/>
                  </a:lnTo>
                  <a:lnTo>
                    <a:pt x="22" y="932"/>
                  </a:lnTo>
                  <a:lnTo>
                    <a:pt x="20" y="934"/>
                  </a:lnTo>
                  <a:lnTo>
                    <a:pt x="18" y="932"/>
                  </a:lnTo>
                  <a:lnTo>
                    <a:pt x="17" y="930"/>
                  </a:lnTo>
                  <a:lnTo>
                    <a:pt x="17" y="913"/>
                  </a:lnTo>
                  <a:lnTo>
                    <a:pt x="18" y="912"/>
                  </a:lnTo>
                  <a:lnTo>
                    <a:pt x="20" y="912"/>
                  </a:lnTo>
                  <a:lnTo>
                    <a:pt x="22" y="912"/>
                  </a:lnTo>
                  <a:lnTo>
                    <a:pt x="23" y="913"/>
                  </a:lnTo>
                  <a:close/>
                  <a:moveTo>
                    <a:pt x="22" y="947"/>
                  </a:moveTo>
                  <a:lnTo>
                    <a:pt x="22" y="962"/>
                  </a:lnTo>
                  <a:lnTo>
                    <a:pt x="22" y="964"/>
                  </a:lnTo>
                  <a:lnTo>
                    <a:pt x="20" y="966"/>
                  </a:lnTo>
                  <a:lnTo>
                    <a:pt x="18" y="964"/>
                  </a:lnTo>
                  <a:lnTo>
                    <a:pt x="17" y="962"/>
                  </a:lnTo>
                  <a:lnTo>
                    <a:pt x="17" y="947"/>
                  </a:lnTo>
                  <a:lnTo>
                    <a:pt x="18" y="944"/>
                  </a:lnTo>
                  <a:lnTo>
                    <a:pt x="20" y="944"/>
                  </a:lnTo>
                  <a:lnTo>
                    <a:pt x="22" y="944"/>
                  </a:lnTo>
                  <a:lnTo>
                    <a:pt x="22" y="947"/>
                  </a:lnTo>
                  <a:close/>
                  <a:moveTo>
                    <a:pt x="22" y="979"/>
                  </a:moveTo>
                  <a:lnTo>
                    <a:pt x="22" y="995"/>
                  </a:lnTo>
                  <a:lnTo>
                    <a:pt x="22" y="998"/>
                  </a:lnTo>
                  <a:lnTo>
                    <a:pt x="20" y="998"/>
                  </a:lnTo>
                  <a:lnTo>
                    <a:pt x="18" y="996"/>
                  </a:lnTo>
                  <a:lnTo>
                    <a:pt x="17" y="995"/>
                  </a:lnTo>
                  <a:lnTo>
                    <a:pt x="17" y="979"/>
                  </a:lnTo>
                  <a:lnTo>
                    <a:pt x="18" y="978"/>
                  </a:lnTo>
                  <a:lnTo>
                    <a:pt x="20" y="976"/>
                  </a:lnTo>
                  <a:lnTo>
                    <a:pt x="22" y="978"/>
                  </a:lnTo>
                  <a:lnTo>
                    <a:pt x="22" y="979"/>
                  </a:lnTo>
                  <a:close/>
                  <a:moveTo>
                    <a:pt x="22" y="1011"/>
                  </a:moveTo>
                  <a:lnTo>
                    <a:pt x="22" y="1028"/>
                  </a:lnTo>
                  <a:lnTo>
                    <a:pt x="22" y="1030"/>
                  </a:lnTo>
                  <a:lnTo>
                    <a:pt x="18" y="1030"/>
                  </a:lnTo>
                  <a:lnTo>
                    <a:pt x="17" y="1030"/>
                  </a:lnTo>
                  <a:lnTo>
                    <a:pt x="17" y="1028"/>
                  </a:lnTo>
                  <a:lnTo>
                    <a:pt x="17" y="1011"/>
                  </a:lnTo>
                  <a:lnTo>
                    <a:pt x="17" y="1010"/>
                  </a:lnTo>
                  <a:lnTo>
                    <a:pt x="20" y="1008"/>
                  </a:lnTo>
                  <a:lnTo>
                    <a:pt x="22" y="1010"/>
                  </a:lnTo>
                  <a:lnTo>
                    <a:pt x="22" y="1011"/>
                  </a:lnTo>
                  <a:close/>
                  <a:moveTo>
                    <a:pt x="22" y="1044"/>
                  </a:moveTo>
                  <a:lnTo>
                    <a:pt x="22" y="1061"/>
                  </a:lnTo>
                  <a:lnTo>
                    <a:pt x="18" y="1062"/>
                  </a:lnTo>
                  <a:lnTo>
                    <a:pt x="17" y="1062"/>
                  </a:lnTo>
                  <a:lnTo>
                    <a:pt x="17" y="1061"/>
                  </a:lnTo>
                  <a:lnTo>
                    <a:pt x="17" y="1044"/>
                  </a:lnTo>
                  <a:lnTo>
                    <a:pt x="17" y="1042"/>
                  </a:lnTo>
                  <a:lnTo>
                    <a:pt x="18" y="1042"/>
                  </a:lnTo>
                  <a:lnTo>
                    <a:pt x="22" y="1042"/>
                  </a:lnTo>
                  <a:lnTo>
                    <a:pt x="22" y="1044"/>
                  </a:lnTo>
                  <a:close/>
                  <a:moveTo>
                    <a:pt x="22" y="1076"/>
                  </a:moveTo>
                  <a:lnTo>
                    <a:pt x="22" y="1093"/>
                  </a:lnTo>
                  <a:lnTo>
                    <a:pt x="20" y="1095"/>
                  </a:lnTo>
                  <a:lnTo>
                    <a:pt x="18" y="1096"/>
                  </a:lnTo>
                  <a:lnTo>
                    <a:pt x="17" y="1095"/>
                  </a:lnTo>
                  <a:lnTo>
                    <a:pt x="17" y="1093"/>
                  </a:lnTo>
                  <a:lnTo>
                    <a:pt x="17" y="1076"/>
                  </a:lnTo>
                  <a:lnTo>
                    <a:pt x="17" y="1074"/>
                  </a:lnTo>
                  <a:lnTo>
                    <a:pt x="18" y="1074"/>
                  </a:lnTo>
                  <a:lnTo>
                    <a:pt x="20" y="1074"/>
                  </a:lnTo>
                  <a:lnTo>
                    <a:pt x="22" y="1076"/>
                  </a:lnTo>
                  <a:close/>
                  <a:moveTo>
                    <a:pt x="22" y="1110"/>
                  </a:moveTo>
                  <a:lnTo>
                    <a:pt x="22" y="1125"/>
                  </a:lnTo>
                  <a:lnTo>
                    <a:pt x="20" y="1127"/>
                  </a:lnTo>
                  <a:lnTo>
                    <a:pt x="18" y="1128"/>
                  </a:lnTo>
                  <a:lnTo>
                    <a:pt x="17" y="1127"/>
                  </a:lnTo>
                  <a:lnTo>
                    <a:pt x="15" y="1125"/>
                  </a:lnTo>
                  <a:lnTo>
                    <a:pt x="15" y="1110"/>
                  </a:lnTo>
                  <a:lnTo>
                    <a:pt x="17" y="1106"/>
                  </a:lnTo>
                  <a:lnTo>
                    <a:pt x="18" y="1106"/>
                  </a:lnTo>
                  <a:lnTo>
                    <a:pt x="20" y="1106"/>
                  </a:lnTo>
                  <a:lnTo>
                    <a:pt x="22" y="1110"/>
                  </a:lnTo>
                  <a:close/>
                  <a:moveTo>
                    <a:pt x="20" y="1142"/>
                  </a:moveTo>
                  <a:lnTo>
                    <a:pt x="20" y="1157"/>
                  </a:lnTo>
                  <a:lnTo>
                    <a:pt x="20" y="1161"/>
                  </a:lnTo>
                  <a:lnTo>
                    <a:pt x="18" y="1161"/>
                  </a:lnTo>
                  <a:lnTo>
                    <a:pt x="17" y="1159"/>
                  </a:lnTo>
                  <a:lnTo>
                    <a:pt x="15" y="1157"/>
                  </a:lnTo>
                  <a:lnTo>
                    <a:pt x="15" y="1142"/>
                  </a:lnTo>
                  <a:lnTo>
                    <a:pt x="17" y="1140"/>
                  </a:lnTo>
                  <a:lnTo>
                    <a:pt x="18" y="1139"/>
                  </a:lnTo>
                  <a:lnTo>
                    <a:pt x="20" y="1140"/>
                  </a:lnTo>
                  <a:lnTo>
                    <a:pt x="20" y="1142"/>
                  </a:lnTo>
                  <a:close/>
                  <a:moveTo>
                    <a:pt x="20" y="1174"/>
                  </a:moveTo>
                  <a:lnTo>
                    <a:pt x="20" y="1191"/>
                  </a:lnTo>
                  <a:lnTo>
                    <a:pt x="20" y="1193"/>
                  </a:lnTo>
                  <a:lnTo>
                    <a:pt x="18" y="1193"/>
                  </a:lnTo>
                  <a:lnTo>
                    <a:pt x="15" y="1193"/>
                  </a:lnTo>
                  <a:lnTo>
                    <a:pt x="15" y="1191"/>
                  </a:lnTo>
                  <a:lnTo>
                    <a:pt x="15" y="1174"/>
                  </a:lnTo>
                  <a:lnTo>
                    <a:pt x="17" y="1172"/>
                  </a:lnTo>
                  <a:lnTo>
                    <a:pt x="18" y="1171"/>
                  </a:lnTo>
                  <a:lnTo>
                    <a:pt x="20" y="1172"/>
                  </a:lnTo>
                  <a:lnTo>
                    <a:pt x="20" y="1174"/>
                  </a:lnTo>
                  <a:close/>
                  <a:moveTo>
                    <a:pt x="20" y="1206"/>
                  </a:moveTo>
                  <a:lnTo>
                    <a:pt x="20" y="1223"/>
                  </a:lnTo>
                  <a:lnTo>
                    <a:pt x="17" y="1225"/>
                  </a:lnTo>
                  <a:lnTo>
                    <a:pt x="15" y="1225"/>
                  </a:lnTo>
                  <a:lnTo>
                    <a:pt x="15" y="1223"/>
                  </a:lnTo>
                  <a:lnTo>
                    <a:pt x="15" y="1206"/>
                  </a:lnTo>
                  <a:lnTo>
                    <a:pt x="15" y="1205"/>
                  </a:lnTo>
                  <a:lnTo>
                    <a:pt x="18" y="1205"/>
                  </a:lnTo>
                  <a:lnTo>
                    <a:pt x="20" y="1205"/>
                  </a:lnTo>
                  <a:lnTo>
                    <a:pt x="20" y="1206"/>
                  </a:lnTo>
                  <a:close/>
                  <a:moveTo>
                    <a:pt x="20" y="1239"/>
                  </a:moveTo>
                  <a:lnTo>
                    <a:pt x="20" y="1255"/>
                  </a:lnTo>
                  <a:lnTo>
                    <a:pt x="18" y="1257"/>
                  </a:lnTo>
                  <a:lnTo>
                    <a:pt x="17" y="1259"/>
                  </a:lnTo>
                  <a:lnTo>
                    <a:pt x="15" y="1257"/>
                  </a:lnTo>
                  <a:lnTo>
                    <a:pt x="15" y="1255"/>
                  </a:lnTo>
                  <a:lnTo>
                    <a:pt x="15" y="1239"/>
                  </a:lnTo>
                  <a:lnTo>
                    <a:pt x="15" y="1237"/>
                  </a:lnTo>
                  <a:lnTo>
                    <a:pt x="17" y="1237"/>
                  </a:lnTo>
                  <a:lnTo>
                    <a:pt x="18" y="1237"/>
                  </a:lnTo>
                  <a:lnTo>
                    <a:pt x="20" y="1239"/>
                  </a:lnTo>
                  <a:close/>
                  <a:moveTo>
                    <a:pt x="20" y="1272"/>
                  </a:moveTo>
                  <a:lnTo>
                    <a:pt x="20" y="1288"/>
                  </a:lnTo>
                  <a:lnTo>
                    <a:pt x="18" y="1289"/>
                  </a:lnTo>
                  <a:lnTo>
                    <a:pt x="17" y="1291"/>
                  </a:lnTo>
                  <a:lnTo>
                    <a:pt x="15" y="1289"/>
                  </a:lnTo>
                  <a:lnTo>
                    <a:pt x="13" y="1288"/>
                  </a:lnTo>
                  <a:lnTo>
                    <a:pt x="15" y="1272"/>
                  </a:lnTo>
                  <a:lnTo>
                    <a:pt x="15" y="1269"/>
                  </a:lnTo>
                  <a:lnTo>
                    <a:pt x="17" y="1269"/>
                  </a:lnTo>
                  <a:lnTo>
                    <a:pt x="18" y="1269"/>
                  </a:lnTo>
                  <a:lnTo>
                    <a:pt x="20" y="1272"/>
                  </a:lnTo>
                  <a:close/>
                  <a:moveTo>
                    <a:pt x="20" y="1305"/>
                  </a:moveTo>
                  <a:lnTo>
                    <a:pt x="18" y="1320"/>
                  </a:lnTo>
                  <a:lnTo>
                    <a:pt x="17" y="1323"/>
                  </a:lnTo>
                  <a:lnTo>
                    <a:pt x="15" y="1322"/>
                  </a:lnTo>
                  <a:lnTo>
                    <a:pt x="13" y="1320"/>
                  </a:lnTo>
                  <a:lnTo>
                    <a:pt x="13" y="1305"/>
                  </a:lnTo>
                  <a:lnTo>
                    <a:pt x="17" y="1301"/>
                  </a:lnTo>
                  <a:lnTo>
                    <a:pt x="18" y="1303"/>
                  </a:lnTo>
                  <a:lnTo>
                    <a:pt x="20" y="1305"/>
                  </a:lnTo>
                  <a:close/>
                  <a:moveTo>
                    <a:pt x="18" y="1337"/>
                  </a:moveTo>
                  <a:lnTo>
                    <a:pt x="18" y="1354"/>
                  </a:lnTo>
                  <a:lnTo>
                    <a:pt x="18" y="1355"/>
                  </a:lnTo>
                  <a:lnTo>
                    <a:pt x="17" y="1355"/>
                  </a:lnTo>
                  <a:lnTo>
                    <a:pt x="15" y="1355"/>
                  </a:lnTo>
                  <a:lnTo>
                    <a:pt x="13" y="1354"/>
                  </a:lnTo>
                  <a:lnTo>
                    <a:pt x="13" y="1337"/>
                  </a:lnTo>
                  <a:lnTo>
                    <a:pt x="15" y="1335"/>
                  </a:lnTo>
                  <a:lnTo>
                    <a:pt x="17" y="1333"/>
                  </a:lnTo>
                  <a:lnTo>
                    <a:pt x="18" y="1335"/>
                  </a:lnTo>
                  <a:lnTo>
                    <a:pt x="18" y="1337"/>
                  </a:lnTo>
                  <a:close/>
                  <a:moveTo>
                    <a:pt x="18" y="1369"/>
                  </a:moveTo>
                  <a:lnTo>
                    <a:pt x="18" y="1386"/>
                  </a:lnTo>
                  <a:lnTo>
                    <a:pt x="18" y="1388"/>
                  </a:lnTo>
                  <a:lnTo>
                    <a:pt x="17" y="1388"/>
                  </a:lnTo>
                  <a:lnTo>
                    <a:pt x="13" y="1388"/>
                  </a:lnTo>
                  <a:lnTo>
                    <a:pt x="13" y="1386"/>
                  </a:lnTo>
                  <a:lnTo>
                    <a:pt x="13" y="1369"/>
                  </a:lnTo>
                  <a:lnTo>
                    <a:pt x="15" y="1367"/>
                  </a:lnTo>
                  <a:lnTo>
                    <a:pt x="17" y="1367"/>
                  </a:lnTo>
                  <a:lnTo>
                    <a:pt x="18" y="1367"/>
                  </a:lnTo>
                  <a:lnTo>
                    <a:pt x="18" y="1369"/>
                  </a:lnTo>
                  <a:close/>
                  <a:moveTo>
                    <a:pt x="18" y="1401"/>
                  </a:moveTo>
                  <a:lnTo>
                    <a:pt x="18" y="1418"/>
                  </a:lnTo>
                  <a:lnTo>
                    <a:pt x="17" y="1420"/>
                  </a:lnTo>
                  <a:lnTo>
                    <a:pt x="15" y="1422"/>
                  </a:lnTo>
                  <a:lnTo>
                    <a:pt x="13" y="1420"/>
                  </a:lnTo>
                  <a:lnTo>
                    <a:pt x="13" y="1418"/>
                  </a:lnTo>
                  <a:lnTo>
                    <a:pt x="13" y="1401"/>
                  </a:lnTo>
                  <a:lnTo>
                    <a:pt x="13" y="1400"/>
                  </a:lnTo>
                  <a:lnTo>
                    <a:pt x="15" y="1400"/>
                  </a:lnTo>
                  <a:lnTo>
                    <a:pt x="18" y="1400"/>
                  </a:lnTo>
                  <a:lnTo>
                    <a:pt x="18" y="1401"/>
                  </a:lnTo>
                  <a:close/>
                  <a:moveTo>
                    <a:pt x="18" y="1435"/>
                  </a:moveTo>
                  <a:lnTo>
                    <a:pt x="18" y="1450"/>
                  </a:lnTo>
                  <a:lnTo>
                    <a:pt x="17" y="1452"/>
                  </a:lnTo>
                  <a:lnTo>
                    <a:pt x="15" y="1454"/>
                  </a:lnTo>
                  <a:lnTo>
                    <a:pt x="13" y="1452"/>
                  </a:lnTo>
                  <a:lnTo>
                    <a:pt x="13" y="1450"/>
                  </a:lnTo>
                  <a:lnTo>
                    <a:pt x="13" y="1435"/>
                  </a:lnTo>
                  <a:lnTo>
                    <a:pt x="13" y="1432"/>
                  </a:lnTo>
                  <a:lnTo>
                    <a:pt x="15" y="1432"/>
                  </a:lnTo>
                  <a:lnTo>
                    <a:pt x="17" y="1432"/>
                  </a:lnTo>
                  <a:lnTo>
                    <a:pt x="18" y="1435"/>
                  </a:lnTo>
                  <a:close/>
                  <a:moveTo>
                    <a:pt x="18" y="1467"/>
                  </a:moveTo>
                  <a:lnTo>
                    <a:pt x="18" y="1483"/>
                  </a:lnTo>
                  <a:lnTo>
                    <a:pt x="15" y="1486"/>
                  </a:lnTo>
                  <a:lnTo>
                    <a:pt x="13" y="1484"/>
                  </a:lnTo>
                  <a:lnTo>
                    <a:pt x="12" y="1483"/>
                  </a:lnTo>
                  <a:lnTo>
                    <a:pt x="12" y="1467"/>
                  </a:lnTo>
                  <a:lnTo>
                    <a:pt x="15" y="1464"/>
                  </a:lnTo>
                  <a:lnTo>
                    <a:pt x="17" y="1466"/>
                  </a:lnTo>
                  <a:lnTo>
                    <a:pt x="18" y="1467"/>
                  </a:lnTo>
                  <a:close/>
                  <a:moveTo>
                    <a:pt x="18" y="1500"/>
                  </a:moveTo>
                  <a:lnTo>
                    <a:pt x="17" y="1516"/>
                  </a:lnTo>
                  <a:lnTo>
                    <a:pt x="17" y="1518"/>
                  </a:lnTo>
                  <a:lnTo>
                    <a:pt x="15" y="1518"/>
                  </a:lnTo>
                  <a:lnTo>
                    <a:pt x="13" y="1518"/>
                  </a:lnTo>
                  <a:lnTo>
                    <a:pt x="12" y="1516"/>
                  </a:lnTo>
                  <a:lnTo>
                    <a:pt x="12" y="1500"/>
                  </a:lnTo>
                  <a:lnTo>
                    <a:pt x="13" y="1498"/>
                  </a:lnTo>
                  <a:lnTo>
                    <a:pt x="15" y="1496"/>
                  </a:lnTo>
                  <a:lnTo>
                    <a:pt x="17" y="1498"/>
                  </a:lnTo>
                  <a:lnTo>
                    <a:pt x="18" y="1500"/>
                  </a:lnTo>
                  <a:close/>
                  <a:moveTo>
                    <a:pt x="17" y="1532"/>
                  </a:moveTo>
                  <a:lnTo>
                    <a:pt x="17" y="1549"/>
                  </a:lnTo>
                  <a:lnTo>
                    <a:pt x="17" y="1550"/>
                  </a:lnTo>
                  <a:lnTo>
                    <a:pt x="15" y="1550"/>
                  </a:lnTo>
                  <a:lnTo>
                    <a:pt x="13" y="1550"/>
                  </a:lnTo>
                  <a:lnTo>
                    <a:pt x="12" y="1549"/>
                  </a:lnTo>
                  <a:lnTo>
                    <a:pt x="12" y="1532"/>
                  </a:lnTo>
                  <a:lnTo>
                    <a:pt x="13" y="1530"/>
                  </a:lnTo>
                  <a:lnTo>
                    <a:pt x="15" y="1530"/>
                  </a:lnTo>
                  <a:lnTo>
                    <a:pt x="17" y="1530"/>
                  </a:lnTo>
                  <a:lnTo>
                    <a:pt x="17" y="1532"/>
                  </a:lnTo>
                  <a:close/>
                  <a:moveTo>
                    <a:pt x="17" y="1564"/>
                  </a:moveTo>
                  <a:lnTo>
                    <a:pt x="17" y="1581"/>
                  </a:lnTo>
                  <a:lnTo>
                    <a:pt x="17" y="1583"/>
                  </a:lnTo>
                  <a:lnTo>
                    <a:pt x="13" y="1584"/>
                  </a:lnTo>
                  <a:lnTo>
                    <a:pt x="12" y="1583"/>
                  </a:lnTo>
                  <a:lnTo>
                    <a:pt x="12" y="1581"/>
                  </a:lnTo>
                  <a:lnTo>
                    <a:pt x="12" y="1564"/>
                  </a:lnTo>
                  <a:lnTo>
                    <a:pt x="12" y="1562"/>
                  </a:lnTo>
                  <a:lnTo>
                    <a:pt x="15" y="1562"/>
                  </a:lnTo>
                  <a:lnTo>
                    <a:pt x="17" y="1562"/>
                  </a:lnTo>
                  <a:lnTo>
                    <a:pt x="17" y="1564"/>
                  </a:lnTo>
                  <a:close/>
                  <a:moveTo>
                    <a:pt x="17" y="1598"/>
                  </a:moveTo>
                  <a:lnTo>
                    <a:pt x="17" y="1613"/>
                  </a:lnTo>
                  <a:lnTo>
                    <a:pt x="15" y="1615"/>
                  </a:lnTo>
                  <a:lnTo>
                    <a:pt x="13" y="1616"/>
                  </a:lnTo>
                  <a:lnTo>
                    <a:pt x="12" y="1615"/>
                  </a:lnTo>
                  <a:lnTo>
                    <a:pt x="12" y="1613"/>
                  </a:lnTo>
                  <a:lnTo>
                    <a:pt x="12" y="1598"/>
                  </a:lnTo>
                  <a:lnTo>
                    <a:pt x="12" y="1594"/>
                  </a:lnTo>
                  <a:lnTo>
                    <a:pt x="13" y="1594"/>
                  </a:lnTo>
                  <a:lnTo>
                    <a:pt x="17" y="1594"/>
                  </a:lnTo>
                  <a:lnTo>
                    <a:pt x="17" y="1598"/>
                  </a:lnTo>
                  <a:close/>
                  <a:moveTo>
                    <a:pt x="17" y="1630"/>
                  </a:moveTo>
                  <a:lnTo>
                    <a:pt x="17" y="1645"/>
                  </a:lnTo>
                  <a:lnTo>
                    <a:pt x="15" y="1647"/>
                  </a:lnTo>
                  <a:lnTo>
                    <a:pt x="13" y="1649"/>
                  </a:lnTo>
                  <a:lnTo>
                    <a:pt x="12" y="1647"/>
                  </a:lnTo>
                  <a:lnTo>
                    <a:pt x="12" y="1645"/>
                  </a:lnTo>
                  <a:lnTo>
                    <a:pt x="12" y="1630"/>
                  </a:lnTo>
                  <a:lnTo>
                    <a:pt x="13" y="1627"/>
                  </a:lnTo>
                  <a:lnTo>
                    <a:pt x="15" y="1628"/>
                  </a:lnTo>
                  <a:lnTo>
                    <a:pt x="17" y="1630"/>
                  </a:lnTo>
                  <a:close/>
                  <a:moveTo>
                    <a:pt x="17" y="1662"/>
                  </a:moveTo>
                  <a:lnTo>
                    <a:pt x="17" y="1679"/>
                  </a:lnTo>
                  <a:lnTo>
                    <a:pt x="15" y="1681"/>
                  </a:lnTo>
                  <a:lnTo>
                    <a:pt x="13" y="1681"/>
                  </a:lnTo>
                  <a:lnTo>
                    <a:pt x="12" y="1681"/>
                  </a:lnTo>
                  <a:lnTo>
                    <a:pt x="10" y="1679"/>
                  </a:lnTo>
                  <a:lnTo>
                    <a:pt x="10" y="1662"/>
                  </a:lnTo>
                  <a:lnTo>
                    <a:pt x="12" y="1660"/>
                  </a:lnTo>
                  <a:lnTo>
                    <a:pt x="13" y="1659"/>
                  </a:lnTo>
                  <a:lnTo>
                    <a:pt x="15" y="1660"/>
                  </a:lnTo>
                  <a:lnTo>
                    <a:pt x="17" y="1662"/>
                  </a:lnTo>
                  <a:close/>
                  <a:moveTo>
                    <a:pt x="15" y="1694"/>
                  </a:moveTo>
                  <a:lnTo>
                    <a:pt x="15" y="1711"/>
                  </a:lnTo>
                  <a:lnTo>
                    <a:pt x="15" y="1713"/>
                  </a:lnTo>
                  <a:lnTo>
                    <a:pt x="13" y="1713"/>
                  </a:lnTo>
                  <a:lnTo>
                    <a:pt x="12" y="1713"/>
                  </a:lnTo>
                  <a:lnTo>
                    <a:pt x="10" y="1711"/>
                  </a:lnTo>
                  <a:lnTo>
                    <a:pt x="10" y="1694"/>
                  </a:lnTo>
                  <a:lnTo>
                    <a:pt x="12" y="1693"/>
                  </a:lnTo>
                  <a:lnTo>
                    <a:pt x="13" y="1693"/>
                  </a:lnTo>
                  <a:lnTo>
                    <a:pt x="15" y="1693"/>
                  </a:lnTo>
                  <a:lnTo>
                    <a:pt x="15" y="1694"/>
                  </a:lnTo>
                  <a:close/>
                  <a:moveTo>
                    <a:pt x="15" y="1727"/>
                  </a:moveTo>
                  <a:lnTo>
                    <a:pt x="15" y="1744"/>
                  </a:lnTo>
                  <a:lnTo>
                    <a:pt x="15" y="1745"/>
                  </a:lnTo>
                  <a:lnTo>
                    <a:pt x="13" y="1747"/>
                  </a:lnTo>
                  <a:lnTo>
                    <a:pt x="12" y="1745"/>
                  </a:lnTo>
                  <a:lnTo>
                    <a:pt x="10" y="1744"/>
                  </a:lnTo>
                  <a:lnTo>
                    <a:pt x="10" y="1727"/>
                  </a:lnTo>
                  <a:lnTo>
                    <a:pt x="12" y="1725"/>
                  </a:lnTo>
                  <a:lnTo>
                    <a:pt x="13" y="1725"/>
                  </a:lnTo>
                  <a:lnTo>
                    <a:pt x="15" y="1725"/>
                  </a:lnTo>
                  <a:lnTo>
                    <a:pt x="15" y="1727"/>
                  </a:lnTo>
                  <a:close/>
                  <a:moveTo>
                    <a:pt x="15" y="1760"/>
                  </a:moveTo>
                  <a:lnTo>
                    <a:pt x="15" y="1776"/>
                  </a:lnTo>
                  <a:lnTo>
                    <a:pt x="15" y="1777"/>
                  </a:lnTo>
                  <a:lnTo>
                    <a:pt x="12" y="1779"/>
                  </a:lnTo>
                  <a:lnTo>
                    <a:pt x="10" y="1777"/>
                  </a:lnTo>
                  <a:lnTo>
                    <a:pt x="10" y="1776"/>
                  </a:lnTo>
                  <a:lnTo>
                    <a:pt x="10" y="1760"/>
                  </a:lnTo>
                  <a:lnTo>
                    <a:pt x="10" y="1757"/>
                  </a:lnTo>
                  <a:lnTo>
                    <a:pt x="13" y="1757"/>
                  </a:lnTo>
                  <a:lnTo>
                    <a:pt x="15" y="1757"/>
                  </a:lnTo>
                  <a:lnTo>
                    <a:pt x="15" y="1760"/>
                  </a:lnTo>
                  <a:close/>
                  <a:moveTo>
                    <a:pt x="15" y="1793"/>
                  </a:moveTo>
                  <a:lnTo>
                    <a:pt x="15" y="1808"/>
                  </a:lnTo>
                  <a:lnTo>
                    <a:pt x="13" y="1810"/>
                  </a:lnTo>
                  <a:lnTo>
                    <a:pt x="12" y="1811"/>
                  </a:lnTo>
                  <a:lnTo>
                    <a:pt x="10" y="1810"/>
                  </a:lnTo>
                  <a:lnTo>
                    <a:pt x="10" y="1808"/>
                  </a:lnTo>
                  <a:lnTo>
                    <a:pt x="10" y="1793"/>
                  </a:lnTo>
                  <a:lnTo>
                    <a:pt x="12" y="1789"/>
                  </a:lnTo>
                  <a:lnTo>
                    <a:pt x="15" y="1791"/>
                  </a:lnTo>
                  <a:lnTo>
                    <a:pt x="15" y="1793"/>
                  </a:lnTo>
                  <a:close/>
                  <a:moveTo>
                    <a:pt x="15" y="1825"/>
                  </a:moveTo>
                  <a:lnTo>
                    <a:pt x="15" y="1842"/>
                  </a:lnTo>
                  <a:lnTo>
                    <a:pt x="13" y="1843"/>
                  </a:lnTo>
                  <a:lnTo>
                    <a:pt x="12" y="1843"/>
                  </a:lnTo>
                  <a:lnTo>
                    <a:pt x="10" y="1843"/>
                  </a:lnTo>
                  <a:lnTo>
                    <a:pt x="8" y="1842"/>
                  </a:lnTo>
                  <a:lnTo>
                    <a:pt x="10" y="1825"/>
                  </a:lnTo>
                  <a:lnTo>
                    <a:pt x="10" y="1823"/>
                  </a:lnTo>
                  <a:lnTo>
                    <a:pt x="12" y="1821"/>
                  </a:lnTo>
                  <a:lnTo>
                    <a:pt x="13" y="1823"/>
                  </a:lnTo>
                  <a:lnTo>
                    <a:pt x="15" y="1825"/>
                  </a:lnTo>
                  <a:close/>
                  <a:moveTo>
                    <a:pt x="15" y="1857"/>
                  </a:moveTo>
                  <a:lnTo>
                    <a:pt x="15" y="1874"/>
                  </a:lnTo>
                  <a:lnTo>
                    <a:pt x="13" y="1876"/>
                  </a:lnTo>
                  <a:lnTo>
                    <a:pt x="12" y="1876"/>
                  </a:lnTo>
                  <a:lnTo>
                    <a:pt x="10" y="1876"/>
                  </a:lnTo>
                  <a:lnTo>
                    <a:pt x="8" y="1874"/>
                  </a:lnTo>
                  <a:lnTo>
                    <a:pt x="8" y="1857"/>
                  </a:lnTo>
                  <a:lnTo>
                    <a:pt x="10" y="1855"/>
                  </a:lnTo>
                  <a:lnTo>
                    <a:pt x="12" y="1855"/>
                  </a:lnTo>
                  <a:lnTo>
                    <a:pt x="13" y="1855"/>
                  </a:lnTo>
                  <a:lnTo>
                    <a:pt x="15" y="1857"/>
                  </a:lnTo>
                  <a:close/>
                  <a:moveTo>
                    <a:pt x="13" y="1889"/>
                  </a:moveTo>
                  <a:lnTo>
                    <a:pt x="13" y="1906"/>
                  </a:lnTo>
                  <a:lnTo>
                    <a:pt x="13" y="1908"/>
                  </a:lnTo>
                  <a:lnTo>
                    <a:pt x="12" y="1910"/>
                  </a:lnTo>
                  <a:lnTo>
                    <a:pt x="10" y="1908"/>
                  </a:lnTo>
                  <a:lnTo>
                    <a:pt x="8" y="1906"/>
                  </a:lnTo>
                  <a:lnTo>
                    <a:pt x="8" y="1889"/>
                  </a:lnTo>
                  <a:lnTo>
                    <a:pt x="10" y="1888"/>
                  </a:lnTo>
                  <a:lnTo>
                    <a:pt x="12" y="1888"/>
                  </a:lnTo>
                  <a:lnTo>
                    <a:pt x="13" y="1888"/>
                  </a:lnTo>
                  <a:lnTo>
                    <a:pt x="13" y="1889"/>
                  </a:lnTo>
                  <a:close/>
                  <a:moveTo>
                    <a:pt x="13" y="1923"/>
                  </a:moveTo>
                  <a:lnTo>
                    <a:pt x="13" y="1938"/>
                  </a:lnTo>
                  <a:lnTo>
                    <a:pt x="13" y="1940"/>
                  </a:lnTo>
                  <a:lnTo>
                    <a:pt x="12" y="1942"/>
                  </a:lnTo>
                  <a:lnTo>
                    <a:pt x="8" y="1940"/>
                  </a:lnTo>
                  <a:lnTo>
                    <a:pt x="8" y="1938"/>
                  </a:lnTo>
                  <a:lnTo>
                    <a:pt x="8" y="1923"/>
                  </a:lnTo>
                  <a:lnTo>
                    <a:pt x="10" y="1920"/>
                  </a:lnTo>
                  <a:lnTo>
                    <a:pt x="12" y="1920"/>
                  </a:lnTo>
                  <a:lnTo>
                    <a:pt x="13" y="1920"/>
                  </a:lnTo>
                  <a:lnTo>
                    <a:pt x="13" y="1923"/>
                  </a:lnTo>
                  <a:close/>
                  <a:moveTo>
                    <a:pt x="13" y="1955"/>
                  </a:moveTo>
                  <a:lnTo>
                    <a:pt x="13" y="1971"/>
                  </a:lnTo>
                  <a:lnTo>
                    <a:pt x="13" y="1972"/>
                  </a:lnTo>
                  <a:lnTo>
                    <a:pt x="10" y="1974"/>
                  </a:lnTo>
                  <a:lnTo>
                    <a:pt x="8" y="1972"/>
                  </a:lnTo>
                  <a:lnTo>
                    <a:pt x="8" y="1971"/>
                  </a:lnTo>
                  <a:lnTo>
                    <a:pt x="8" y="1955"/>
                  </a:lnTo>
                  <a:lnTo>
                    <a:pt x="10" y="1952"/>
                  </a:lnTo>
                  <a:lnTo>
                    <a:pt x="13" y="1954"/>
                  </a:lnTo>
                  <a:lnTo>
                    <a:pt x="13" y="1955"/>
                  </a:lnTo>
                  <a:close/>
                  <a:moveTo>
                    <a:pt x="13" y="1988"/>
                  </a:moveTo>
                  <a:lnTo>
                    <a:pt x="13" y="2004"/>
                  </a:lnTo>
                  <a:lnTo>
                    <a:pt x="12" y="2006"/>
                  </a:lnTo>
                  <a:lnTo>
                    <a:pt x="10" y="2006"/>
                  </a:lnTo>
                  <a:lnTo>
                    <a:pt x="8" y="2006"/>
                  </a:lnTo>
                  <a:lnTo>
                    <a:pt x="8" y="2004"/>
                  </a:lnTo>
                  <a:lnTo>
                    <a:pt x="8" y="1988"/>
                  </a:lnTo>
                  <a:lnTo>
                    <a:pt x="8" y="1986"/>
                  </a:lnTo>
                  <a:lnTo>
                    <a:pt x="10" y="1984"/>
                  </a:lnTo>
                  <a:lnTo>
                    <a:pt x="12" y="1986"/>
                  </a:lnTo>
                  <a:lnTo>
                    <a:pt x="13" y="1988"/>
                  </a:lnTo>
                  <a:close/>
                  <a:moveTo>
                    <a:pt x="13" y="2020"/>
                  </a:moveTo>
                  <a:lnTo>
                    <a:pt x="13" y="2037"/>
                  </a:lnTo>
                  <a:lnTo>
                    <a:pt x="12" y="2038"/>
                  </a:lnTo>
                  <a:lnTo>
                    <a:pt x="10" y="2038"/>
                  </a:lnTo>
                  <a:lnTo>
                    <a:pt x="8" y="2038"/>
                  </a:lnTo>
                  <a:lnTo>
                    <a:pt x="6" y="2037"/>
                  </a:lnTo>
                  <a:lnTo>
                    <a:pt x="8" y="2020"/>
                  </a:lnTo>
                  <a:lnTo>
                    <a:pt x="8" y="2018"/>
                  </a:lnTo>
                  <a:lnTo>
                    <a:pt x="10" y="2018"/>
                  </a:lnTo>
                  <a:lnTo>
                    <a:pt x="12" y="2018"/>
                  </a:lnTo>
                  <a:lnTo>
                    <a:pt x="13" y="2020"/>
                  </a:lnTo>
                  <a:close/>
                  <a:moveTo>
                    <a:pt x="13" y="2052"/>
                  </a:moveTo>
                  <a:lnTo>
                    <a:pt x="12" y="2069"/>
                  </a:lnTo>
                  <a:lnTo>
                    <a:pt x="12" y="2071"/>
                  </a:lnTo>
                  <a:lnTo>
                    <a:pt x="10" y="2072"/>
                  </a:lnTo>
                  <a:lnTo>
                    <a:pt x="8" y="2071"/>
                  </a:lnTo>
                  <a:lnTo>
                    <a:pt x="6" y="2069"/>
                  </a:lnTo>
                  <a:lnTo>
                    <a:pt x="6" y="2052"/>
                  </a:lnTo>
                  <a:lnTo>
                    <a:pt x="8" y="2050"/>
                  </a:lnTo>
                  <a:lnTo>
                    <a:pt x="10" y="2050"/>
                  </a:lnTo>
                  <a:lnTo>
                    <a:pt x="12" y="2050"/>
                  </a:lnTo>
                  <a:lnTo>
                    <a:pt x="13" y="2052"/>
                  </a:lnTo>
                  <a:close/>
                  <a:moveTo>
                    <a:pt x="12" y="2086"/>
                  </a:moveTo>
                  <a:lnTo>
                    <a:pt x="12" y="2101"/>
                  </a:lnTo>
                  <a:lnTo>
                    <a:pt x="12" y="2103"/>
                  </a:lnTo>
                  <a:lnTo>
                    <a:pt x="10" y="2104"/>
                  </a:lnTo>
                  <a:lnTo>
                    <a:pt x="8" y="2103"/>
                  </a:lnTo>
                  <a:lnTo>
                    <a:pt x="6" y="2101"/>
                  </a:lnTo>
                  <a:lnTo>
                    <a:pt x="6" y="2086"/>
                  </a:lnTo>
                  <a:lnTo>
                    <a:pt x="8" y="2082"/>
                  </a:lnTo>
                  <a:lnTo>
                    <a:pt x="10" y="2082"/>
                  </a:lnTo>
                  <a:lnTo>
                    <a:pt x="12" y="2082"/>
                  </a:lnTo>
                  <a:lnTo>
                    <a:pt x="12" y="2086"/>
                  </a:lnTo>
                  <a:close/>
                  <a:moveTo>
                    <a:pt x="12" y="2118"/>
                  </a:moveTo>
                  <a:lnTo>
                    <a:pt x="12" y="2133"/>
                  </a:lnTo>
                  <a:lnTo>
                    <a:pt x="12" y="2135"/>
                  </a:lnTo>
                  <a:lnTo>
                    <a:pt x="10" y="2137"/>
                  </a:lnTo>
                  <a:lnTo>
                    <a:pt x="6" y="2135"/>
                  </a:lnTo>
                  <a:lnTo>
                    <a:pt x="6" y="2133"/>
                  </a:lnTo>
                  <a:lnTo>
                    <a:pt x="6" y="2118"/>
                  </a:lnTo>
                  <a:lnTo>
                    <a:pt x="10" y="2115"/>
                  </a:lnTo>
                  <a:lnTo>
                    <a:pt x="12" y="2118"/>
                  </a:lnTo>
                  <a:close/>
                  <a:moveTo>
                    <a:pt x="12" y="2150"/>
                  </a:moveTo>
                  <a:lnTo>
                    <a:pt x="12" y="2167"/>
                  </a:lnTo>
                  <a:lnTo>
                    <a:pt x="10" y="2169"/>
                  </a:lnTo>
                  <a:lnTo>
                    <a:pt x="8" y="2169"/>
                  </a:lnTo>
                  <a:lnTo>
                    <a:pt x="6" y="2169"/>
                  </a:lnTo>
                  <a:lnTo>
                    <a:pt x="6" y="2167"/>
                  </a:lnTo>
                  <a:lnTo>
                    <a:pt x="6" y="2150"/>
                  </a:lnTo>
                  <a:lnTo>
                    <a:pt x="6" y="2148"/>
                  </a:lnTo>
                  <a:lnTo>
                    <a:pt x="8" y="2147"/>
                  </a:lnTo>
                  <a:lnTo>
                    <a:pt x="12" y="2148"/>
                  </a:lnTo>
                  <a:lnTo>
                    <a:pt x="12" y="2150"/>
                  </a:lnTo>
                  <a:close/>
                  <a:moveTo>
                    <a:pt x="12" y="2182"/>
                  </a:moveTo>
                  <a:lnTo>
                    <a:pt x="12" y="2199"/>
                  </a:lnTo>
                  <a:lnTo>
                    <a:pt x="10" y="2201"/>
                  </a:lnTo>
                  <a:lnTo>
                    <a:pt x="8" y="2201"/>
                  </a:lnTo>
                  <a:lnTo>
                    <a:pt x="6" y="2201"/>
                  </a:lnTo>
                  <a:lnTo>
                    <a:pt x="6" y="2199"/>
                  </a:lnTo>
                  <a:lnTo>
                    <a:pt x="6" y="2182"/>
                  </a:lnTo>
                  <a:lnTo>
                    <a:pt x="6" y="2181"/>
                  </a:lnTo>
                  <a:lnTo>
                    <a:pt x="8" y="2181"/>
                  </a:lnTo>
                  <a:lnTo>
                    <a:pt x="10" y="2181"/>
                  </a:lnTo>
                  <a:lnTo>
                    <a:pt x="12" y="2182"/>
                  </a:lnTo>
                  <a:close/>
                  <a:moveTo>
                    <a:pt x="12" y="2215"/>
                  </a:moveTo>
                  <a:lnTo>
                    <a:pt x="12" y="2232"/>
                  </a:lnTo>
                  <a:lnTo>
                    <a:pt x="10" y="2233"/>
                  </a:lnTo>
                  <a:lnTo>
                    <a:pt x="8" y="2235"/>
                  </a:lnTo>
                  <a:lnTo>
                    <a:pt x="6" y="2233"/>
                  </a:lnTo>
                  <a:lnTo>
                    <a:pt x="5" y="2232"/>
                  </a:lnTo>
                  <a:lnTo>
                    <a:pt x="5" y="2215"/>
                  </a:lnTo>
                  <a:lnTo>
                    <a:pt x="6" y="2213"/>
                  </a:lnTo>
                  <a:lnTo>
                    <a:pt x="8" y="2213"/>
                  </a:lnTo>
                  <a:lnTo>
                    <a:pt x="10" y="2213"/>
                  </a:lnTo>
                  <a:lnTo>
                    <a:pt x="12" y="2215"/>
                  </a:lnTo>
                  <a:close/>
                  <a:moveTo>
                    <a:pt x="12" y="2248"/>
                  </a:moveTo>
                  <a:lnTo>
                    <a:pt x="10" y="2264"/>
                  </a:lnTo>
                  <a:lnTo>
                    <a:pt x="10" y="2265"/>
                  </a:lnTo>
                  <a:lnTo>
                    <a:pt x="8" y="2267"/>
                  </a:lnTo>
                  <a:lnTo>
                    <a:pt x="6" y="2265"/>
                  </a:lnTo>
                  <a:lnTo>
                    <a:pt x="5" y="2264"/>
                  </a:lnTo>
                  <a:lnTo>
                    <a:pt x="5" y="2248"/>
                  </a:lnTo>
                  <a:lnTo>
                    <a:pt x="6" y="2245"/>
                  </a:lnTo>
                  <a:lnTo>
                    <a:pt x="8" y="2245"/>
                  </a:lnTo>
                  <a:lnTo>
                    <a:pt x="10" y="2245"/>
                  </a:lnTo>
                  <a:lnTo>
                    <a:pt x="12" y="2248"/>
                  </a:lnTo>
                  <a:close/>
                  <a:moveTo>
                    <a:pt x="10" y="2281"/>
                  </a:moveTo>
                  <a:lnTo>
                    <a:pt x="10" y="2296"/>
                  </a:lnTo>
                  <a:lnTo>
                    <a:pt x="10" y="2298"/>
                  </a:lnTo>
                  <a:lnTo>
                    <a:pt x="8" y="2299"/>
                  </a:lnTo>
                  <a:lnTo>
                    <a:pt x="6" y="2298"/>
                  </a:lnTo>
                  <a:lnTo>
                    <a:pt x="5" y="2296"/>
                  </a:lnTo>
                  <a:lnTo>
                    <a:pt x="5" y="2281"/>
                  </a:lnTo>
                  <a:lnTo>
                    <a:pt x="8" y="2277"/>
                  </a:lnTo>
                  <a:lnTo>
                    <a:pt x="10" y="2281"/>
                  </a:lnTo>
                  <a:close/>
                  <a:moveTo>
                    <a:pt x="10" y="2313"/>
                  </a:moveTo>
                  <a:lnTo>
                    <a:pt x="10" y="2330"/>
                  </a:lnTo>
                  <a:lnTo>
                    <a:pt x="10" y="2331"/>
                  </a:lnTo>
                  <a:lnTo>
                    <a:pt x="6" y="2331"/>
                  </a:lnTo>
                  <a:lnTo>
                    <a:pt x="5" y="2331"/>
                  </a:lnTo>
                  <a:lnTo>
                    <a:pt x="5" y="2330"/>
                  </a:lnTo>
                  <a:lnTo>
                    <a:pt x="5" y="2313"/>
                  </a:lnTo>
                  <a:lnTo>
                    <a:pt x="5" y="2311"/>
                  </a:lnTo>
                  <a:lnTo>
                    <a:pt x="8" y="2309"/>
                  </a:lnTo>
                  <a:lnTo>
                    <a:pt x="10" y="2311"/>
                  </a:lnTo>
                  <a:lnTo>
                    <a:pt x="10" y="2313"/>
                  </a:lnTo>
                  <a:close/>
                  <a:moveTo>
                    <a:pt x="10" y="2345"/>
                  </a:moveTo>
                  <a:lnTo>
                    <a:pt x="10" y="2362"/>
                  </a:lnTo>
                  <a:lnTo>
                    <a:pt x="8" y="2364"/>
                  </a:lnTo>
                  <a:lnTo>
                    <a:pt x="6" y="2364"/>
                  </a:lnTo>
                  <a:lnTo>
                    <a:pt x="5" y="2364"/>
                  </a:lnTo>
                  <a:lnTo>
                    <a:pt x="5" y="2362"/>
                  </a:lnTo>
                  <a:lnTo>
                    <a:pt x="5" y="2345"/>
                  </a:lnTo>
                  <a:lnTo>
                    <a:pt x="5" y="2343"/>
                  </a:lnTo>
                  <a:lnTo>
                    <a:pt x="6" y="2343"/>
                  </a:lnTo>
                  <a:lnTo>
                    <a:pt x="10" y="2343"/>
                  </a:lnTo>
                  <a:lnTo>
                    <a:pt x="10" y="2345"/>
                  </a:lnTo>
                  <a:close/>
                  <a:moveTo>
                    <a:pt x="10" y="2377"/>
                  </a:moveTo>
                  <a:lnTo>
                    <a:pt x="10" y="2394"/>
                  </a:lnTo>
                  <a:lnTo>
                    <a:pt x="8" y="2396"/>
                  </a:lnTo>
                  <a:lnTo>
                    <a:pt x="6" y="2398"/>
                  </a:lnTo>
                  <a:lnTo>
                    <a:pt x="5" y="2396"/>
                  </a:lnTo>
                  <a:lnTo>
                    <a:pt x="5" y="2394"/>
                  </a:lnTo>
                  <a:lnTo>
                    <a:pt x="5" y="2377"/>
                  </a:lnTo>
                  <a:lnTo>
                    <a:pt x="5" y="2376"/>
                  </a:lnTo>
                  <a:lnTo>
                    <a:pt x="6" y="2376"/>
                  </a:lnTo>
                  <a:lnTo>
                    <a:pt x="8" y="2376"/>
                  </a:lnTo>
                  <a:lnTo>
                    <a:pt x="10" y="2377"/>
                  </a:lnTo>
                  <a:close/>
                  <a:moveTo>
                    <a:pt x="10" y="2411"/>
                  </a:moveTo>
                  <a:lnTo>
                    <a:pt x="10" y="2426"/>
                  </a:lnTo>
                  <a:lnTo>
                    <a:pt x="8" y="2428"/>
                  </a:lnTo>
                  <a:lnTo>
                    <a:pt x="6" y="2430"/>
                  </a:lnTo>
                  <a:lnTo>
                    <a:pt x="5" y="2428"/>
                  </a:lnTo>
                  <a:lnTo>
                    <a:pt x="3" y="2426"/>
                  </a:lnTo>
                  <a:lnTo>
                    <a:pt x="3" y="2411"/>
                  </a:lnTo>
                  <a:lnTo>
                    <a:pt x="5" y="2408"/>
                  </a:lnTo>
                  <a:lnTo>
                    <a:pt x="6" y="2408"/>
                  </a:lnTo>
                  <a:lnTo>
                    <a:pt x="8" y="2408"/>
                  </a:lnTo>
                  <a:lnTo>
                    <a:pt x="10" y="2411"/>
                  </a:lnTo>
                  <a:close/>
                  <a:moveTo>
                    <a:pt x="8" y="2443"/>
                  </a:moveTo>
                  <a:lnTo>
                    <a:pt x="8" y="2459"/>
                  </a:lnTo>
                  <a:lnTo>
                    <a:pt x="8" y="2460"/>
                  </a:lnTo>
                  <a:lnTo>
                    <a:pt x="6" y="2462"/>
                  </a:lnTo>
                  <a:lnTo>
                    <a:pt x="5" y="2460"/>
                  </a:lnTo>
                  <a:lnTo>
                    <a:pt x="3" y="2459"/>
                  </a:lnTo>
                  <a:lnTo>
                    <a:pt x="3" y="2443"/>
                  </a:lnTo>
                  <a:lnTo>
                    <a:pt x="6" y="2440"/>
                  </a:lnTo>
                  <a:lnTo>
                    <a:pt x="8" y="2443"/>
                  </a:lnTo>
                  <a:close/>
                  <a:moveTo>
                    <a:pt x="8" y="2476"/>
                  </a:moveTo>
                  <a:lnTo>
                    <a:pt x="8" y="2492"/>
                  </a:lnTo>
                  <a:lnTo>
                    <a:pt x="8" y="2494"/>
                  </a:lnTo>
                  <a:lnTo>
                    <a:pt x="6" y="2494"/>
                  </a:lnTo>
                  <a:lnTo>
                    <a:pt x="3" y="2494"/>
                  </a:lnTo>
                  <a:lnTo>
                    <a:pt x="3" y="2492"/>
                  </a:lnTo>
                  <a:lnTo>
                    <a:pt x="3" y="2476"/>
                  </a:lnTo>
                  <a:lnTo>
                    <a:pt x="5" y="2474"/>
                  </a:lnTo>
                  <a:lnTo>
                    <a:pt x="6" y="2472"/>
                  </a:lnTo>
                  <a:lnTo>
                    <a:pt x="8" y="2474"/>
                  </a:lnTo>
                  <a:lnTo>
                    <a:pt x="8" y="2476"/>
                  </a:lnTo>
                  <a:close/>
                  <a:moveTo>
                    <a:pt x="8" y="2508"/>
                  </a:moveTo>
                  <a:lnTo>
                    <a:pt x="8" y="2525"/>
                  </a:lnTo>
                  <a:lnTo>
                    <a:pt x="8" y="2526"/>
                  </a:lnTo>
                  <a:lnTo>
                    <a:pt x="5" y="2526"/>
                  </a:lnTo>
                  <a:lnTo>
                    <a:pt x="3" y="2526"/>
                  </a:lnTo>
                  <a:lnTo>
                    <a:pt x="3" y="2525"/>
                  </a:lnTo>
                  <a:lnTo>
                    <a:pt x="3" y="2508"/>
                  </a:lnTo>
                  <a:lnTo>
                    <a:pt x="3" y="2506"/>
                  </a:lnTo>
                  <a:lnTo>
                    <a:pt x="6" y="2506"/>
                  </a:lnTo>
                  <a:lnTo>
                    <a:pt x="8" y="2506"/>
                  </a:lnTo>
                  <a:lnTo>
                    <a:pt x="8" y="2508"/>
                  </a:lnTo>
                  <a:close/>
                  <a:moveTo>
                    <a:pt x="8" y="2540"/>
                  </a:moveTo>
                  <a:lnTo>
                    <a:pt x="8" y="2557"/>
                  </a:lnTo>
                  <a:lnTo>
                    <a:pt x="6" y="2559"/>
                  </a:lnTo>
                  <a:lnTo>
                    <a:pt x="5" y="2560"/>
                  </a:lnTo>
                  <a:lnTo>
                    <a:pt x="3" y="2559"/>
                  </a:lnTo>
                  <a:lnTo>
                    <a:pt x="3" y="2557"/>
                  </a:lnTo>
                  <a:lnTo>
                    <a:pt x="3" y="2540"/>
                  </a:lnTo>
                  <a:lnTo>
                    <a:pt x="3" y="2538"/>
                  </a:lnTo>
                  <a:lnTo>
                    <a:pt x="5" y="2538"/>
                  </a:lnTo>
                  <a:lnTo>
                    <a:pt x="6" y="2538"/>
                  </a:lnTo>
                  <a:lnTo>
                    <a:pt x="8" y="2540"/>
                  </a:lnTo>
                  <a:close/>
                  <a:moveTo>
                    <a:pt x="8" y="2574"/>
                  </a:moveTo>
                  <a:lnTo>
                    <a:pt x="8" y="2589"/>
                  </a:lnTo>
                  <a:lnTo>
                    <a:pt x="6" y="2591"/>
                  </a:lnTo>
                  <a:lnTo>
                    <a:pt x="5" y="2592"/>
                  </a:lnTo>
                  <a:lnTo>
                    <a:pt x="3" y="2591"/>
                  </a:lnTo>
                  <a:lnTo>
                    <a:pt x="1" y="2589"/>
                  </a:lnTo>
                  <a:lnTo>
                    <a:pt x="3" y="2574"/>
                  </a:lnTo>
                  <a:lnTo>
                    <a:pt x="3" y="2570"/>
                  </a:lnTo>
                  <a:lnTo>
                    <a:pt x="5" y="2570"/>
                  </a:lnTo>
                  <a:lnTo>
                    <a:pt x="6" y="2570"/>
                  </a:lnTo>
                  <a:lnTo>
                    <a:pt x="8" y="2574"/>
                  </a:lnTo>
                  <a:close/>
                  <a:moveTo>
                    <a:pt x="8" y="2606"/>
                  </a:moveTo>
                  <a:lnTo>
                    <a:pt x="8" y="2621"/>
                  </a:lnTo>
                  <a:lnTo>
                    <a:pt x="6" y="2623"/>
                  </a:lnTo>
                  <a:lnTo>
                    <a:pt x="5" y="2625"/>
                  </a:lnTo>
                  <a:lnTo>
                    <a:pt x="3" y="2623"/>
                  </a:lnTo>
                  <a:lnTo>
                    <a:pt x="1" y="2621"/>
                  </a:lnTo>
                  <a:lnTo>
                    <a:pt x="1" y="2606"/>
                  </a:lnTo>
                  <a:lnTo>
                    <a:pt x="3" y="2604"/>
                  </a:lnTo>
                  <a:lnTo>
                    <a:pt x="5" y="2603"/>
                  </a:lnTo>
                  <a:lnTo>
                    <a:pt x="8" y="2606"/>
                  </a:lnTo>
                  <a:close/>
                  <a:moveTo>
                    <a:pt x="6" y="2638"/>
                  </a:moveTo>
                  <a:lnTo>
                    <a:pt x="6" y="2655"/>
                  </a:lnTo>
                  <a:lnTo>
                    <a:pt x="6" y="2657"/>
                  </a:lnTo>
                  <a:lnTo>
                    <a:pt x="5" y="2657"/>
                  </a:lnTo>
                  <a:lnTo>
                    <a:pt x="1" y="2655"/>
                  </a:lnTo>
                  <a:lnTo>
                    <a:pt x="1" y="2638"/>
                  </a:lnTo>
                  <a:lnTo>
                    <a:pt x="3" y="2637"/>
                  </a:lnTo>
                  <a:lnTo>
                    <a:pt x="5" y="2635"/>
                  </a:lnTo>
                  <a:lnTo>
                    <a:pt x="6" y="2637"/>
                  </a:lnTo>
                  <a:lnTo>
                    <a:pt x="6" y="2638"/>
                  </a:lnTo>
                  <a:close/>
                  <a:moveTo>
                    <a:pt x="6" y="2670"/>
                  </a:moveTo>
                  <a:lnTo>
                    <a:pt x="6" y="2687"/>
                  </a:lnTo>
                  <a:lnTo>
                    <a:pt x="6" y="2689"/>
                  </a:lnTo>
                  <a:lnTo>
                    <a:pt x="5" y="2689"/>
                  </a:lnTo>
                  <a:lnTo>
                    <a:pt x="1" y="2689"/>
                  </a:lnTo>
                  <a:lnTo>
                    <a:pt x="1" y="2687"/>
                  </a:lnTo>
                  <a:lnTo>
                    <a:pt x="1" y="2670"/>
                  </a:lnTo>
                  <a:lnTo>
                    <a:pt x="3" y="2669"/>
                  </a:lnTo>
                  <a:lnTo>
                    <a:pt x="5" y="2669"/>
                  </a:lnTo>
                  <a:lnTo>
                    <a:pt x="6" y="2669"/>
                  </a:lnTo>
                  <a:lnTo>
                    <a:pt x="6" y="2670"/>
                  </a:lnTo>
                  <a:close/>
                  <a:moveTo>
                    <a:pt x="6" y="2703"/>
                  </a:moveTo>
                  <a:lnTo>
                    <a:pt x="6" y="2720"/>
                  </a:lnTo>
                  <a:lnTo>
                    <a:pt x="6" y="2721"/>
                  </a:lnTo>
                  <a:lnTo>
                    <a:pt x="3" y="2723"/>
                  </a:lnTo>
                  <a:lnTo>
                    <a:pt x="1" y="2721"/>
                  </a:lnTo>
                  <a:lnTo>
                    <a:pt x="1" y="2720"/>
                  </a:lnTo>
                  <a:lnTo>
                    <a:pt x="1" y="2703"/>
                  </a:lnTo>
                  <a:lnTo>
                    <a:pt x="1" y="2701"/>
                  </a:lnTo>
                  <a:lnTo>
                    <a:pt x="3" y="2701"/>
                  </a:lnTo>
                  <a:lnTo>
                    <a:pt x="6" y="2701"/>
                  </a:lnTo>
                  <a:lnTo>
                    <a:pt x="6" y="2703"/>
                  </a:lnTo>
                  <a:close/>
                  <a:moveTo>
                    <a:pt x="6" y="2736"/>
                  </a:moveTo>
                  <a:lnTo>
                    <a:pt x="6" y="2752"/>
                  </a:lnTo>
                  <a:lnTo>
                    <a:pt x="5" y="2753"/>
                  </a:lnTo>
                  <a:lnTo>
                    <a:pt x="3" y="2755"/>
                  </a:lnTo>
                  <a:lnTo>
                    <a:pt x="1" y="2753"/>
                  </a:lnTo>
                  <a:lnTo>
                    <a:pt x="1" y="2752"/>
                  </a:lnTo>
                  <a:lnTo>
                    <a:pt x="1" y="2736"/>
                  </a:lnTo>
                  <a:lnTo>
                    <a:pt x="1" y="2733"/>
                  </a:lnTo>
                  <a:lnTo>
                    <a:pt x="3" y="2733"/>
                  </a:lnTo>
                  <a:lnTo>
                    <a:pt x="5" y="2733"/>
                  </a:lnTo>
                  <a:lnTo>
                    <a:pt x="6" y="2736"/>
                  </a:lnTo>
                  <a:close/>
                  <a:moveTo>
                    <a:pt x="6" y="2769"/>
                  </a:moveTo>
                  <a:lnTo>
                    <a:pt x="6" y="2784"/>
                  </a:lnTo>
                  <a:lnTo>
                    <a:pt x="5" y="2786"/>
                  </a:lnTo>
                  <a:lnTo>
                    <a:pt x="3" y="2787"/>
                  </a:lnTo>
                  <a:lnTo>
                    <a:pt x="1" y="2786"/>
                  </a:lnTo>
                  <a:lnTo>
                    <a:pt x="0" y="2784"/>
                  </a:lnTo>
                  <a:lnTo>
                    <a:pt x="1" y="2769"/>
                  </a:lnTo>
                  <a:lnTo>
                    <a:pt x="1" y="2767"/>
                  </a:lnTo>
                  <a:lnTo>
                    <a:pt x="3" y="2765"/>
                  </a:lnTo>
                  <a:lnTo>
                    <a:pt x="6" y="2769"/>
                  </a:lnTo>
                  <a:close/>
                  <a:moveTo>
                    <a:pt x="6" y="2801"/>
                  </a:moveTo>
                  <a:lnTo>
                    <a:pt x="5" y="2818"/>
                  </a:lnTo>
                  <a:lnTo>
                    <a:pt x="5" y="2820"/>
                  </a:lnTo>
                  <a:lnTo>
                    <a:pt x="3" y="2820"/>
                  </a:lnTo>
                  <a:lnTo>
                    <a:pt x="0" y="2818"/>
                  </a:lnTo>
                  <a:lnTo>
                    <a:pt x="0" y="2801"/>
                  </a:lnTo>
                  <a:lnTo>
                    <a:pt x="1" y="2799"/>
                  </a:lnTo>
                  <a:lnTo>
                    <a:pt x="3" y="2797"/>
                  </a:lnTo>
                  <a:lnTo>
                    <a:pt x="5" y="2799"/>
                  </a:lnTo>
                  <a:lnTo>
                    <a:pt x="6"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9" name="TextBox 3"/>
            <p:cNvSpPr txBox="1">
              <a:spLocks noChangeArrowheads="1"/>
            </p:cNvSpPr>
            <p:nvPr/>
          </p:nvSpPr>
          <p:spPr bwMode="auto">
            <a:xfrm>
              <a:off x="4026255" y="2557205"/>
              <a:ext cx="995415"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Test Error</a:t>
              </a:r>
              <a:endParaRPr lang="ru-RU" dirty="0">
                <a:solidFill>
                  <a:srgbClr val="000000"/>
                </a:solidFill>
                <a:latin typeface="Calibri" pitchFamily="34" charset="0"/>
              </a:endParaRPr>
            </a:p>
          </p:txBody>
        </p:sp>
        <p:sp>
          <p:nvSpPr>
            <p:cNvPr id="20" name="TextBox 3"/>
            <p:cNvSpPr txBox="1">
              <a:spLocks noChangeArrowheads="1"/>
            </p:cNvSpPr>
            <p:nvPr/>
          </p:nvSpPr>
          <p:spPr bwMode="auto">
            <a:xfrm>
              <a:off x="2392961" y="4956280"/>
              <a:ext cx="363631"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1</a:t>
              </a:r>
              <a:endParaRPr lang="ru-RU" baseline="-25000">
                <a:solidFill>
                  <a:srgbClr val="000000"/>
                </a:solidFill>
                <a:latin typeface="Calibri" pitchFamily="34" charset="0"/>
              </a:endParaRPr>
            </a:p>
          </p:txBody>
        </p:sp>
        <p:sp>
          <p:nvSpPr>
            <p:cNvPr id="21" name="TextBox 3"/>
            <p:cNvSpPr txBox="1">
              <a:spLocks noChangeArrowheads="1"/>
            </p:cNvSpPr>
            <p:nvPr/>
          </p:nvSpPr>
          <p:spPr bwMode="auto">
            <a:xfrm>
              <a:off x="6232421" y="4956280"/>
              <a:ext cx="36972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n</a:t>
              </a:r>
              <a:endParaRPr lang="ru-RU" baseline="-25000">
                <a:solidFill>
                  <a:srgbClr val="000000"/>
                </a:solidFill>
                <a:latin typeface="Calibri" pitchFamily="34" charset="0"/>
              </a:endParaRPr>
            </a:p>
          </p:txBody>
        </p:sp>
        <p:sp>
          <p:nvSpPr>
            <p:cNvPr id="22" name="TextBox 3"/>
            <p:cNvSpPr txBox="1">
              <a:spLocks noChangeArrowheads="1"/>
            </p:cNvSpPr>
            <p:nvPr/>
          </p:nvSpPr>
          <p:spPr bwMode="auto">
            <a:xfrm>
              <a:off x="4252224" y="4956280"/>
              <a:ext cx="361600"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h</a:t>
              </a:r>
              <a:r>
                <a:rPr lang="de-DE" baseline="30000" dirty="0">
                  <a:solidFill>
                    <a:srgbClr val="000000"/>
                  </a:solidFill>
                  <a:latin typeface="Calibri" pitchFamily="34" charset="0"/>
                </a:rPr>
                <a:t>*</a:t>
              </a:r>
              <a:endParaRPr lang="ru-RU" baseline="30000" dirty="0">
                <a:solidFill>
                  <a:srgbClr val="000000"/>
                </a:solidFill>
                <a:latin typeface="Calibri" pitchFamily="34" charset="0"/>
              </a:endParaRPr>
            </a:p>
          </p:txBody>
        </p:sp>
      </p:grpSp>
      <p:grpSp>
        <p:nvGrpSpPr>
          <p:cNvPr id="3" name="Gruppieren 2"/>
          <p:cNvGrpSpPr/>
          <p:nvPr/>
        </p:nvGrpSpPr>
        <p:grpSpPr>
          <a:xfrm>
            <a:off x="2675334" y="5307954"/>
            <a:ext cx="3735856" cy="643456"/>
            <a:chOff x="2675334" y="5307954"/>
            <a:chExt cx="3735856" cy="643456"/>
          </a:xfrm>
        </p:grpSpPr>
        <p:sp>
          <p:nvSpPr>
            <p:cNvPr id="23" name="Rectangle 2"/>
            <p:cNvSpPr>
              <a:spLocks noChangeArrowheads="1"/>
            </p:cNvSpPr>
            <p:nvPr/>
          </p:nvSpPr>
          <p:spPr bwMode="auto">
            <a:xfrm>
              <a:off x="2826817" y="5580954"/>
              <a:ext cx="134972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Underfitting</a:t>
              </a:r>
              <a:endParaRPr lang="de-DE" dirty="0">
                <a:solidFill>
                  <a:srgbClr val="FF0000"/>
                </a:solidFill>
                <a:latin typeface="Arial" pitchFamily="34" charset="0"/>
                <a:ea typeface="+mn-ea"/>
              </a:endParaRPr>
            </a:p>
          </p:txBody>
        </p:sp>
        <p:sp>
          <p:nvSpPr>
            <p:cNvPr id="24" name="Rectangle 2"/>
            <p:cNvSpPr>
              <a:spLocks noChangeArrowheads="1"/>
            </p:cNvSpPr>
            <p:nvPr/>
          </p:nvSpPr>
          <p:spPr bwMode="auto">
            <a:xfrm>
              <a:off x="4759406" y="5612214"/>
              <a:ext cx="12840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Overfitting</a:t>
              </a:r>
              <a:r>
                <a:rPr lang="de-DE" dirty="0">
                  <a:solidFill>
                    <a:srgbClr val="FF0000"/>
                  </a:solidFill>
                  <a:latin typeface="Arial" pitchFamily="34" charset="0"/>
                  <a:ea typeface="+mn-ea"/>
                </a:rPr>
                <a:t> </a:t>
              </a:r>
            </a:p>
          </p:txBody>
        </p:sp>
        <p:sp>
          <p:nvSpPr>
            <p:cNvPr id="25" name="Geschweifte Klammer links 24"/>
            <p:cNvSpPr/>
            <p:nvPr/>
          </p:nvSpPr>
          <p:spPr bwMode="auto">
            <a:xfrm rot="16200000">
              <a:off x="3372679" y="4612380"/>
              <a:ext cx="257589" cy="1652280"/>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Geschweifte Klammer links 25"/>
            <p:cNvSpPr/>
            <p:nvPr/>
          </p:nvSpPr>
          <p:spPr bwMode="auto">
            <a:xfrm rot="16200000">
              <a:off x="5267685" y="4443360"/>
              <a:ext cx="278911" cy="2008099"/>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Tree>
    <p:extLst>
      <p:ext uri="{BB962C8B-B14F-4D97-AF65-F5344CB8AC3E}">
        <p14:creationId xmlns:p14="http://schemas.microsoft.com/office/powerpoint/2010/main" val="1517492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Different Complexities</a:t>
            </a:r>
          </a:p>
        </p:txBody>
      </p:sp>
      <p:sp>
        <p:nvSpPr>
          <p:cNvPr id="4" name="TextBox 1"/>
          <p:cNvSpPr txBox="1">
            <a:spLocks noChangeArrowheads="1"/>
          </p:cNvSpPr>
          <p:nvPr/>
        </p:nvSpPr>
        <p:spPr bwMode="auto">
          <a:xfrm>
            <a:off x="1857376" y="2092532"/>
            <a:ext cx="1382110"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Estimation</a:t>
            </a:r>
          </a:p>
        </p:txBody>
      </p:sp>
      <p:sp>
        <p:nvSpPr>
          <p:cNvPr id="5" name="TextBox 7"/>
          <p:cNvSpPr txBox="1">
            <a:spLocks noChangeArrowheads="1"/>
          </p:cNvSpPr>
          <p:nvPr/>
        </p:nvSpPr>
        <p:spPr bwMode="auto">
          <a:xfrm>
            <a:off x="4989117" y="2092532"/>
            <a:ext cx="1441419"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Application</a:t>
            </a:r>
          </a:p>
        </p:txBody>
      </p:sp>
      <p:sp>
        <p:nvSpPr>
          <p:cNvPr id="6" name="TextBox 3"/>
          <p:cNvSpPr txBox="1">
            <a:spLocks noChangeArrowheads="1"/>
          </p:cNvSpPr>
          <p:nvPr/>
        </p:nvSpPr>
        <p:spPr bwMode="auto">
          <a:xfrm rot="16200000">
            <a:off x="357322" y="1830563"/>
            <a:ext cx="822854"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Value</a:t>
            </a:r>
            <a:endParaRPr lang="ru-RU" sz="2000" b="0" dirty="0">
              <a:solidFill>
                <a:srgbClr val="000000"/>
              </a:solidFill>
              <a:latin typeface="Arial"/>
            </a:endParaRPr>
          </a:p>
        </p:txBody>
      </p:sp>
      <p:sp>
        <p:nvSpPr>
          <p:cNvPr id="7" name="Freeform 19"/>
          <p:cNvSpPr>
            <a:spLocks/>
          </p:cNvSpPr>
          <p:nvPr/>
        </p:nvSpPr>
        <p:spPr bwMode="auto">
          <a:xfrm>
            <a:off x="1100683" y="2860882"/>
            <a:ext cx="6684321"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rgbClr val="0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Freeform 21"/>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9" name="Freeform 22"/>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rgbClr val="000000"/>
          </a:solidFill>
          <a:ln w="8">
            <a:solidFill>
              <a:srgbClr val="000000"/>
            </a:solidFill>
            <a:prstDash val="solid"/>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Freeform 23"/>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Freeform 24"/>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2" name="Freeform 25"/>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26"/>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Freeform 27"/>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28"/>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6" name="Freeform 29"/>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30"/>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8" name="Freeform 31"/>
          <p:cNvSpPr>
            <a:spLocks/>
          </p:cNvSpPr>
          <p:nvPr/>
        </p:nvSpPr>
        <p:spPr bwMode="auto">
          <a:xfrm>
            <a:off x="3983834" y="4036086"/>
            <a:ext cx="188066"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Freeform 33"/>
          <p:cNvSpPr>
            <a:spLocks/>
          </p:cNvSpPr>
          <p:nvPr/>
        </p:nvSpPr>
        <p:spPr bwMode="auto">
          <a:xfrm>
            <a:off x="3250694" y="4342258"/>
            <a:ext cx="188066"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35"/>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36"/>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2" name="Freeform 37"/>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38"/>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4" name="Freeform 39"/>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40"/>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6" name="Freeform 41"/>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42"/>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cxnSp>
        <p:nvCxnSpPr>
          <p:cNvPr id="28" name="Gerade Verbindung 58"/>
          <p:cNvCxnSpPr>
            <a:cxnSpLocks noChangeShapeType="1"/>
          </p:cNvCxnSpPr>
          <p:nvPr/>
        </p:nvCxnSpPr>
        <p:spPr bwMode="auto">
          <a:xfrm flipV="1">
            <a:off x="1091120" y="2318124"/>
            <a:ext cx="5987838" cy="2947288"/>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cxnSp>
      <p:cxnSp>
        <p:nvCxnSpPr>
          <p:cNvPr id="29" name="Gerade Verbindung mit Pfeil 28"/>
          <p:cNvCxnSpPr/>
          <p:nvPr/>
        </p:nvCxnSpPr>
        <p:spPr bwMode="auto">
          <a:xfrm flipV="1">
            <a:off x="1090349" y="1668669"/>
            <a:ext cx="0" cy="4067175"/>
          </a:xfrm>
          <a:prstGeom prst="straightConnector1">
            <a:avLst/>
          </a:prstGeom>
          <a:noFill/>
          <a:ln w="28575" cap="flat" cmpd="sng" algn="ctr">
            <a:solidFill>
              <a:srgbClr val="000000"/>
            </a:solidFill>
            <a:prstDash val="solid"/>
            <a:headEnd type="none" w="med" len="med"/>
            <a:tailEnd type="triangle" w="med" len="lg"/>
          </a:ln>
          <a:effectLst/>
        </p:spPr>
      </p:cxnSp>
      <p:cxnSp>
        <p:nvCxnSpPr>
          <p:cNvPr id="30" name="Gerade Verbindung mit Pfeil 29"/>
          <p:cNvCxnSpPr/>
          <p:nvPr/>
        </p:nvCxnSpPr>
        <p:spPr bwMode="auto">
          <a:xfrm>
            <a:off x="1083470" y="5727906"/>
            <a:ext cx="7195608" cy="0"/>
          </a:xfrm>
          <a:prstGeom prst="straightConnector1">
            <a:avLst/>
          </a:prstGeom>
          <a:noFill/>
          <a:ln w="28575" cap="flat" cmpd="sng" algn="ctr">
            <a:solidFill>
              <a:srgbClr val="000000"/>
            </a:solidFill>
            <a:prstDash val="solid"/>
            <a:headEnd type="none" w="med" len="med"/>
            <a:tailEnd type="triangle" w="med" len="lg"/>
          </a:ln>
          <a:effectLst/>
        </p:spPr>
      </p:cxnSp>
      <p:sp>
        <p:nvSpPr>
          <p:cNvPr id="31" name="TextBox 3"/>
          <p:cNvSpPr txBox="1">
            <a:spLocks noChangeArrowheads="1"/>
          </p:cNvSpPr>
          <p:nvPr/>
        </p:nvSpPr>
        <p:spPr bwMode="auto">
          <a:xfrm>
            <a:off x="7412081" y="5853379"/>
            <a:ext cx="745845"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Time</a:t>
            </a:r>
            <a:endParaRPr lang="ru-RU" sz="2000" b="0" dirty="0">
              <a:solidFill>
                <a:srgbClr val="000000"/>
              </a:solidFill>
              <a:latin typeface="Arial"/>
            </a:endParaRPr>
          </a:p>
        </p:txBody>
      </p:sp>
      <p:sp>
        <p:nvSpPr>
          <p:cNvPr id="32" name="Line 34"/>
          <p:cNvSpPr>
            <a:spLocks noChangeShapeType="1"/>
          </p:cNvSpPr>
          <p:nvPr/>
        </p:nvSpPr>
        <p:spPr bwMode="auto">
          <a:xfrm>
            <a:off x="4363154" y="2087722"/>
            <a:ext cx="0" cy="36462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Freeform 35"/>
          <p:cNvSpPr>
            <a:spLocks/>
          </p:cNvSpPr>
          <p:nvPr/>
        </p:nvSpPr>
        <p:spPr bwMode="auto">
          <a:xfrm>
            <a:off x="1097495" y="2868614"/>
            <a:ext cx="6486692" cy="2387519"/>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 name="Rechteck 1"/>
          <p:cNvSpPr/>
          <p:nvPr/>
        </p:nvSpPr>
        <p:spPr bwMode="auto">
          <a:xfrm>
            <a:off x="4338799" y="1810389"/>
            <a:ext cx="3620778" cy="3899106"/>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185374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276</a:t>
            </a:fld>
            <a:endParaRPr lang="en-US" sz="800" dirty="0">
              <a:solidFill>
                <a:schemeClr val="bg1"/>
              </a:solidFill>
            </a:endParaRPr>
          </a:p>
        </p:txBody>
      </p:sp>
      <mc:AlternateContent xmlns:mc="http://schemas.openxmlformats.org/markup-compatibility/2006" xmlns:a14="http://schemas.microsoft.com/office/drawing/2010/main">
        <mc:Choice Requires="a14">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Relationship of </a:t>
                </a:r>
                <a14:m>
                  <m:oMath xmlns:m="http://schemas.openxmlformats.org/officeDocument/2006/math">
                    <m:r>
                      <a:rPr lang="en-US" sz="2400" i="1">
                        <a:latin typeface="Cambria Math"/>
                      </a:rPr>
                      <m:t>𝜆</m:t>
                    </m:r>
                  </m:oMath>
                </a14:m>
                <a:r>
                  <a:rPr lang="en-US" sz="2400" dirty="0"/>
                  <a:t> and Complexity</a:t>
                </a:r>
              </a:p>
            </p:txBody>
          </p:sp>
        </mc:Choice>
        <mc:Fallback xmlns="">
          <p:sp>
            <p:nvSpPr>
              <p:cNvPr id="4099" name="Rectangle 2"/>
              <p:cNvSpPr>
                <a:spLocks noRot="1" noChangeAspect="1" noMove="1" noResize="1" noEditPoints="1" noAdjustHandles="1" noChangeArrowheads="1" noChangeShapeType="1" noTextEdit="1"/>
              </p:cNvSpPr>
              <p:nvPr/>
            </p:nvSpPr>
            <p:spPr bwMode="auto">
              <a:xfrm>
                <a:off x="177800" y="534988"/>
                <a:ext cx="6289502" cy="425374"/>
              </a:xfrm>
              <a:prstGeom prst="rect">
                <a:avLst/>
              </a:prstGeom>
              <a:blipFill rotWithShape="1">
                <a:blip r:embed="rId2"/>
                <a:stretch>
                  <a:fillRect l="-1453" t="-18571" b="-32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4" name="Textfeld 3"/>
          <p:cNvSpPr txBox="1"/>
          <p:nvPr/>
        </p:nvSpPr>
        <p:spPr>
          <a:xfrm>
            <a:off x="573283" y="1139649"/>
            <a:ext cx="7953759" cy="3908762"/>
          </a:xfrm>
          <a:prstGeom prst="rect">
            <a:avLst/>
          </a:prstGeom>
          <a:noFill/>
        </p:spPr>
        <p:txBody>
          <a:bodyPr wrap="square" rtlCol="0">
            <a:spAutoFit/>
          </a:bodyPr>
          <a:lstStyle/>
          <a:p>
            <a:pPr algn="l">
              <a:spcBef>
                <a:spcPts val="1200"/>
              </a:spcBef>
            </a:pPr>
            <a:r>
              <a:rPr lang="en-US" sz="1800" dirty="0"/>
              <a:t>𝜆 </a:t>
            </a:r>
            <a:r>
              <a:rPr lang="en-US" sz="1800" dirty="0">
                <a:latin typeface="+mn-lt"/>
                <a:ea typeface="Calibri"/>
                <a:cs typeface="Times New Roman"/>
              </a:rPr>
              <a:t>→ </a:t>
            </a:r>
            <a:r>
              <a:rPr lang="en-US" sz="1800" dirty="0">
                <a:latin typeface="MS PGothic"/>
                <a:ea typeface="MS PGothic"/>
                <a:cs typeface="Times New Roman"/>
              </a:rPr>
              <a:t>∞</a:t>
            </a:r>
            <a:r>
              <a:rPr lang="en-US" sz="1800" dirty="0">
                <a:latin typeface="+mn-lt"/>
                <a:ea typeface="MS PGothic"/>
                <a:cs typeface="Times New Roman"/>
              </a:rPr>
              <a:t> : Lowest Complexity</a:t>
            </a:r>
            <a:endParaRPr lang="en-US" sz="1800" dirty="0">
              <a:latin typeface="+mn-lt"/>
              <a:ea typeface="Calibri"/>
              <a:cs typeface="Times New Roman"/>
            </a:endParaRPr>
          </a:p>
          <a:p>
            <a:pPr algn="l">
              <a:spcBef>
                <a:spcPts val="600"/>
              </a:spcBef>
            </a:pPr>
            <a:r>
              <a:rPr lang="en-US" sz="1800" dirty="0">
                <a:latin typeface="+mn-lt"/>
                <a:ea typeface="Calibri"/>
                <a:cs typeface="Times New Roman"/>
              </a:rPr>
              <a:t>the ridge regression coefficients are equal to zero. For every input, the result is </a:t>
            </a:r>
            <a:r>
              <a:rPr lang="en-US" sz="1800" dirty="0">
                <a:cs typeface="Times New Roman"/>
              </a:rPr>
              <a:t>β</a:t>
            </a:r>
            <a:r>
              <a:rPr lang="en-US" sz="1800" baseline="-25000" dirty="0">
                <a:cs typeface="Times New Roman"/>
              </a:rPr>
              <a:t>0</a:t>
            </a:r>
            <a:r>
              <a:rPr lang="en-US" sz="1800" dirty="0">
                <a:latin typeface="+mn-lt"/>
                <a:ea typeface="Calibri"/>
                <a:cs typeface="Times New Roman"/>
              </a:rPr>
              <a:t>.</a:t>
            </a:r>
          </a:p>
          <a:p>
            <a:pPr algn="l">
              <a:spcBef>
                <a:spcPts val="1800"/>
              </a:spcBef>
            </a:pPr>
            <a:r>
              <a:rPr lang="en-US" sz="1800" dirty="0"/>
              <a:t>𝜆 = 0 : Relative High Complexity (linear Model)</a:t>
            </a:r>
          </a:p>
          <a:p>
            <a:pPr algn="l">
              <a:spcBef>
                <a:spcPts val="600"/>
              </a:spcBef>
            </a:pPr>
            <a:r>
              <a:rPr lang="en-US" sz="1800" dirty="0">
                <a:latin typeface="+mn-lt"/>
                <a:cs typeface="Times New Roman"/>
              </a:rPr>
              <a:t>the penalty term has no effect, and ridge regression will produce the least squares estimates.</a:t>
            </a: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r>
              <a:rPr lang="en-US" sz="1800" dirty="0">
                <a:latin typeface="+mn-lt"/>
                <a:cs typeface="Times New Roman"/>
              </a:rPr>
              <a:t>Example:</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996" y="3430349"/>
            <a:ext cx="3607724" cy="311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910349" y="4135661"/>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215f.</a:t>
            </a:r>
          </a:p>
        </p:txBody>
      </p:sp>
    </p:spTree>
    <p:extLst>
      <p:ext uri="{BB962C8B-B14F-4D97-AF65-F5344CB8AC3E}">
        <p14:creationId xmlns:p14="http://schemas.microsoft.com/office/powerpoint/2010/main" val="2996894853"/>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a:t>
            </a:r>
          </a:p>
        </p:txBody>
      </p:sp>
      <p:sp>
        <p:nvSpPr>
          <p:cNvPr id="4" name="Textfeld 3"/>
          <p:cNvSpPr txBox="1"/>
          <p:nvPr/>
        </p:nvSpPr>
        <p:spPr>
          <a:xfrm>
            <a:off x="374073" y="1098084"/>
            <a:ext cx="8636808" cy="5586145"/>
          </a:xfrm>
          <a:prstGeom prst="rect">
            <a:avLst/>
          </a:prstGeom>
          <a:noFill/>
        </p:spPr>
        <p:txBody>
          <a:bodyPr wrap="square" rtlCol="0">
            <a:spAutoFit/>
          </a:bodyPr>
          <a:lstStyle/>
          <a:p>
            <a:pPr algn="l">
              <a:spcBef>
                <a:spcPts val="1200"/>
              </a:spcBef>
              <a:tabLst>
                <a:tab pos="7531100" algn="l"/>
              </a:tabLst>
            </a:pPr>
            <a:r>
              <a:rPr lang="en-US" sz="1800" dirty="0"/>
              <a:t>OLS is not suitable for high-dimensional data. Especially when the number of features p is as large as, or larger than, the number of observations, OLS cannot be applied.</a:t>
            </a:r>
            <a:r>
              <a:rPr lang="en-US" sz="1800" i="1" dirty="0"/>
              <a:t> </a:t>
            </a:r>
            <a:r>
              <a:rPr lang="en-US" sz="1800" dirty="0"/>
              <a:t>Regardless of whether or not there truly is a relationship between the features and the response, OLS will yield a set of coefficient estimates that result in a perfect fit to the data, such that the residuals are </a:t>
            </a:r>
            <a:br>
              <a:rPr lang="en-US" sz="1800" dirty="0"/>
            </a:br>
            <a:r>
              <a:rPr lang="en-US" sz="1800" dirty="0"/>
              <a:t>	zero. </a:t>
            </a:r>
          </a:p>
          <a:p>
            <a:pPr algn="l">
              <a:lnSpc>
                <a:spcPct val="150000"/>
              </a:lnSpc>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r>
              <a:rPr lang="en-US" sz="1800" dirty="0">
                <a:latin typeface="+mn-lt"/>
                <a:cs typeface="Times New Roman"/>
              </a:rPr>
              <a:t>The figure shows two cases. When there are 20 observations, n &gt; p and the OLS line does not perfectly fit the data. When there are only two observations, then regardless of the values of those observations, the regression line will fit the data exactly. This is problematic because this perfect fit will almost certainly lead to overfitting of the data.</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5" y="2586094"/>
            <a:ext cx="5353396" cy="26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118168" y="3208254"/>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239f.</a:t>
            </a:r>
          </a:p>
        </p:txBody>
      </p:sp>
    </p:spTree>
    <p:extLst>
      <p:ext uri="{BB962C8B-B14F-4D97-AF65-F5344CB8AC3E}">
        <p14:creationId xmlns:p14="http://schemas.microsoft.com/office/powerpoint/2010/main" val="3671591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(II)</a:t>
            </a:r>
          </a:p>
        </p:txBody>
      </p:sp>
      <p:sp>
        <p:nvSpPr>
          <p:cNvPr id="4" name="Textfeld 3"/>
          <p:cNvSpPr txBox="1"/>
          <p:nvPr/>
        </p:nvSpPr>
        <p:spPr>
          <a:xfrm>
            <a:off x="216125" y="1068227"/>
            <a:ext cx="8736676" cy="5278368"/>
          </a:xfrm>
          <a:prstGeom prst="rect">
            <a:avLst/>
          </a:prstGeom>
          <a:noFill/>
        </p:spPr>
        <p:txBody>
          <a:bodyPr wrap="square" rtlCol="0">
            <a:spAutoFit/>
          </a:bodyPr>
          <a:lstStyle/>
          <a:p>
            <a:pPr algn="l">
              <a:spcBef>
                <a:spcPts val="1200"/>
              </a:spcBef>
            </a:pPr>
            <a:r>
              <a:rPr lang="en-US" sz="1800" dirty="0">
                <a:latin typeface="+mn-lt"/>
                <a:cs typeface="Times New Roman"/>
              </a:rPr>
              <a:t>The figure illustrates the risk of applying OLS when the number of features p is large. The model R</a:t>
            </a:r>
            <a:r>
              <a:rPr lang="en-US" sz="1800" baseline="30000" dirty="0">
                <a:latin typeface="+mn-lt"/>
                <a:cs typeface="Times New Roman"/>
              </a:rPr>
              <a:t>2</a:t>
            </a:r>
            <a:r>
              <a:rPr lang="en-US" sz="1800" dirty="0">
                <a:latin typeface="+mn-lt"/>
                <a:cs typeface="Times New Roman"/>
              </a:rPr>
              <a:t> increases to 1 as the number of features increases, and the training set MSE decreases to 0. At the same time, the MSE on a test set becomes extremely large as the number of features increases.</a:t>
            </a: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3000"/>
              </a:spcBef>
            </a:pPr>
            <a:r>
              <a:rPr lang="en-US" sz="1800" dirty="0">
                <a:latin typeface="+mn-lt"/>
                <a:cs typeface="Times New Roman"/>
              </a:rPr>
              <a:t>In contrast, methods like ridge regression are particularly useful for performing regression in the high-dimensional setting. Essentially, these approaches avoid overfitting by using a less flexible fitting approach than least squares.</a:t>
            </a:r>
          </a:p>
        </p:txBody>
      </p:sp>
      <p:sp>
        <p:nvSpPr>
          <p:cNvPr id="6" name="Textfeld 5"/>
          <p:cNvSpPr txBox="1"/>
          <p:nvPr/>
        </p:nvSpPr>
        <p:spPr>
          <a:xfrm>
            <a:off x="2277686" y="612602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240f.</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2357522"/>
            <a:ext cx="7614458" cy="27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6172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27</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Typical Descriptive Questions</a:t>
            </a:r>
            <a:endParaRPr lang="de-DE" altLang="de-DE" sz="2400" dirty="0"/>
          </a:p>
        </p:txBody>
      </p:sp>
      <p:pic>
        <p:nvPicPr>
          <p:cNvPr id="325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4" y="1205502"/>
            <a:ext cx="8783444" cy="507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710844" y="6377445"/>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15</a:t>
            </a:r>
          </a:p>
        </p:txBody>
      </p:sp>
      <p:sp>
        <p:nvSpPr>
          <p:cNvPr id="3" name="Textfeld 2"/>
          <p:cNvSpPr txBox="1"/>
          <p:nvPr/>
        </p:nvSpPr>
        <p:spPr>
          <a:xfrm>
            <a:off x="3649133" y="1205502"/>
            <a:ext cx="3793066" cy="1046440"/>
          </a:xfrm>
          <a:prstGeom prst="rect">
            <a:avLst/>
          </a:prstGeom>
          <a:solidFill>
            <a:schemeClr val="bg1"/>
          </a:solidFill>
        </p:spPr>
        <p:txBody>
          <a:bodyPr wrap="square" rtlCol="0">
            <a:spAutoFit/>
          </a:bodyPr>
          <a:lstStyle/>
          <a:p>
            <a:pPr algn="l">
              <a:spcBef>
                <a:spcPts val="0"/>
              </a:spcBef>
            </a:pPr>
            <a:r>
              <a:rPr lang="en-US" sz="1400" b="0">
                <a:solidFill>
                  <a:srgbClr val="C00000"/>
                </a:solidFill>
              </a:rPr>
              <a:t>Accounting: Data is missing</a:t>
            </a:r>
          </a:p>
          <a:p>
            <a:pPr algn="l">
              <a:spcBef>
                <a:spcPts val="0"/>
              </a:spcBef>
            </a:pPr>
            <a:r>
              <a:rPr lang="en-US" sz="1200" b="0"/>
              <a:t>- Why are the carrier invoices so high?</a:t>
            </a:r>
          </a:p>
          <a:p>
            <a:pPr algn="l">
              <a:spcBef>
                <a:spcPts val="0"/>
              </a:spcBef>
            </a:pPr>
            <a:r>
              <a:rPr lang="en-US" sz="1200" b="0"/>
              <a:t>- Are all orders paid correctly?</a:t>
            </a:r>
          </a:p>
          <a:p>
            <a:pPr algn="l">
              <a:spcBef>
                <a:spcPts val="0"/>
              </a:spcBef>
            </a:pPr>
            <a:r>
              <a:rPr lang="en-US" sz="1200" b="0"/>
              <a:t>- How much are the shipping costs per delivery?</a:t>
            </a:r>
          </a:p>
          <a:p>
            <a:pPr algn="l">
              <a:spcBef>
                <a:spcPts val="0"/>
              </a:spcBef>
            </a:pPr>
            <a:r>
              <a:rPr lang="en-US" sz="1200" b="0"/>
              <a:t>- What has been cancelled?</a:t>
            </a:r>
            <a:endParaRPr lang="de-DE" sz="1200" b="0"/>
          </a:p>
        </p:txBody>
      </p:sp>
      <p:sp>
        <p:nvSpPr>
          <p:cNvPr id="8" name="Textfeld 7"/>
          <p:cNvSpPr txBox="1"/>
          <p:nvPr/>
        </p:nvSpPr>
        <p:spPr>
          <a:xfrm>
            <a:off x="1126065" y="2473656"/>
            <a:ext cx="3107268" cy="1077218"/>
          </a:xfrm>
          <a:prstGeom prst="rect">
            <a:avLst/>
          </a:prstGeom>
          <a:solidFill>
            <a:schemeClr val="bg1"/>
          </a:solidFill>
        </p:spPr>
        <p:txBody>
          <a:bodyPr wrap="square" rtlCol="0">
            <a:spAutoFit/>
          </a:bodyPr>
          <a:lstStyle/>
          <a:p>
            <a:pPr algn="l">
              <a:spcBef>
                <a:spcPts val="0"/>
              </a:spcBef>
            </a:pPr>
            <a:r>
              <a:rPr lang="en-US" sz="1400" b="0">
                <a:solidFill>
                  <a:srgbClr val="C00000"/>
                </a:solidFill>
              </a:rPr>
              <a:t>Marketing: Sales figures </a:t>
            </a:r>
            <a:br>
              <a:rPr lang="en-US" sz="1400" b="0">
                <a:solidFill>
                  <a:srgbClr val="C00000"/>
                </a:solidFill>
              </a:rPr>
            </a:br>
            <a:r>
              <a:rPr lang="en-US" sz="1400" b="0">
                <a:solidFill>
                  <a:srgbClr val="C00000"/>
                </a:solidFill>
              </a:rPr>
              <a:t>are not meaningful</a:t>
            </a:r>
          </a:p>
          <a:p>
            <a:pPr algn="l">
              <a:spcBef>
                <a:spcPts val="0"/>
              </a:spcBef>
            </a:pPr>
            <a:r>
              <a:rPr lang="en-US" sz="1200" b="0"/>
              <a:t>- How many customers exist?</a:t>
            </a:r>
          </a:p>
          <a:p>
            <a:pPr algn="l">
              <a:spcBef>
                <a:spcPts val="0"/>
              </a:spcBef>
            </a:pPr>
            <a:r>
              <a:rPr lang="en-US" sz="1200" b="0"/>
              <a:t>- Is the customer card worth it?</a:t>
            </a:r>
          </a:p>
          <a:p>
            <a:pPr algn="l">
              <a:spcBef>
                <a:spcPts val="0"/>
              </a:spcBef>
            </a:pPr>
            <a:r>
              <a:rPr lang="en-US" sz="1200" b="0"/>
              <a:t>- Which customer segments exist?</a:t>
            </a:r>
            <a:endParaRPr lang="de-DE" sz="1200" b="0"/>
          </a:p>
        </p:txBody>
      </p:sp>
      <p:sp>
        <p:nvSpPr>
          <p:cNvPr id="9" name="Textfeld 8"/>
          <p:cNvSpPr txBox="1"/>
          <p:nvPr/>
        </p:nvSpPr>
        <p:spPr>
          <a:xfrm>
            <a:off x="188314" y="3888594"/>
            <a:ext cx="2377086" cy="1261884"/>
          </a:xfrm>
          <a:prstGeom prst="rect">
            <a:avLst/>
          </a:prstGeom>
          <a:solidFill>
            <a:schemeClr val="bg1"/>
          </a:solidFill>
        </p:spPr>
        <p:txBody>
          <a:bodyPr wrap="square" rtlCol="0">
            <a:spAutoFit/>
          </a:bodyPr>
          <a:lstStyle/>
          <a:p>
            <a:pPr algn="l">
              <a:spcBef>
                <a:spcPts val="0"/>
              </a:spcBef>
            </a:pPr>
            <a:r>
              <a:rPr lang="en-US" sz="1400" b="0">
                <a:solidFill>
                  <a:srgbClr val="C00000"/>
                </a:solidFill>
              </a:rPr>
              <a:t>Sales: wants easier evaluations</a:t>
            </a:r>
          </a:p>
          <a:p>
            <a:pPr marL="93663" indent="-93663" algn="l">
              <a:spcBef>
                <a:spcPts val="0"/>
              </a:spcBef>
            </a:pPr>
            <a:r>
              <a:rPr lang="en-US" sz="1200" b="0"/>
              <a:t>- What are important products?</a:t>
            </a:r>
          </a:p>
          <a:p>
            <a:pPr marL="93663" indent="-93663" algn="l">
              <a:spcBef>
                <a:spcPts val="0"/>
              </a:spcBef>
            </a:pPr>
            <a:r>
              <a:rPr lang="en-US" sz="1200" b="0"/>
              <a:t>- What are profitable lines of business?</a:t>
            </a:r>
          </a:p>
          <a:p>
            <a:pPr marL="93663" indent="-93663" algn="l">
              <a:spcBef>
                <a:spcPts val="0"/>
              </a:spcBef>
            </a:pPr>
            <a:r>
              <a:rPr lang="en-US" sz="1200" b="0"/>
              <a:t>- Is the service area profitable? </a:t>
            </a:r>
            <a:endParaRPr lang="de-DE" sz="1200" b="0"/>
          </a:p>
        </p:txBody>
      </p:sp>
      <p:sp>
        <p:nvSpPr>
          <p:cNvPr id="10" name="Textfeld 9"/>
          <p:cNvSpPr txBox="1"/>
          <p:nvPr/>
        </p:nvSpPr>
        <p:spPr>
          <a:xfrm>
            <a:off x="6682247" y="2473315"/>
            <a:ext cx="2377086" cy="1815882"/>
          </a:xfrm>
          <a:prstGeom prst="rect">
            <a:avLst/>
          </a:prstGeom>
          <a:solidFill>
            <a:schemeClr val="bg1"/>
          </a:solidFill>
        </p:spPr>
        <p:txBody>
          <a:bodyPr wrap="square" rtlCol="0">
            <a:spAutoFit/>
          </a:bodyPr>
          <a:lstStyle/>
          <a:p>
            <a:pPr algn="l">
              <a:spcBef>
                <a:spcPts val="0"/>
              </a:spcBef>
            </a:pPr>
            <a:r>
              <a:rPr lang="en-US" sz="1400" b="0">
                <a:solidFill>
                  <a:srgbClr val="C00000"/>
                </a:solidFill>
              </a:rPr>
              <a:t>Controlling: Comparability is lacking</a:t>
            </a:r>
          </a:p>
          <a:p>
            <a:pPr marL="93663" indent="-93663" algn="l">
              <a:spcBef>
                <a:spcPts val="0"/>
              </a:spcBef>
            </a:pPr>
            <a:r>
              <a:rPr lang="en-US" sz="1200" b="0"/>
              <a:t>- What are profitable divisions?</a:t>
            </a:r>
          </a:p>
          <a:p>
            <a:pPr marL="93663" indent="-93663" algn="l">
              <a:spcBef>
                <a:spcPts val="0"/>
              </a:spcBef>
            </a:pPr>
            <a:r>
              <a:rPr lang="en-US" sz="1200" b="0"/>
              <a:t>- How profitable are individual products?</a:t>
            </a:r>
          </a:p>
          <a:p>
            <a:pPr marL="93663" indent="-93663" algn="l">
              <a:spcBef>
                <a:spcPts val="0"/>
              </a:spcBef>
            </a:pPr>
            <a:r>
              <a:rPr lang="en-US" sz="1200" b="0"/>
              <a:t>- How much do products cost in purchasing?</a:t>
            </a:r>
          </a:p>
          <a:p>
            <a:pPr marL="93663" indent="-93663" algn="l">
              <a:spcBef>
                <a:spcPts val="0"/>
              </a:spcBef>
            </a:pPr>
            <a:r>
              <a:rPr lang="en-US" sz="1200" b="0"/>
              <a:t>- How much were products sold for? </a:t>
            </a:r>
            <a:endParaRPr lang="de-DE" sz="1200" b="0"/>
          </a:p>
        </p:txBody>
      </p:sp>
      <p:sp>
        <p:nvSpPr>
          <p:cNvPr id="11" name="Textfeld 10"/>
          <p:cNvSpPr txBox="1"/>
          <p:nvPr/>
        </p:nvSpPr>
        <p:spPr>
          <a:xfrm>
            <a:off x="7340600" y="4210327"/>
            <a:ext cx="1718733" cy="1446550"/>
          </a:xfrm>
          <a:prstGeom prst="rect">
            <a:avLst/>
          </a:prstGeom>
          <a:solidFill>
            <a:schemeClr val="bg1"/>
          </a:solidFill>
        </p:spPr>
        <p:txBody>
          <a:bodyPr wrap="square" rtlCol="0">
            <a:spAutoFit/>
          </a:bodyPr>
          <a:lstStyle/>
          <a:p>
            <a:pPr algn="l">
              <a:spcBef>
                <a:spcPts val="0"/>
              </a:spcBef>
            </a:pPr>
            <a:r>
              <a:rPr lang="en-US" sz="1400" b="0">
                <a:solidFill>
                  <a:srgbClr val="C00000"/>
                </a:solidFill>
              </a:rPr>
              <a:t>Management: Key figures are missing</a:t>
            </a:r>
          </a:p>
          <a:p>
            <a:pPr marL="93663" indent="-93663" algn="l">
              <a:spcBef>
                <a:spcPts val="0"/>
              </a:spcBef>
            </a:pPr>
            <a:r>
              <a:rPr lang="en-US" sz="1200" b="0"/>
              <a:t>- What is the level of cash and cash equivalents?</a:t>
            </a:r>
          </a:p>
          <a:p>
            <a:pPr marL="93663" indent="-93663" algn="l">
              <a:spcBef>
                <a:spcPts val="0"/>
              </a:spcBef>
            </a:pPr>
            <a:r>
              <a:rPr lang="en-US" sz="1200" b="0"/>
              <a:t>- How high are the accounts receivable? </a:t>
            </a:r>
            <a:endParaRPr lang="de-DE" sz="1200" b="0"/>
          </a:p>
        </p:txBody>
      </p:sp>
      <p:sp>
        <p:nvSpPr>
          <p:cNvPr id="12" name="Textfeld 11"/>
          <p:cNvSpPr txBox="1"/>
          <p:nvPr/>
        </p:nvSpPr>
        <p:spPr>
          <a:xfrm>
            <a:off x="5359400" y="5133545"/>
            <a:ext cx="1049866" cy="276999"/>
          </a:xfrm>
          <a:prstGeom prst="rect">
            <a:avLst/>
          </a:prstGeom>
          <a:solidFill>
            <a:srgbClr val="E2F3F6"/>
          </a:solidFill>
          <a:ln w="38100">
            <a:solidFill>
              <a:srgbClr val="FE0000"/>
            </a:solidFill>
          </a:ln>
        </p:spPr>
        <p:txBody>
          <a:bodyPr wrap="square" rtlCol="0">
            <a:spAutoFit/>
          </a:bodyPr>
          <a:lstStyle/>
          <a:p>
            <a:pPr algn="l">
              <a:spcBef>
                <a:spcPts val="0"/>
              </a:spcBef>
            </a:pPr>
            <a:r>
              <a:rPr lang="en-US" sz="1200"/>
              <a:t>Accounting</a:t>
            </a:r>
            <a:endParaRPr lang="de-DE" sz="1200"/>
          </a:p>
        </p:txBody>
      </p:sp>
      <p:sp>
        <p:nvSpPr>
          <p:cNvPr id="13" name="Textfeld 12"/>
          <p:cNvSpPr txBox="1"/>
          <p:nvPr/>
        </p:nvSpPr>
        <p:spPr>
          <a:xfrm>
            <a:off x="3049024" y="5133544"/>
            <a:ext cx="879509" cy="276999"/>
          </a:xfrm>
          <a:prstGeom prst="rect">
            <a:avLst/>
          </a:prstGeom>
          <a:solidFill>
            <a:srgbClr val="E2F3F6"/>
          </a:solidFill>
          <a:ln w="38100">
            <a:solidFill>
              <a:srgbClr val="FE0000"/>
            </a:solidFill>
          </a:ln>
        </p:spPr>
        <p:txBody>
          <a:bodyPr wrap="square" rtlCol="0">
            <a:spAutoFit/>
          </a:bodyPr>
          <a:lstStyle/>
          <a:p>
            <a:pPr>
              <a:spcBef>
                <a:spcPts val="0"/>
              </a:spcBef>
            </a:pPr>
            <a:r>
              <a:rPr lang="en-US" sz="1200"/>
              <a:t>Sales</a:t>
            </a:r>
            <a:endParaRPr lang="de-DE" sz="1200"/>
          </a:p>
        </p:txBody>
      </p:sp>
    </p:spTree>
    <p:extLst>
      <p:ext uri="{BB962C8B-B14F-4D97-AF65-F5344CB8AC3E}">
        <p14:creationId xmlns:p14="http://schemas.microsoft.com/office/powerpoint/2010/main" val="571473427"/>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279</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solidFill>
                  <a:srgbClr val="FF0000"/>
                </a:solidFill>
              </a:rPr>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56417703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a:t>
            </a:r>
          </a:p>
        </p:txBody>
      </p:sp>
      <p:sp>
        <p:nvSpPr>
          <p:cNvPr id="4" name="Textfeld 3"/>
          <p:cNvSpPr txBox="1"/>
          <p:nvPr/>
        </p:nvSpPr>
        <p:spPr>
          <a:xfrm>
            <a:off x="573287" y="3040705"/>
            <a:ext cx="7953759" cy="161582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Goal is to find a robust model with a high generalization ability.</a:t>
            </a:r>
          </a:p>
          <a:p>
            <a:pPr algn="l"/>
            <a:r>
              <a:rPr lang="en-US" sz="1800" dirty="0">
                <a:solidFill>
                  <a:srgbClr val="000000"/>
                </a:solidFill>
                <a:latin typeface="Arial" pitchFamily="34" charset="0"/>
                <a:ea typeface="+mn-ea"/>
              </a:rPr>
              <a:t>SVR regards two sources of Robustness:</a:t>
            </a:r>
          </a:p>
          <a:p>
            <a:pPr marL="268288" algn="l"/>
            <a:r>
              <a:rPr lang="en-US" sz="1800" dirty="0">
                <a:solidFill>
                  <a:srgbClr val="000000"/>
                </a:solidFill>
                <a:latin typeface="Arial" pitchFamily="34" charset="0"/>
                <a:ea typeface="+mn-ea"/>
              </a:rPr>
              <a:t>1. Eliminating Noise</a:t>
            </a:r>
          </a:p>
          <a:p>
            <a:pPr marL="268288" algn="l"/>
            <a:r>
              <a:rPr lang="en-US" sz="1800" dirty="0">
                <a:solidFill>
                  <a:srgbClr val="000000"/>
                </a:solidFill>
                <a:latin typeface="Arial" pitchFamily="34" charset="0"/>
                <a:ea typeface="+mn-ea"/>
              </a:rPr>
              <a:t>2. Handling Complexity</a:t>
            </a:r>
          </a:p>
        </p:txBody>
      </p:sp>
      <mc:AlternateContent xmlns:mc="http://schemas.openxmlformats.org/markup-compatibility/2006" xmlns:a14="http://schemas.microsoft.com/office/drawing/2010/main">
        <mc:Choice Requires="a14">
          <p:sp>
            <p:nvSpPr>
              <p:cNvPr id="5" name="Textfeld 4"/>
              <p:cNvSpPr txBox="1"/>
              <p:nvPr/>
            </p:nvSpPr>
            <p:spPr>
              <a:xfrm>
                <a:off x="573287" y="1808422"/>
                <a:ext cx="7953759" cy="1077218"/>
              </a:xfrm>
              <a:prstGeom prst="rect">
                <a:avLst/>
              </a:prstGeom>
              <a:noFill/>
            </p:spPr>
            <p:txBody>
              <a:bodyPr wrap="square" rtlCol="0">
                <a:spAutoFit/>
              </a:bodyPr>
              <a:lstStyle/>
              <a:p>
                <a:pPr algn="l">
                  <a:spcBef>
                    <a:spcPts val="1200"/>
                  </a:spcBef>
                </a:pPr>
                <a:r>
                  <a:rPr lang="en-US" sz="1800" dirty="0">
                    <a:effectLst/>
                    <a:latin typeface="+mn-lt"/>
                    <a:ea typeface="Calibri"/>
                    <a:cs typeface="Times New Roman"/>
                  </a:rPr>
                  <a:t>Similar to the other regression approaches, Support Vector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p:txBody>
          </p:sp>
        </mc:Choice>
        <mc:Fallback xmlns="">
          <p:sp>
            <p:nvSpPr>
              <p:cNvPr id="5" name="Textfeld 4"/>
              <p:cNvSpPr txBox="1">
                <a:spLocks noRot="1" noChangeAspect="1" noMove="1" noResize="1" noEditPoints="1" noAdjustHandles="1" noChangeArrowheads="1" noChangeShapeType="1" noTextEdit="1"/>
              </p:cNvSpPr>
              <p:nvPr/>
            </p:nvSpPr>
            <p:spPr>
              <a:xfrm>
                <a:off x="573287" y="1808422"/>
                <a:ext cx="7953759" cy="1077218"/>
              </a:xfrm>
              <a:prstGeom prst="rect">
                <a:avLst/>
              </a:prstGeom>
              <a:blipFill rotWithShape="1">
                <a:blip r:embed="rId2"/>
                <a:stretch>
                  <a:fillRect l="-613" t="-2841" r="-996" b="-4545"/>
                </a:stretch>
              </a:blipFill>
            </p:spPr>
            <p:txBody>
              <a:bodyPr/>
              <a:lstStyle/>
              <a:p>
                <a:r>
                  <a:rPr lang="de-DE">
                    <a:noFill/>
                  </a:rPr>
                  <a:t> </a:t>
                </a:r>
              </a:p>
            </p:txBody>
          </p:sp>
        </mc:Fallback>
      </mc:AlternateContent>
    </p:spTree>
    <p:extLst>
      <p:ext uri="{BB962C8B-B14F-4D97-AF65-F5344CB8AC3E}">
        <p14:creationId xmlns:p14="http://schemas.microsoft.com/office/powerpoint/2010/main" val="91471021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121" y="2116644"/>
            <a:ext cx="4328916" cy="329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72"/>
          <p:cNvSpPr txBox="1">
            <a:spLocks noChangeArrowheads="1"/>
          </p:cNvSpPr>
          <p:nvPr/>
        </p:nvSpPr>
        <p:spPr bwMode="auto">
          <a:xfrm>
            <a:off x="596812" y="1698766"/>
            <a:ext cx="20790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rPr>
              <a:t>-insensitive Loss</a:t>
            </a:r>
          </a:p>
        </p:txBody>
      </p:sp>
      <p:graphicFrame>
        <p:nvGraphicFramePr>
          <p:cNvPr id="7" name="Object 4"/>
          <p:cNvGraphicFramePr>
            <a:graphicFrameLocks noChangeAspect="1"/>
          </p:cNvGraphicFramePr>
          <p:nvPr/>
        </p:nvGraphicFramePr>
        <p:xfrm>
          <a:off x="2916149" y="2873516"/>
          <a:ext cx="114300" cy="215900"/>
        </p:xfrm>
        <a:graphic>
          <a:graphicData uri="http://schemas.openxmlformats.org/presentationml/2006/ole">
            <mc:AlternateContent xmlns:mc="http://schemas.openxmlformats.org/markup-compatibility/2006">
              <mc:Choice xmlns:v="urn:schemas-microsoft-com:vml" Requires="v">
                <p:oleObj name="Formel" r:id="rId3" imgW="114151" imgH="215619" progId="Equation.3">
                  <p:embed/>
                </p:oleObj>
              </mc:Choice>
              <mc:Fallback>
                <p:oleObj name="Formel" r:id="rId3" imgW="114151" imgH="215619" progId="Equation.3">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149" y="2873516"/>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1047279" y="5227209"/>
          <a:ext cx="1116013" cy="558800"/>
        </p:xfrm>
        <a:graphic>
          <a:graphicData uri="http://schemas.openxmlformats.org/presentationml/2006/ole">
            <mc:AlternateContent xmlns:mc="http://schemas.openxmlformats.org/markup-compatibility/2006">
              <mc:Choice xmlns:v="urn:schemas-microsoft-com:vml" Requires="v">
                <p:oleObj name="Formel" r:id="rId5" imgW="457200" imgH="228600" progId="Equation.3">
                  <p:embed/>
                </p:oleObj>
              </mc:Choice>
              <mc:Fallback>
                <p:oleObj name="Formel" r:id="rId5" imgW="457200" imgH="228600" progId="Equation.3">
                  <p:embed/>
                  <p:pic>
                    <p:nvPicPr>
                      <p:cNvPr id="8" name="Object 5"/>
                      <p:cNvPicPr>
                        <a:picLocks noGrp="1" noChangeAspect="1" noChangeArrowheads="1"/>
                      </p:cNvPicPr>
                      <p:nvPr/>
                    </p:nvPicPr>
                    <p:blipFill>
                      <a:blip r:embed="rId6"/>
                      <a:srcRect/>
                      <a:stretch>
                        <a:fillRect/>
                      </a:stretch>
                    </p:blipFill>
                    <p:spPr bwMode="auto">
                      <a:xfrm>
                        <a:off x="1047279" y="5227209"/>
                        <a:ext cx="11160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337588" y="1682891"/>
          <a:ext cx="311150" cy="342900"/>
        </p:xfrm>
        <a:graphic>
          <a:graphicData uri="http://schemas.openxmlformats.org/presentationml/2006/ole">
            <mc:AlternateContent xmlns:mc="http://schemas.openxmlformats.org/markup-compatibility/2006">
              <mc:Choice xmlns:v="urn:schemas-microsoft-com:vml" Requires="v">
                <p:oleObj name="Formel" r:id="rId7" imgW="126835" imgH="139518" progId="Equation.3">
                  <p:embed/>
                </p:oleObj>
              </mc:Choice>
              <mc:Fallback>
                <p:oleObj name="Formel" r:id="rId7" imgW="126835" imgH="139518" progId="Equation.3">
                  <p:embed/>
                  <p:pic>
                    <p:nvPicPr>
                      <p:cNvPr id="9" name="Object 6"/>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588" y="1682891"/>
                        <a:ext cx="311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7"/>
          <p:cNvSpPr txBox="1">
            <a:spLocks noChangeArrowheads="1"/>
          </p:cNvSpPr>
          <p:nvPr/>
        </p:nvSpPr>
        <p:spPr bwMode="auto">
          <a:xfrm>
            <a:off x="604749" y="3641866"/>
            <a:ext cx="3500438"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de-DE" sz="1800" b="0" i="0" u="none" strike="noStrike" kern="0" cap="none" spc="0" normalizeH="0" baseline="0" noProof="0">
                <a:ln>
                  <a:noFill/>
                </a:ln>
                <a:solidFill>
                  <a:srgbClr val="000000"/>
                </a:solidFill>
                <a:effectLst/>
                <a:uLnTx/>
                <a:uFillTx/>
                <a:latin typeface="Arial" pitchFamily="34" charset="0"/>
              </a:rPr>
              <a:t>does not penalize acceptable deviations (defined by    )</a:t>
            </a:r>
          </a:p>
        </p:txBody>
      </p:sp>
      <p:graphicFrame>
        <p:nvGraphicFramePr>
          <p:cNvPr id="11" name="Object 8"/>
          <p:cNvGraphicFramePr>
            <a:graphicFrameLocks noChangeAspect="1"/>
          </p:cNvGraphicFramePr>
          <p:nvPr/>
        </p:nvGraphicFramePr>
        <p:xfrm>
          <a:off x="1055599" y="3087828"/>
          <a:ext cx="114300" cy="215900"/>
        </p:xfrm>
        <a:graphic>
          <a:graphicData uri="http://schemas.openxmlformats.org/presentationml/2006/ole">
            <mc:AlternateContent xmlns:mc="http://schemas.openxmlformats.org/markup-compatibility/2006">
              <mc:Choice xmlns:v="urn:schemas-microsoft-com:vml" Requires="v">
                <p:oleObj name="Formel" r:id="rId9" imgW="114151" imgH="215619" progId="Equation.3">
                  <p:embed/>
                </p:oleObj>
              </mc:Choice>
              <mc:Fallback>
                <p:oleObj name="Formel" r:id="rId9" imgW="114151" imgH="215619" progId="Equation.3">
                  <p:embed/>
                  <p:pic>
                    <p:nvPicPr>
                      <p:cNvPr id="1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599" y="308782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nvGraphicFramePr>
        <p:xfrm>
          <a:off x="1057275" y="2225675"/>
          <a:ext cx="2724150" cy="1017588"/>
        </p:xfrm>
        <a:graphic>
          <a:graphicData uri="http://schemas.openxmlformats.org/presentationml/2006/ole">
            <mc:AlternateContent xmlns:mc="http://schemas.openxmlformats.org/markup-compatibility/2006">
              <mc:Choice xmlns:v="urn:schemas-microsoft-com:vml" Requires="v">
                <p:oleObj name="Formel" r:id="rId10" imgW="1358640" imgH="507960" progId="Equation.3">
                  <p:embed/>
                </p:oleObj>
              </mc:Choice>
              <mc:Fallback>
                <p:oleObj name="Formel" r:id="rId10" imgW="1358640" imgH="507960" progId="Equation.3">
                  <p:embed/>
                  <p:pic>
                    <p:nvPicPr>
                      <p:cNvPr id="13" name="Object 10"/>
                      <p:cNvPicPr>
                        <a:picLocks noChangeAspect="1" noChangeArrowheads="1"/>
                      </p:cNvPicPr>
                      <p:nvPr/>
                    </p:nvPicPr>
                    <p:blipFill>
                      <a:blip r:embed="rId11"/>
                      <a:srcRect/>
                      <a:stretch>
                        <a:fillRect/>
                      </a:stretch>
                    </p:blipFill>
                    <p:spPr bwMode="auto">
                      <a:xfrm>
                        <a:off x="1057275" y="2225675"/>
                        <a:ext cx="2724150"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1"/>
          <p:cNvGraphicFramePr>
            <a:graphicFrameLocks noChangeAspect="1"/>
          </p:cNvGraphicFramePr>
          <p:nvPr/>
        </p:nvGraphicFramePr>
        <p:xfrm>
          <a:off x="3319374" y="3943491"/>
          <a:ext cx="271463" cy="298450"/>
        </p:xfrm>
        <a:graphic>
          <a:graphicData uri="http://schemas.openxmlformats.org/presentationml/2006/ole">
            <mc:AlternateContent xmlns:mc="http://schemas.openxmlformats.org/markup-compatibility/2006">
              <mc:Choice xmlns:v="urn:schemas-microsoft-com:vml" Requires="v">
                <p:oleObj name="Formel" r:id="rId12" imgW="126835" imgH="139518" progId="Equation.3">
                  <p:embed/>
                </p:oleObj>
              </mc:Choice>
              <mc:Fallback>
                <p:oleObj name="Formel" r:id="rId12" imgW="126835" imgH="139518" progId="Equation.3">
                  <p:embed/>
                  <p:pic>
                    <p:nvPicPr>
                      <p:cNvPr id="1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9374" y="3943491"/>
                        <a:ext cx="2714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2"/>
          <p:cNvSpPr txBox="1">
            <a:spLocks noChangeArrowheads="1"/>
          </p:cNvSpPr>
          <p:nvPr/>
        </p:nvSpPr>
        <p:spPr bwMode="auto">
          <a:xfrm>
            <a:off x="486892" y="4830334"/>
            <a:ext cx="163407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OLS / Ridge</a:t>
            </a:r>
          </a:p>
        </p:txBody>
      </p:sp>
      <p:sp>
        <p:nvSpPr>
          <p:cNvPr id="16" name="Line 17"/>
          <p:cNvSpPr>
            <a:spLocks noChangeShapeType="1"/>
          </p:cNvSpPr>
          <p:nvPr/>
        </p:nvSpPr>
        <p:spPr bwMode="auto">
          <a:xfrm flipH="1">
            <a:off x="5481138" y="2769025"/>
            <a:ext cx="335573" cy="528394"/>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0000"/>
              </a:solidFill>
              <a:effectLst/>
              <a:uLnTx/>
              <a:uFillTx/>
              <a:latin typeface="Arial" pitchFamily="34" charset="0"/>
              <a:ea typeface="+mn-ea"/>
            </a:endParaRPr>
          </a:p>
        </p:txBody>
      </p:sp>
      <p:sp>
        <p:nvSpPr>
          <p:cNvPr id="17" name="Text Box 18"/>
          <p:cNvSpPr txBox="1">
            <a:spLocks noChangeArrowheads="1"/>
          </p:cNvSpPr>
          <p:nvPr/>
        </p:nvSpPr>
        <p:spPr bwMode="auto">
          <a:xfrm>
            <a:off x="5396514" y="2143567"/>
            <a:ext cx="895095" cy="71006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OLS /</a:t>
            </a:r>
            <a:b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b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Ridge</a:t>
            </a:r>
          </a:p>
        </p:txBody>
      </p:sp>
      <p:sp>
        <p:nvSpPr>
          <p:cNvPr id="18" name="Line 19"/>
          <p:cNvSpPr>
            <a:spLocks noChangeShapeType="1"/>
          </p:cNvSpPr>
          <p:nvPr/>
        </p:nvSpPr>
        <p:spPr bwMode="auto">
          <a:xfrm flipH="1">
            <a:off x="8300171" y="2742037"/>
            <a:ext cx="254000" cy="6350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Text Box 20"/>
          <p:cNvSpPr txBox="1">
            <a:spLocks noChangeArrowheads="1"/>
          </p:cNvSpPr>
          <p:nvPr/>
        </p:nvSpPr>
        <p:spPr bwMode="auto">
          <a:xfrm>
            <a:off x="8311284" y="2372150"/>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SVR</a:t>
            </a:r>
          </a:p>
        </p:txBody>
      </p:sp>
      <p:sp>
        <p:nvSpPr>
          <p:cNvPr id="20" name="Freihandform 19"/>
          <p:cNvSpPr/>
          <p:nvPr/>
        </p:nvSpPr>
        <p:spPr bwMode="auto">
          <a:xfrm>
            <a:off x="5074738" y="2570588"/>
            <a:ext cx="2868246" cy="2086727"/>
          </a:xfrm>
          <a:custGeom>
            <a:avLst/>
            <a:gdLst>
              <a:gd name="connsiteX0" fmla="*/ 0 w 2868246"/>
              <a:gd name="connsiteY0" fmla="*/ 0 h 2086727"/>
              <a:gd name="connsiteX1" fmla="*/ 1430215 w 2868246"/>
              <a:gd name="connsiteY1" fmla="*/ 2086708 h 2086727"/>
              <a:gd name="connsiteX2" fmla="*/ 2868246 w 2868246"/>
              <a:gd name="connsiteY2" fmla="*/ 31262 h 2086727"/>
            </a:gdLst>
            <a:ahLst/>
            <a:cxnLst>
              <a:cxn ang="0">
                <a:pos x="connsiteX0" y="connsiteY0"/>
              </a:cxn>
              <a:cxn ang="0">
                <a:pos x="connsiteX1" y="connsiteY1"/>
              </a:cxn>
              <a:cxn ang="0">
                <a:pos x="connsiteX2" y="connsiteY2"/>
              </a:cxn>
            </a:cxnLst>
            <a:rect l="l" t="t" r="r" b="b"/>
            <a:pathLst>
              <a:path w="2868246" h="2086727">
                <a:moveTo>
                  <a:pt x="0" y="0"/>
                </a:moveTo>
                <a:cubicBezTo>
                  <a:pt x="476087" y="1040749"/>
                  <a:pt x="952174" y="2081498"/>
                  <a:pt x="1430215" y="2086708"/>
                </a:cubicBezTo>
                <a:cubicBezTo>
                  <a:pt x="1908256" y="2091918"/>
                  <a:pt x="2388251" y="1061590"/>
                  <a:pt x="2868246" y="31262"/>
                </a:cubicBezTo>
              </a:path>
            </a:pathLst>
          </a:custGeom>
          <a:noFill/>
          <a:ln w="381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 name="Objekt 1"/>
          <p:cNvGraphicFramePr>
            <a:graphicFrameLocks noChangeAspect="1"/>
          </p:cNvGraphicFramePr>
          <p:nvPr/>
        </p:nvGraphicFramePr>
        <p:xfrm>
          <a:off x="6508861" y="2006543"/>
          <a:ext cx="341312" cy="527050"/>
        </p:xfrm>
        <a:graphic>
          <a:graphicData uri="http://schemas.openxmlformats.org/presentationml/2006/ole">
            <mc:AlternateContent xmlns:mc="http://schemas.openxmlformats.org/markup-compatibility/2006">
              <mc:Choice xmlns:v="urn:schemas-microsoft-com:vml" Requires="v">
                <p:oleObj name="Formel" r:id="rId13" imgW="139680" imgH="215640" progId="Equation.3">
                  <p:embed/>
                </p:oleObj>
              </mc:Choice>
              <mc:Fallback>
                <p:oleObj name="Formel" r:id="rId13" imgW="139680" imgH="215640" progId="Equation.3">
                  <p:embed/>
                  <p:pic>
                    <p:nvPicPr>
                      <p:cNvPr id="2" name="Objekt 1"/>
                      <p:cNvPicPr>
                        <a:picLocks noChangeAspect="1" noChangeArrowheads="1"/>
                      </p:cNvPicPr>
                      <p:nvPr/>
                    </p:nvPicPr>
                    <p:blipFill>
                      <a:blip r:embed="rId14"/>
                      <a:srcRect/>
                      <a:stretch>
                        <a:fillRect/>
                      </a:stretch>
                    </p:blipFill>
                    <p:spPr bwMode="auto">
                      <a:xfrm>
                        <a:off x="6508861" y="2006543"/>
                        <a:ext cx="341312"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8228734" y="4550934"/>
          <a:ext cx="434975" cy="558800"/>
        </p:xfrm>
        <a:graphic>
          <a:graphicData uri="http://schemas.openxmlformats.org/presentationml/2006/ole">
            <mc:AlternateContent xmlns:mc="http://schemas.openxmlformats.org/markup-compatibility/2006">
              <mc:Choice xmlns:v="urn:schemas-microsoft-com:vml" Requires="v">
                <p:oleObj name="Formel" r:id="rId15" imgW="177480" imgH="228600" progId="Equation.3">
                  <p:embed/>
                </p:oleObj>
              </mc:Choice>
              <mc:Fallback>
                <p:oleObj name="Formel" r:id="rId15" imgW="177480" imgH="228600" progId="Equation.3">
                  <p:embed/>
                  <p:pic>
                    <p:nvPicPr>
                      <p:cNvPr id="3" name="Objekt 2"/>
                      <p:cNvPicPr>
                        <a:picLocks noChangeAspect="1" noChangeArrowheads="1"/>
                      </p:cNvPicPr>
                      <p:nvPr/>
                    </p:nvPicPr>
                    <p:blipFill>
                      <a:blip r:embed="rId16"/>
                      <a:srcRect/>
                      <a:stretch>
                        <a:fillRect/>
                      </a:stretch>
                    </p:blipFill>
                    <p:spPr bwMode="auto">
                      <a:xfrm>
                        <a:off x="8228734" y="4550934"/>
                        <a:ext cx="4349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57894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16" grpId="0" animBg="1"/>
      <p:bldP spid="17" grpId="0"/>
      <p:bldP spid="2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282</a:t>
            </a:fld>
            <a:endParaRPr lang="en-US" sz="800" dirty="0">
              <a:solidFill>
                <a:schemeClr val="bg1"/>
              </a:solidFill>
            </a:endParaRPr>
          </a:p>
        </p:txBody>
      </p:sp>
      <p:grpSp>
        <p:nvGrpSpPr>
          <p:cNvPr id="3" name="Gruppieren 2"/>
          <p:cNvGrpSpPr/>
          <p:nvPr/>
        </p:nvGrpSpPr>
        <p:grpSpPr>
          <a:xfrm>
            <a:off x="472699" y="2201643"/>
            <a:ext cx="4922838" cy="3195637"/>
            <a:chOff x="460375" y="2484438"/>
            <a:chExt cx="4922838" cy="3195637"/>
          </a:xfrm>
        </p:grpSpPr>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631907"/>
              <a:ext cx="3928691" cy="304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6"/>
            <p:cNvSpPr txBox="1">
              <a:spLocks noChangeArrowheads="1"/>
            </p:cNvSpPr>
            <p:nvPr/>
          </p:nvSpPr>
          <p:spPr bwMode="auto">
            <a:xfrm>
              <a:off x="3065780" y="5000866"/>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9" name="Textfeld 7"/>
            <p:cNvSpPr txBox="1">
              <a:spLocks noChangeArrowheads="1"/>
            </p:cNvSpPr>
            <p:nvPr/>
          </p:nvSpPr>
          <p:spPr bwMode="auto">
            <a:xfrm>
              <a:off x="2230949" y="3386910"/>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10" name="Textfeld 8"/>
            <p:cNvSpPr txBox="1">
              <a:spLocks noChangeArrowheads="1"/>
            </p:cNvSpPr>
            <p:nvPr/>
          </p:nvSpPr>
          <p:spPr bwMode="auto">
            <a:xfrm>
              <a:off x="2569277" y="2484438"/>
              <a:ext cx="155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a:t>Support Vectors</a:t>
              </a:r>
            </a:p>
          </p:txBody>
        </p:sp>
        <p:sp>
          <p:nvSpPr>
            <p:cNvPr id="11" name="Textfeld 9"/>
            <p:cNvSpPr txBox="1">
              <a:spLocks noChangeArrowheads="1"/>
            </p:cNvSpPr>
            <p:nvPr/>
          </p:nvSpPr>
          <p:spPr bwMode="auto">
            <a:xfrm>
              <a:off x="4205386" y="3383710"/>
              <a:ext cx="11778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latin typeface="Symbol" pitchFamily="18" charset="2"/>
                </a:rPr>
                <a:t>e</a:t>
              </a:r>
              <a:r>
                <a:rPr lang="en-US" sz="1400" dirty="0"/>
                <a:t>-</a:t>
              </a:r>
              <a:r>
                <a:rPr lang="en-US" sz="1400" dirty="0" err="1"/>
                <a:t>insen</a:t>
              </a:r>
              <a:r>
                <a:rPr lang="en-US" sz="1400" dirty="0"/>
                <a:t>-</a:t>
              </a:r>
              <a:r>
                <a:rPr lang="en-US" sz="1400" dirty="0" err="1"/>
                <a:t>sitive</a:t>
              </a:r>
              <a:br>
                <a:rPr lang="en-US" sz="1400" dirty="0"/>
              </a:br>
              <a:r>
                <a:rPr lang="en-US" sz="1400" dirty="0"/>
                <a:t>Region</a:t>
              </a:r>
            </a:p>
          </p:txBody>
        </p:sp>
        <p:sp>
          <p:nvSpPr>
            <p:cNvPr id="12" name="Textfeld 10"/>
            <p:cNvSpPr txBox="1">
              <a:spLocks noChangeArrowheads="1"/>
            </p:cNvSpPr>
            <p:nvPr/>
          </p:nvSpPr>
          <p:spPr bwMode="auto">
            <a:xfrm>
              <a:off x="728847" y="2764399"/>
              <a:ext cx="14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y</a:t>
              </a:r>
            </a:p>
          </p:txBody>
        </p:sp>
        <p:sp>
          <p:nvSpPr>
            <p:cNvPr id="13" name="Textfeld 11"/>
            <p:cNvSpPr txBox="1">
              <a:spLocks noChangeArrowheads="1"/>
            </p:cNvSpPr>
            <p:nvPr/>
          </p:nvSpPr>
          <p:spPr bwMode="auto">
            <a:xfrm>
              <a:off x="4210151" y="4996150"/>
              <a:ext cx="5069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x</a:t>
              </a:r>
              <a:endParaRPr lang="en-US" baseline="-25000" dirty="0"/>
            </a:p>
          </p:txBody>
        </p:sp>
        <p:cxnSp>
          <p:nvCxnSpPr>
            <p:cNvPr id="14" name="Gerade Verbindung 13"/>
            <p:cNvCxnSpPr/>
            <p:nvPr/>
          </p:nvCxnSpPr>
          <p:spPr bwMode="auto">
            <a:xfrm>
              <a:off x="952500" y="5075238"/>
              <a:ext cx="3511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Geschweifte Klammer links 14"/>
            <p:cNvSpPr/>
            <p:nvPr/>
          </p:nvSpPr>
          <p:spPr bwMode="auto">
            <a:xfrm>
              <a:off x="869950" y="4799013"/>
              <a:ext cx="82550" cy="276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p>
          </p:txBody>
        </p:sp>
        <p:sp>
          <p:nvSpPr>
            <p:cNvPr id="16" name="Textfeld 14"/>
            <p:cNvSpPr txBox="1">
              <a:spLocks noChangeArrowheads="1"/>
            </p:cNvSpPr>
            <p:nvPr/>
          </p:nvSpPr>
          <p:spPr bwMode="auto">
            <a:xfrm>
              <a:off x="601696" y="4806615"/>
              <a:ext cx="357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b="0" dirty="0"/>
                <a:t>ß</a:t>
              </a:r>
              <a:r>
                <a:rPr lang="en-US" sz="1400" b="0" baseline="-25000" dirty="0"/>
                <a:t>0</a:t>
              </a:r>
            </a:p>
          </p:txBody>
        </p:sp>
      </p:grpSp>
      <p:sp>
        <p:nvSpPr>
          <p:cNvPr id="21" name="Rechteck 20"/>
          <p:cNvSpPr/>
          <p:nvPr/>
        </p:nvSpPr>
        <p:spPr>
          <a:xfrm>
            <a:off x="583824" y="5709032"/>
            <a:ext cx="8069263" cy="646331"/>
          </a:xfrm>
          <a:prstGeom prst="rect">
            <a:avLst/>
          </a:prstGeom>
        </p:spPr>
        <p:txBody>
          <a:bodyPr>
            <a:spAutoFit/>
          </a:bodyPr>
          <a:lstStyle/>
          <a:p>
            <a:pPr algn="l">
              <a:spcBef>
                <a:spcPts val="0"/>
              </a:spcBef>
              <a:defRPr/>
            </a:pPr>
            <a:r>
              <a:rPr lang="en-US" sz="1800" dirty="0"/>
              <a:t>Every object inside the </a:t>
            </a:r>
            <a:r>
              <a:rPr lang="en-US" sz="1800" dirty="0">
                <a:latin typeface="Symbol" pitchFamily="18" charset="2"/>
              </a:rPr>
              <a:t>e</a:t>
            </a:r>
            <a:r>
              <a:rPr lang="en-US" sz="1800" dirty="0"/>
              <a:t>-insensitive region is ignored. It is regarded as noise.</a:t>
            </a:r>
            <a:endParaRPr lang="en-US" sz="1800" dirty="0">
              <a:latin typeface="+mn-lt"/>
            </a:endParaRPr>
          </a:p>
        </p:txBody>
      </p:sp>
      <p:sp>
        <p:nvSpPr>
          <p:cNvPr id="22" name="Textfeld 21"/>
          <p:cNvSpPr txBox="1"/>
          <p:nvPr/>
        </p:nvSpPr>
        <p:spPr>
          <a:xfrm>
            <a:off x="472699" y="1176599"/>
            <a:ext cx="8202787" cy="923330"/>
          </a:xfrm>
          <a:prstGeom prst="rect">
            <a:avLst/>
          </a:prstGeom>
          <a:noFill/>
        </p:spPr>
        <p:txBody>
          <a:bodyPr wrap="square" rtlCol="0">
            <a:spAutoFit/>
          </a:bodyPr>
          <a:lstStyle/>
          <a:p>
            <a:pPr algn="l"/>
            <a:r>
              <a:rPr lang="en-US" sz="1800" dirty="0"/>
              <a:t>Using the </a:t>
            </a:r>
            <a:r>
              <a:rPr lang="en-US" sz="1800" dirty="0">
                <a:latin typeface="Symbol" pitchFamily="18" charset="2"/>
              </a:rPr>
              <a:t>e</a:t>
            </a:r>
            <a:r>
              <a:rPr lang="en-US" sz="1800" dirty="0"/>
              <a:t>-insensitive loss function, only those data objects are considered in the estimation, which have a distance greater than </a:t>
            </a:r>
            <a:r>
              <a:rPr lang="en-US" sz="1800" dirty="0">
                <a:latin typeface="Symbol" pitchFamily="18" charset="2"/>
              </a:rPr>
              <a:t>e</a:t>
            </a:r>
            <a:r>
              <a:rPr lang="en-US" sz="1800" dirty="0"/>
              <a:t> from the regression function:</a:t>
            </a:r>
          </a:p>
        </p:txBody>
      </p:sp>
      <p:sp>
        <p:nvSpPr>
          <p:cNvPr id="2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(II)</a:t>
            </a:r>
          </a:p>
        </p:txBody>
      </p:sp>
      <p:grpSp>
        <p:nvGrpSpPr>
          <p:cNvPr id="24" name="Gruppieren 23"/>
          <p:cNvGrpSpPr/>
          <p:nvPr/>
        </p:nvGrpSpPr>
        <p:grpSpPr>
          <a:xfrm>
            <a:off x="5519361" y="2660060"/>
            <a:ext cx="3307739" cy="2377029"/>
            <a:chOff x="5519361" y="2485487"/>
            <a:chExt cx="3307739" cy="2377029"/>
          </a:xfrm>
        </p:grpSpPr>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361" y="2485487"/>
              <a:ext cx="3307739" cy="237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kt 1"/>
            <p:cNvGraphicFramePr>
              <a:graphicFrameLocks noChangeAspect="1"/>
            </p:cNvGraphicFramePr>
            <p:nvPr/>
          </p:nvGraphicFramePr>
          <p:xfrm>
            <a:off x="7277534" y="2519666"/>
            <a:ext cx="214740" cy="331599"/>
          </p:xfrm>
          <a:graphic>
            <a:graphicData uri="http://schemas.openxmlformats.org/presentationml/2006/ole">
              <mc:AlternateContent xmlns:mc="http://schemas.openxmlformats.org/markup-compatibility/2006">
                <mc:Choice xmlns:v="urn:schemas-microsoft-com:vml" Requires="v">
                  <p:oleObj name="Formel" r:id="rId4" imgW="139680" imgH="215640" progId="Equation.3">
                    <p:embed/>
                  </p:oleObj>
                </mc:Choice>
                <mc:Fallback>
                  <p:oleObj name="Formel" r:id="rId4" imgW="139680" imgH="215640" progId="Equation.3">
                    <p:embed/>
                    <p:pic>
                      <p:nvPicPr>
                        <p:cNvPr id="2" name="Objek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534" y="2519666"/>
                          <a:ext cx="214740" cy="331599"/>
                        </a:xfrm>
                        <a:prstGeom prst="rect">
                          <a:avLst/>
                        </a:prstGeom>
                        <a:noFill/>
                        <a:ln>
                          <a:noFill/>
                        </a:ln>
                        <a:effectLst/>
                      </p:spPr>
                    </p:pic>
                  </p:oleObj>
                </mc:Fallback>
              </mc:AlternateContent>
            </a:graphicData>
          </a:graphic>
        </p:graphicFrame>
        <p:graphicFrame>
          <p:nvGraphicFramePr>
            <p:cNvPr id="4" name="Objekt 3"/>
            <p:cNvGraphicFramePr>
              <a:graphicFrameLocks noChangeAspect="1"/>
            </p:cNvGraphicFramePr>
            <p:nvPr/>
          </p:nvGraphicFramePr>
          <p:xfrm>
            <a:off x="8512233" y="4348712"/>
            <a:ext cx="289414" cy="350399"/>
          </p:xfrm>
          <a:graphic>
            <a:graphicData uri="http://schemas.openxmlformats.org/presentationml/2006/ole">
              <mc:AlternateContent xmlns:mc="http://schemas.openxmlformats.org/markup-compatibility/2006">
                <mc:Choice xmlns:v="urn:schemas-microsoft-com:vml" Requires="v">
                  <p:oleObj name="Formel" r:id="rId6" imgW="177480" imgH="228600" progId="Equation.3">
                    <p:embed/>
                  </p:oleObj>
                </mc:Choice>
                <mc:Fallback>
                  <p:oleObj name="Formel" r:id="rId6" imgW="177480" imgH="228600" progId="Equation.3">
                    <p:embed/>
                    <p:pic>
                      <p:nvPicPr>
                        <p:cNvPr id="4" name="Objek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2233" y="4348712"/>
                          <a:ext cx="289414" cy="350399"/>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44349308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 (I)</a:t>
            </a:r>
          </a:p>
        </p:txBody>
      </p:sp>
      <p:pic>
        <p:nvPicPr>
          <p:cNvPr id="4" name="Picture 2" descr="svr_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svr_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vr__2_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42" y="1309892"/>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5"/>
          <p:cNvSpPr>
            <a:spLocks noChangeShapeType="1"/>
          </p:cNvSpPr>
          <p:nvPr/>
        </p:nvSpPr>
        <p:spPr bwMode="auto">
          <a:xfrm flipH="1">
            <a:off x="4854792" y="1490867"/>
            <a:ext cx="731838"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8" name="Line 6"/>
          <p:cNvSpPr>
            <a:spLocks noChangeShapeType="1"/>
          </p:cNvSpPr>
          <p:nvPr/>
        </p:nvSpPr>
        <p:spPr bwMode="auto">
          <a:xfrm>
            <a:off x="5586630" y="1490867"/>
            <a:ext cx="146050"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9" name="Text Box 7"/>
          <p:cNvSpPr txBox="1">
            <a:spLocks noChangeArrowheads="1"/>
          </p:cNvSpPr>
          <p:nvPr/>
        </p:nvSpPr>
        <p:spPr bwMode="auto">
          <a:xfrm>
            <a:off x="5829517" y="1321004"/>
            <a:ext cx="1383136"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spcBef>
                <a:spcPct val="0"/>
              </a:spcBef>
            </a:pPr>
            <a:r>
              <a:rPr lang="en-US" altLang="de-DE" sz="1400" dirty="0">
                <a:ea typeface="MS PGothic" pitchFamily="34" charset="-128"/>
              </a:rPr>
              <a:t>Support Vectors</a:t>
            </a:r>
          </a:p>
        </p:txBody>
      </p:sp>
      <p:graphicFrame>
        <p:nvGraphicFramePr>
          <p:cNvPr id="11" name="Object 9"/>
          <p:cNvGraphicFramePr>
            <a:graphicFrameLocks noChangeAspect="1"/>
          </p:cNvGraphicFramePr>
          <p:nvPr/>
        </p:nvGraphicFramePr>
        <p:xfrm>
          <a:off x="3413342" y="2063954"/>
          <a:ext cx="322263" cy="500063"/>
        </p:xfrm>
        <a:graphic>
          <a:graphicData uri="http://schemas.openxmlformats.org/presentationml/2006/ole">
            <mc:AlternateContent xmlns:mc="http://schemas.openxmlformats.org/markup-compatibility/2006">
              <mc:Choice xmlns:v="urn:schemas-microsoft-com:vml" Requires="v">
                <p:oleObj name="Formel" r:id="rId5" imgW="139579" imgH="215713" progId="Equation.3">
                  <p:embed/>
                </p:oleObj>
              </mc:Choice>
              <mc:Fallback>
                <p:oleObj name="Formel" r:id="rId5" imgW="139579" imgH="215713" progId="Equation.3">
                  <p:embed/>
                  <p:pic>
                    <p:nvPicPr>
                      <p:cNvPr id="1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342" y="2063954"/>
                        <a:ext cx="3222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1243230" y="1244804"/>
          <a:ext cx="292100" cy="409575"/>
        </p:xfrm>
        <a:graphic>
          <a:graphicData uri="http://schemas.openxmlformats.org/presentationml/2006/ole">
            <mc:AlternateContent xmlns:mc="http://schemas.openxmlformats.org/markup-compatibility/2006">
              <mc:Choice xmlns:v="urn:schemas-microsoft-com:vml" Requires="v">
                <p:oleObj name="Formel" r:id="rId7" imgW="126725" imgH="177415" progId="Equation.3">
                  <p:embed/>
                </p:oleObj>
              </mc:Choice>
              <mc:Fallback>
                <p:oleObj name="Formel" r:id="rId7" imgW="126725" imgH="177415" progId="Equation.3">
                  <p:embed/>
                  <p:pic>
                    <p:nvPicPr>
                      <p:cNvPr id="1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230" y="1244804"/>
                        <a:ext cx="2921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1"/>
          <p:cNvGraphicFramePr>
            <a:graphicFrameLocks noChangeAspect="1"/>
          </p:cNvGraphicFramePr>
          <p:nvPr/>
        </p:nvGraphicFramePr>
        <p:xfrm>
          <a:off x="6615330" y="4183267"/>
          <a:ext cx="293687" cy="322262"/>
        </p:xfrm>
        <a:graphic>
          <a:graphicData uri="http://schemas.openxmlformats.org/presentationml/2006/ole">
            <mc:AlternateContent xmlns:mc="http://schemas.openxmlformats.org/markup-compatibility/2006">
              <mc:Choice xmlns:v="urn:schemas-microsoft-com:vml" Requires="v">
                <p:oleObj name="Formel" r:id="rId9" imgW="126835" imgH="139518" progId="Equation.3">
                  <p:embed/>
                </p:oleObj>
              </mc:Choice>
              <mc:Fallback>
                <p:oleObj name="Formel" r:id="rId9" imgW="126835" imgH="139518" progId="Equation.3">
                  <p:embed/>
                  <p:pic>
                    <p:nvPicPr>
                      <p:cNvPr id="1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330" y="4183267"/>
                        <a:ext cx="29368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a:off x="1306730" y="3537154"/>
          <a:ext cx="280987" cy="342900"/>
        </p:xfrm>
        <a:graphic>
          <a:graphicData uri="http://schemas.openxmlformats.org/presentationml/2006/ole">
            <mc:AlternateContent xmlns:mc="http://schemas.openxmlformats.org/markup-compatibility/2006">
              <mc:Choice xmlns:v="urn:schemas-microsoft-com:vml" Requires="v">
                <p:oleObj name="Formel" r:id="rId11" imgW="114201" imgH="139579" progId="Equation.3">
                  <p:embed/>
                </p:oleObj>
              </mc:Choice>
              <mc:Fallback>
                <p:oleObj name="Formel" r:id="rId11" imgW="114201" imgH="139579" progId="Equation.3">
                  <p:embed/>
                  <p:pic>
                    <p:nvPicPr>
                      <p:cNvPr id="14"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6730" y="3537154"/>
                        <a:ext cx="28098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1333717" y="3270454"/>
          <a:ext cx="279400" cy="342900"/>
        </p:xfrm>
        <a:graphic>
          <a:graphicData uri="http://schemas.openxmlformats.org/presentationml/2006/ole">
            <mc:AlternateContent xmlns:mc="http://schemas.openxmlformats.org/markup-compatibility/2006">
              <mc:Choice xmlns:v="urn:schemas-microsoft-com:vml" Requires="v">
                <p:oleObj name="Formel" r:id="rId13" imgW="114201" imgH="139579" progId="Equation.3">
                  <p:embed/>
                </p:oleObj>
              </mc:Choice>
              <mc:Fallback>
                <p:oleObj name="Formel" r:id="rId13" imgW="114201" imgH="139579" progId="Equation.3">
                  <p:embed/>
                  <p:pic>
                    <p:nvPicPr>
                      <p:cNvPr id="15"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3717" y="3270454"/>
                        <a:ext cx="279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4"/>
          <p:cNvGraphicFramePr>
            <a:graphicFrameLocks noChangeAspect="1"/>
          </p:cNvGraphicFramePr>
          <p:nvPr/>
        </p:nvGraphicFramePr>
        <p:xfrm>
          <a:off x="1041617" y="4108654"/>
          <a:ext cx="558800" cy="342900"/>
        </p:xfrm>
        <a:graphic>
          <a:graphicData uri="http://schemas.openxmlformats.org/presentationml/2006/ole">
            <mc:AlternateContent xmlns:mc="http://schemas.openxmlformats.org/markup-compatibility/2006">
              <mc:Choice xmlns:v="urn:schemas-microsoft-com:vml" Requires="v">
                <p:oleObj name="Formel" r:id="rId15" imgW="228600" imgH="139700" progId="Equation.3">
                  <p:embed/>
                </p:oleObj>
              </mc:Choice>
              <mc:Fallback>
                <p:oleObj name="Formel" r:id="rId15" imgW="228600" imgH="139700" progId="Equation.3">
                  <p:embed/>
                  <p:pic>
                    <p:nvPicPr>
                      <p:cNvPr id="16"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617" y="41086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1041617" y="4349954"/>
          <a:ext cx="558800" cy="342900"/>
        </p:xfrm>
        <a:graphic>
          <a:graphicData uri="http://schemas.openxmlformats.org/presentationml/2006/ole">
            <mc:AlternateContent xmlns:mc="http://schemas.openxmlformats.org/markup-compatibility/2006">
              <mc:Choice xmlns:v="urn:schemas-microsoft-com:vml" Requires="v">
                <p:oleObj name="Formel" r:id="rId17" imgW="228600" imgH="139700" progId="Equation.3">
                  <p:embed/>
                </p:oleObj>
              </mc:Choice>
              <mc:Fallback>
                <p:oleObj name="Formel" r:id="rId17" imgW="228600" imgH="139700" progId="Equation.3">
                  <p:embed/>
                  <p:pic>
                    <p:nvPicPr>
                      <p:cNvPr id="17"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1617" y="43499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noChangeAspect="1"/>
          </p:cNvGraphicFramePr>
          <p:nvPr/>
        </p:nvGraphicFramePr>
        <p:xfrm>
          <a:off x="7282044" y="5548228"/>
          <a:ext cx="314325" cy="471487"/>
        </p:xfrm>
        <a:graphic>
          <a:graphicData uri="http://schemas.openxmlformats.org/presentationml/2006/ole">
            <mc:AlternateContent xmlns:mc="http://schemas.openxmlformats.org/markup-compatibility/2006">
              <mc:Choice xmlns:v="urn:schemas-microsoft-com:vml" Requires="v">
                <p:oleObj name="Formel" r:id="rId19" imgW="152334" imgH="228501" progId="Equation.3">
                  <p:embed/>
                </p:oleObj>
              </mc:Choice>
              <mc:Fallback>
                <p:oleObj name="Formel" r:id="rId19" imgW="152334" imgH="228501" progId="Equation.3">
                  <p:embed/>
                  <p:pic>
                    <p:nvPicPr>
                      <p:cNvPr id="18"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2044" y="5548228"/>
                        <a:ext cx="31432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7"/>
          <p:cNvSpPr txBox="1">
            <a:spLocks noChangeArrowheads="1"/>
          </p:cNvSpPr>
          <p:nvPr/>
        </p:nvSpPr>
        <p:spPr bwMode="auto">
          <a:xfrm>
            <a:off x="1876643" y="5311979"/>
            <a:ext cx="637473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en-US" altLang="de-DE" dirty="0">
                <a:ea typeface="MS PGothic" pitchFamily="34" charset="-128"/>
              </a:rPr>
              <a:t>Decision criterion:</a:t>
            </a:r>
          </a:p>
          <a:p>
            <a:r>
              <a:rPr lang="en-US" altLang="de-DE" i="1" dirty="0">
                <a:ea typeface="MS PGothic" pitchFamily="34" charset="-128"/>
              </a:rPr>
              <a:t>Choose the line with the smallest sum of error slopes      with </a:t>
            </a:r>
            <a:br>
              <a:rPr lang="en-US" altLang="de-DE" i="1" dirty="0"/>
            </a:br>
            <a:r>
              <a:rPr lang="en-US" altLang="de-DE" i="1" dirty="0">
                <a:ea typeface="MS PGothic" pitchFamily="34" charset="-128"/>
              </a:rPr>
              <a:t>paying attention to the flatness of the regression line!</a:t>
            </a:r>
          </a:p>
        </p:txBody>
      </p:sp>
      <p:pic>
        <p:nvPicPr>
          <p:cNvPr id="20" name="Picture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800000" flipV="1">
            <a:off x="5840630" y="3424442"/>
            <a:ext cx="28733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1" name="Object 19"/>
          <p:cNvGraphicFramePr>
            <a:graphicFrameLocks noChangeAspect="1"/>
          </p:cNvGraphicFramePr>
          <p:nvPr/>
        </p:nvGraphicFramePr>
        <p:xfrm>
          <a:off x="6115267" y="3687967"/>
          <a:ext cx="381000" cy="530225"/>
        </p:xfrm>
        <a:graphic>
          <a:graphicData uri="http://schemas.openxmlformats.org/presentationml/2006/ole">
            <mc:AlternateContent xmlns:mc="http://schemas.openxmlformats.org/markup-compatibility/2006">
              <mc:Choice xmlns:v="urn:schemas-microsoft-com:vml" Requires="v">
                <p:oleObj name="Formel" r:id="rId22" imgW="165028" imgH="228501" progId="Equation.3">
                  <p:embed/>
                </p:oleObj>
              </mc:Choice>
              <mc:Fallback>
                <p:oleObj name="Formel" r:id="rId22" imgW="165028" imgH="228501" progId="Equation.3">
                  <p:embed/>
                  <p:pic>
                    <p:nvPicPr>
                      <p:cNvPr id="21" name="Object 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5267" y="3687967"/>
                        <a:ext cx="381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9216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284</a:t>
            </a:fld>
            <a:endParaRPr lang="en-US" sz="800" dirty="0">
              <a:solidFill>
                <a:schemeClr val="bg1"/>
              </a:solidFill>
            </a:endParaRPr>
          </a:p>
        </p:txBody>
      </p:sp>
      <p:sp>
        <p:nvSpPr>
          <p:cNvPr id="26" name="Rectangle 2"/>
          <p:cNvSpPr>
            <a:spLocks noChangeArrowheads="1"/>
          </p:cNvSpPr>
          <p:nvPr/>
        </p:nvSpPr>
        <p:spPr bwMode="auto">
          <a:xfrm>
            <a:off x="155575" y="503538"/>
            <a:ext cx="505907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Estimating</a:t>
            </a:r>
            <a:r>
              <a:rPr lang="de-DE" sz="2400" dirty="0"/>
              <a:t> </a:t>
            </a:r>
            <a:r>
              <a:rPr lang="de-DE" sz="2400" dirty="0" err="1"/>
              <a:t>the</a:t>
            </a:r>
            <a:r>
              <a:rPr lang="de-DE" sz="2400" dirty="0"/>
              <a:t> SVR (Linear Case)</a:t>
            </a:r>
          </a:p>
        </p:txBody>
      </p:sp>
      <mc:AlternateContent xmlns:mc="http://schemas.openxmlformats.org/markup-compatibility/2006" xmlns:a14="http://schemas.microsoft.com/office/drawing/2010/main">
        <mc:Choice Requires="a14">
          <p:sp>
            <p:nvSpPr>
              <p:cNvPr id="27" name="Textfeld 26"/>
              <p:cNvSpPr txBox="1"/>
              <p:nvPr/>
            </p:nvSpPr>
            <p:spPr>
              <a:xfrm>
                <a:off x="748146" y="1303423"/>
                <a:ext cx="7414953" cy="4695131"/>
              </a:xfrm>
              <a:prstGeom prst="rect">
                <a:avLst/>
              </a:prstGeom>
              <a:noFill/>
            </p:spPr>
            <p:txBody>
              <a:bodyPr wrap="square" rtlCol="0">
                <a:spAutoFit/>
              </a:bodyPr>
              <a:lstStyle/>
              <a:p>
                <a:pPr algn="l"/>
                <a:r>
                  <a:rPr lang="en-US" sz="1800" dirty="0"/>
                  <a:t>The function that has to be estimated is</a:t>
                </a:r>
              </a:p>
              <a:p>
                <a:pPr algn="l"/>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a:rPr>
                            <m:t>𝐶</m:t>
                          </m:r>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𝑛</m:t>
                              </m:r>
                            </m:den>
                          </m:f>
                          <m:nary>
                            <m:naryPr>
                              <m:chr m:val="∑"/>
                              <m:limLoc m:val="undOvr"/>
                              <m:ctrlPr>
                                <a:rPr lang="en-US" sz="1800" i="1">
                                  <a:latin typeface="Cambria Math" panose="02040503050406030204" pitchFamily="18" charset="0"/>
                                </a:rPr>
                              </m:ctrlPr>
                            </m:naryPr>
                            <m:sub>
                              <m:r>
                                <a:rPr lang="en-US" sz="1800" i="1">
                                  <a:latin typeface="Cambria Math"/>
                                </a:rPr>
                                <m:t>𝑖</m:t>
                              </m:r>
                              <m:r>
                                <a:rPr lang="en-US" sz="1800" i="1">
                                  <a:latin typeface="Cambria Math"/>
                                </a:rPr>
                                <m:t>=0</m:t>
                              </m:r>
                            </m:sub>
                            <m:sup>
                              <m:r>
                                <a:rPr lang="en-US" sz="1800" i="1">
                                  <a:latin typeface="Cambria Math"/>
                                </a:rPr>
                                <m:t>𝑛</m:t>
                              </m:r>
                            </m:sup>
                            <m:e>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smtClean="0">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e>
                                  </m:d>
                                </m:e>
                                <m:sub>
                                  <m:r>
                                    <a:rPr lang="en-US" sz="1800" i="1">
                                      <a:latin typeface="Cambria Math"/>
                                    </a:rPr>
                                    <m:t>𝜀</m:t>
                                  </m:r>
                                </m:sub>
                              </m:sSub>
                            </m:e>
                          </m:nary>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2</m:t>
                              </m:r>
                            </m:den>
                          </m:f>
                          <m:r>
                            <a:rPr lang="en-US" sz="1800" i="1">
                              <a:latin typeface="Cambria Math"/>
                            </a:rPr>
                            <m:t>∙</m:t>
                          </m:r>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b="0" i="1">
                                      <a:latin typeface="Cambria Math"/>
                                    </a:rPr>
                                    <m:t>𝜷</m:t>
                                  </m:r>
                                </m:e>
                              </m:d>
                            </m:e>
                            <m:sup>
                              <m:r>
                                <a:rPr lang="en-US" sz="1800" i="1">
                                  <a:latin typeface="Cambria Math"/>
                                </a:rPr>
                                <m:t>2</m:t>
                              </m:r>
                            </m:sup>
                          </m:sSup>
                        </m:e>
                        <m:sup/>
                      </m:sSup>
                    </m:oMath>
                  </m:oMathPara>
                </a14:m>
                <a:endParaRPr lang="en-US" sz="1800" dirty="0"/>
              </a:p>
              <a:p>
                <a:pPr algn="l"/>
                <a:endParaRPr lang="en-US" sz="1800" dirty="0"/>
              </a:p>
              <a:p>
                <a:pPr marL="449263" algn="l">
                  <a:spcBef>
                    <a:spcPts val="0"/>
                  </a:spcBef>
                </a:pPr>
                <a:r>
                  <a:rPr lang="en-US" altLang="de-DE" sz="1800" kern="0" dirty="0">
                    <a:solidFill>
                      <a:srgbClr val="000000"/>
                    </a:solidFill>
                    <a:latin typeface="Arial" pitchFamily="34" charset="0"/>
                  </a:rPr>
                  <a:t>where the penalty parameter C controls the trade-off </a:t>
                </a:r>
                <a:br>
                  <a:rPr lang="en-US" altLang="de-DE" sz="1800" kern="0" dirty="0">
                    <a:solidFill>
                      <a:srgbClr val="000000"/>
                    </a:solidFill>
                    <a:latin typeface="Arial" pitchFamily="34" charset="0"/>
                  </a:rPr>
                </a:br>
                <a:r>
                  <a:rPr lang="en-US" altLang="de-DE" sz="1800" kern="0" dirty="0">
                    <a:solidFill>
                      <a:srgbClr val="000000"/>
                    </a:solidFill>
                    <a:latin typeface="Arial" pitchFamily="34" charset="0"/>
                  </a:rPr>
                  <a:t>between </a:t>
                </a:r>
                <a:r>
                  <a:rPr lang="en-US" altLang="de-DE" sz="1800" kern="0" dirty="0">
                    <a:solidFill>
                      <a:srgbClr val="081D58">
                        <a:lumMod val="50000"/>
                        <a:lumOff val="50000"/>
                      </a:srgbClr>
                    </a:solidFill>
                    <a:latin typeface="Arial" pitchFamily="34" charset="0"/>
                  </a:rPr>
                  <a:t>approximation</a:t>
                </a:r>
                <a:r>
                  <a:rPr lang="en-US" altLang="de-DE" sz="1800" kern="0" dirty="0">
                    <a:solidFill>
                      <a:srgbClr val="063DE8"/>
                    </a:solidFill>
                    <a:latin typeface="Arial" pitchFamily="34" charset="0"/>
                  </a:rPr>
                  <a:t> </a:t>
                </a:r>
                <a:r>
                  <a:rPr lang="en-US" altLang="de-DE" sz="1800" kern="0" dirty="0">
                    <a:solidFill>
                      <a:srgbClr val="000000"/>
                    </a:solidFill>
                    <a:latin typeface="Arial" pitchFamily="34" charset="0"/>
                  </a:rPr>
                  <a:t>and </a:t>
                </a:r>
                <a:r>
                  <a:rPr lang="en-US" altLang="de-DE" sz="1800" kern="0" dirty="0">
                    <a:solidFill>
                      <a:srgbClr val="FC0128"/>
                    </a:solidFill>
                    <a:latin typeface="Arial" pitchFamily="34" charset="0"/>
                  </a:rPr>
                  <a:t>generalization</a:t>
                </a:r>
                <a:endParaRPr lang="en-US" sz="1800" dirty="0"/>
              </a:p>
              <a:p>
                <a:pPr algn="l"/>
                <a:endParaRPr lang="en-US" sz="1800" dirty="0"/>
              </a:p>
              <a:p>
                <a:pPr algn="l"/>
                <a:r>
                  <a:rPr lang="en-US" sz="1800" dirty="0"/>
                  <a:t>The resulting 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panose="02040503050406030204" pitchFamily="18" charset="0"/>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2</m:t>
                                    </m:r>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b="0" i="1">
                                            <a:latin typeface="Cambria Math"/>
                                          </a:rPr>
                                          <m:t>𝜷</m:t>
                                        </m:r>
                                      </m:e>
                                    </m:d>
                                  </m:e>
                                  <m:sup>
                                    <m:r>
                                      <a:rPr lang="en-US" sz="1800" i="1">
                                        <a:latin typeface="Cambria Math"/>
                                      </a:rPr>
                                      <m:t>2</m:t>
                                    </m:r>
                                  </m:sup>
                                </m:sSup>
                              </m:e>
                            </m:nary>
                          </m:e>
                        </m:mr>
                        <m:mr>
                          <m:e>
                            <m:r>
                              <a:rPr lang="en-US" sz="1800" b="0" i="1">
                                <a:latin typeface="Cambria Math"/>
                              </a:rPr>
                              <m:t>𝑤</m:t>
                            </m:r>
                            <m:r>
                              <a:rPr lang="en-US" sz="1800" b="0" i="1" smtClean="0">
                                <a:latin typeface="Cambria Math"/>
                              </a:rPr>
                              <m:t>𝑖𝑡h</m:t>
                            </m:r>
                          </m:e>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sub>
                            </m:sSub>
                          </m:e>
                        </m:mr>
                        <m:mr>
                          <m:e/>
                          <m:e>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panose="02040503050406030204" pitchFamily="18" charset="0"/>
                                  </a:rPr>
                                </m:ctrlPr>
                              </m:sSubSupPr>
                              <m:e>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748146" y="1303423"/>
                <a:ext cx="7414953" cy="4695131"/>
              </a:xfrm>
              <a:prstGeom prst="rect">
                <a:avLst/>
              </a:prstGeom>
              <a:blipFill rotWithShape="1">
                <a:blip r:embed="rId2"/>
                <a:stretch>
                  <a:fillRect l="-740" t="-649"/>
                </a:stretch>
              </a:blipFill>
            </p:spPr>
            <p:txBody>
              <a:bodyPr/>
              <a:lstStyle/>
              <a:p>
                <a:r>
                  <a:rPr lang="de-DE">
                    <a:noFill/>
                  </a:rPr>
                  <a:t> </a:t>
                </a:r>
              </a:p>
            </p:txBody>
          </p:sp>
        </mc:Fallback>
      </mc:AlternateContent>
      <p:sp>
        <p:nvSpPr>
          <p:cNvPr id="32" name="AutoShape 51"/>
          <p:cNvSpPr>
            <a:spLocks/>
          </p:cNvSpPr>
          <p:nvPr/>
        </p:nvSpPr>
        <p:spPr bwMode="auto">
          <a:xfrm rot="5400000" flipH="1">
            <a:off x="5349991" y="2168755"/>
            <a:ext cx="246580" cy="824263"/>
          </a:xfrm>
          <a:prstGeom prst="leftBrace">
            <a:avLst>
              <a:gd name="adj1" fmla="val 46075"/>
              <a:gd name="adj2" fmla="val 49116"/>
            </a:avLst>
          </a:prstGeom>
          <a:noFill/>
          <a:ln w="38100">
            <a:solidFill>
              <a:srgbClr val="FF0000"/>
            </a:solidFill>
            <a:round/>
            <a:headEnd/>
            <a:tailEnd/>
          </a:ln>
          <a:extLst>
            <a:ext uri="{909E8E84-426E-40DD-AFC4-6F175D3DCCD1}">
              <a14:hiddenFill xmlns:a14="http://schemas.microsoft.com/office/drawing/2010/main">
                <a:solidFill>
                  <a:schemeClr val="accent2"/>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sp>
        <p:nvSpPr>
          <p:cNvPr id="33" name="AutoShape 52"/>
          <p:cNvSpPr>
            <a:spLocks/>
          </p:cNvSpPr>
          <p:nvPr/>
        </p:nvSpPr>
        <p:spPr bwMode="auto">
          <a:xfrm rot="5400000" flipH="1">
            <a:off x="3610336" y="1559287"/>
            <a:ext cx="312737" cy="2109355"/>
          </a:xfrm>
          <a:prstGeom prst="leftBrace">
            <a:avLst>
              <a:gd name="adj1" fmla="val 47377"/>
              <a:gd name="adj2" fmla="val 48083"/>
            </a:avLst>
          </a:prstGeom>
          <a:noFill/>
          <a:ln w="38100">
            <a:solidFill>
              <a:srgbClr val="081D58">
                <a:lumMod val="50000"/>
                <a:lumOff val="50000"/>
              </a:srgbClr>
            </a:solidFill>
            <a:round/>
            <a:headEnd/>
            <a:tailEnd/>
          </a:ln>
          <a:extLst>
            <a:ext uri="{909E8E84-426E-40DD-AFC4-6F175D3DCCD1}">
              <a14:hiddenFill xmlns:a14="http://schemas.microsoft.com/office/drawing/2010/main">
                <a:solidFill>
                  <a:schemeClr val="folHlink"/>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grpSp>
        <p:nvGrpSpPr>
          <p:cNvPr id="4" name="Gruppieren 3"/>
          <p:cNvGrpSpPr/>
          <p:nvPr/>
        </p:nvGrpSpPr>
        <p:grpSpPr>
          <a:xfrm>
            <a:off x="6907876" y="1704473"/>
            <a:ext cx="1494319" cy="791435"/>
            <a:chOff x="6691745" y="1421476"/>
            <a:chExt cx="1494319" cy="791435"/>
          </a:xfrm>
        </p:grpSpPr>
        <p:sp>
          <p:nvSpPr>
            <p:cNvPr id="2" name="Rechteck 1"/>
            <p:cNvSpPr/>
            <p:nvPr/>
          </p:nvSpPr>
          <p:spPr bwMode="auto">
            <a:xfrm>
              <a:off x="6691745" y="1421476"/>
              <a:ext cx="1494319" cy="79143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mc:AlternateContent xmlns:mc="http://schemas.openxmlformats.org/markup-compatibility/2006" xmlns:a14="http://schemas.microsoft.com/office/drawing/2010/main">
          <mc:Choice Requires="a14">
            <p:sp>
              <p:nvSpPr>
                <p:cNvPr id="3" name="Rechteck 2"/>
                <p:cNvSpPr/>
                <p:nvPr/>
              </p:nvSpPr>
              <p:spPr>
                <a:xfrm>
                  <a:off x="6691745" y="1421476"/>
                  <a:ext cx="1494319" cy="7914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sSup>
                          <m:sSupPr>
                            <m:ctrlPr>
                              <a:rPr lang="de-DE" i="1" smtClean="0">
                                <a:latin typeface="Cambria Math" panose="02040503050406030204" pitchFamily="18" charset="0"/>
                              </a:rPr>
                            </m:ctrlPr>
                          </m:sSupPr>
                          <m:e>
                            <m:d>
                              <m:dPr>
                                <m:begChr m:val="‖"/>
                                <m:endChr m:val="‖"/>
                                <m:ctrlPr>
                                  <a:rPr lang="de-DE" i="1">
                                    <a:latin typeface="Cambria Math" panose="02040503050406030204" pitchFamily="18" charset="0"/>
                                  </a:rPr>
                                </m:ctrlPr>
                              </m:dPr>
                              <m:e>
                                <m:r>
                                  <a:rPr lang="en-US" b="0" i="1">
                                    <a:latin typeface="Cambria Math"/>
                                  </a:rPr>
                                  <m:t>𝜷</m:t>
                                </m:r>
                              </m:e>
                            </m:d>
                          </m:e>
                          <m:sup>
                            <m:r>
                              <a:rPr lang="de-DE" i="1">
                                <a:latin typeface="Cambria Math"/>
                              </a:rPr>
                              <m:t>2</m:t>
                            </m:r>
                          </m:sup>
                        </m:sSup>
                        <m:r>
                          <a:rPr lang="de-DE" i="1">
                            <a:latin typeface="Cambria Math"/>
                          </a:rPr>
                          <m:t>=</m:t>
                        </m:r>
                        <m:nary>
                          <m:naryPr>
                            <m:chr m:val="∑"/>
                            <m:limLoc m:val="undOvr"/>
                            <m:ctrlPr>
                              <a:rPr lang="de-DE" i="1">
                                <a:latin typeface="Cambria Math" panose="02040503050406030204" pitchFamily="18" charset="0"/>
                              </a:rPr>
                            </m:ctrlPr>
                          </m:naryPr>
                          <m:sub>
                            <m:r>
                              <a:rPr lang="de-DE" i="1">
                                <a:latin typeface="Cambria Math"/>
                              </a:rPr>
                              <m:t>𝑗</m:t>
                            </m:r>
                            <m:r>
                              <a:rPr lang="de-DE" i="1">
                                <a:latin typeface="Cambria Math"/>
                              </a:rPr>
                              <m:t>=</m:t>
                            </m:r>
                            <m:r>
                              <a:rPr lang="de-DE" b="1" i="1" smtClean="0">
                                <a:latin typeface="Cambria Math"/>
                              </a:rPr>
                              <m:t>𝟏</m:t>
                            </m:r>
                          </m:sub>
                          <m:sup>
                            <m:r>
                              <a:rPr lang="de-DE" b="1" i="1" smtClean="0">
                                <a:latin typeface="Cambria Math"/>
                              </a:rPr>
                              <m:t>𝒑</m:t>
                            </m:r>
                          </m:sup>
                          <m:e>
                            <m:sSubSup>
                              <m:sSubSupPr>
                                <m:ctrlPr>
                                  <a:rPr lang="de-DE" i="1">
                                    <a:latin typeface="Cambria Math" panose="02040503050406030204" pitchFamily="18" charset="0"/>
                                  </a:rPr>
                                </m:ctrlPr>
                              </m:sSubSupPr>
                              <m:e>
                                <m:r>
                                  <a:rPr lang="en-US" i="1">
                                    <a:latin typeface="Cambria Math"/>
                                  </a:rPr>
                                  <m:t>𝛽</m:t>
                                </m:r>
                              </m:e>
                              <m:sub>
                                <m:r>
                                  <a:rPr lang="de-DE" i="1">
                                    <a:latin typeface="Cambria Math"/>
                                  </a:rPr>
                                  <m:t>𝑗</m:t>
                                </m:r>
                              </m:sub>
                              <m:sup>
                                <m:r>
                                  <a:rPr lang="de-DE" i="1">
                                    <a:latin typeface="Cambria Math"/>
                                  </a:rPr>
                                  <m:t>2</m:t>
                                </m:r>
                              </m:sup>
                            </m:sSubSup>
                          </m:e>
                        </m:nary>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6691745" y="1421476"/>
                  <a:ext cx="1494319" cy="791435"/>
                </a:xfrm>
                <a:prstGeom prst="rect">
                  <a:avLst/>
                </a:prstGeom>
                <a:blipFill rotWithShape="1">
                  <a:blip r:embed="rId3"/>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21551156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(I)</a:t>
            </a:r>
          </a:p>
        </p:txBody>
      </p:sp>
      <p:grpSp>
        <p:nvGrpSpPr>
          <p:cNvPr id="2" name="Gruppieren 1"/>
          <p:cNvGrpSpPr/>
          <p:nvPr/>
        </p:nvGrpSpPr>
        <p:grpSpPr>
          <a:xfrm>
            <a:off x="790575" y="1149350"/>
            <a:ext cx="7146654" cy="1020763"/>
            <a:chOff x="790575" y="1149350"/>
            <a:chExt cx="7146654" cy="1020763"/>
          </a:xfrm>
        </p:grpSpPr>
        <p:grpSp>
          <p:nvGrpSpPr>
            <p:cNvPr id="58" name="Group 3"/>
            <p:cNvGrpSpPr>
              <a:grpSpLocks/>
            </p:cNvGrpSpPr>
            <p:nvPr/>
          </p:nvGrpSpPr>
          <p:grpSpPr bwMode="auto">
            <a:xfrm>
              <a:off x="5495654" y="1376363"/>
              <a:ext cx="442912" cy="681037"/>
              <a:chOff x="2160" y="3158"/>
              <a:chExt cx="354" cy="545"/>
            </a:xfrm>
          </p:grpSpPr>
          <p:sp>
            <p:nvSpPr>
              <p:cNvPr id="59" name="Rectangle 4"/>
              <p:cNvSpPr>
                <a:spLocks noChangeArrowheads="1"/>
              </p:cNvSpPr>
              <p:nvPr/>
            </p:nvSpPr>
            <p:spPr bwMode="auto">
              <a:xfrm>
                <a:off x="2160" y="3162"/>
                <a:ext cx="354" cy="528"/>
              </a:xfrm>
              <a:prstGeom prst="rect">
                <a:avLst/>
              </a:prstGeom>
              <a:solidFill>
                <a:srgbClr val="FCE74E"/>
              </a:solidFill>
              <a:ln>
                <a:noFill/>
              </a:ln>
              <a:effectLst/>
              <a:extLs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Line 5"/>
              <p:cNvSpPr>
                <a:spLocks noChangeShapeType="1"/>
              </p:cNvSpPr>
              <p:nvPr/>
            </p:nvSpPr>
            <p:spPr bwMode="auto">
              <a:xfrm flipV="1">
                <a:off x="2334" y="3158"/>
                <a:ext cx="0" cy="54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2" name="Group 7"/>
            <p:cNvGrpSpPr>
              <a:grpSpLocks/>
            </p:cNvGrpSpPr>
            <p:nvPr/>
          </p:nvGrpSpPr>
          <p:grpSpPr bwMode="auto">
            <a:xfrm>
              <a:off x="3664890" y="1149350"/>
              <a:ext cx="4272339" cy="1020763"/>
              <a:chOff x="2203" y="726"/>
              <a:chExt cx="2484" cy="643"/>
            </a:xfrm>
          </p:grpSpPr>
          <p:grpSp>
            <p:nvGrpSpPr>
              <p:cNvPr id="64" name="Group 8"/>
              <p:cNvGrpSpPr>
                <a:grpSpLocks/>
              </p:cNvGrpSpPr>
              <p:nvPr/>
            </p:nvGrpSpPr>
            <p:grpSpPr bwMode="auto">
              <a:xfrm>
                <a:off x="2203" y="726"/>
                <a:ext cx="2484" cy="643"/>
                <a:chOff x="703" y="2976"/>
                <a:chExt cx="3402" cy="817"/>
              </a:xfrm>
            </p:grpSpPr>
            <p:sp>
              <p:nvSpPr>
                <p:cNvPr id="76" name="Line 9"/>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7" name="Line 10"/>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5" name="Group 11"/>
              <p:cNvGrpSpPr>
                <a:grpSpLocks/>
              </p:cNvGrpSpPr>
              <p:nvPr/>
            </p:nvGrpSpPr>
            <p:grpSpPr bwMode="auto">
              <a:xfrm>
                <a:off x="2700" y="1119"/>
                <a:ext cx="1688" cy="36"/>
                <a:chOff x="1384" y="3475"/>
                <a:chExt cx="2312" cy="46"/>
              </a:xfrm>
            </p:grpSpPr>
            <p:sp>
              <p:nvSpPr>
                <p:cNvPr id="66" name="Oval 12"/>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7" name="Oval 13"/>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8" name="Oval 14"/>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9" name="Oval 15"/>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0" name="Oval 16"/>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1" name="Oval 17"/>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2" name="Oval 18"/>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3" name="Oval 19"/>
                <p:cNvSpPr>
                  <a:spLocks noChangeArrowheads="1"/>
                </p:cNvSpPr>
                <p:nvPr/>
              </p:nvSpPr>
              <p:spPr bwMode="auto">
                <a:xfrm>
                  <a:off x="3243"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4" name="Oval 20"/>
                <p:cNvSpPr>
                  <a:spLocks noChangeArrowheads="1"/>
                </p:cNvSpPr>
                <p:nvPr/>
              </p:nvSpPr>
              <p:spPr bwMode="auto">
                <a:xfrm>
                  <a:off x="3334"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5" name="Oval 21"/>
                <p:cNvSpPr>
                  <a:spLocks noChangeArrowheads="1"/>
                </p:cNvSpPr>
                <p:nvPr/>
              </p:nvSpPr>
              <p:spPr bwMode="auto">
                <a:xfrm>
                  <a:off x="3651"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63" name="Text Box 22"/>
            <p:cNvSpPr txBox="1">
              <a:spLocks noChangeArrowheads="1"/>
            </p:cNvSpPr>
            <p:nvPr/>
          </p:nvSpPr>
          <p:spPr bwMode="auto">
            <a:xfrm>
              <a:off x="790575" y="1749425"/>
              <a:ext cx="211553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linear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grpSp>
        <p:nvGrpSpPr>
          <p:cNvPr id="4097" name="Gruppieren 4096"/>
          <p:cNvGrpSpPr/>
          <p:nvPr/>
        </p:nvGrpSpPr>
        <p:grpSpPr>
          <a:xfrm>
            <a:off x="795338" y="3516313"/>
            <a:ext cx="7099028" cy="3570287"/>
            <a:chOff x="795338" y="3516313"/>
            <a:chExt cx="7099028" cy="3570287"/>
          </a:xfrm>
        </p:grpSpPr>
        <p:sp>
          <p:nvSpPr>
            <p:cNvPr id="95" name="Text Box 40"/>
            <p:cNvSpPr txBox="1">
              <a:spLocks noChangeArrowheads="1"/>
            </p:cNvSpPr>
            <p:nvPr/>
          </p:nvSpPr>
          <p:spPr bwMode="auto">
            <a:xfrm>
              <a:off x="795338" y="4486275"/>
              <a:ext cx="296068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The trick:</a:t>
              </a:r>
            </a:p>
          </p:txBody>
        </p:sp>
        <p:grpSp>
          <p:nvGrpSpPr>
            <p:cNvPr id="96" name="Group 41"/>
            <p:cNvGrpSpPr>
              <a:grpSpLocks/>
            </p:cNvGrpSpPr>
            <p:nvPr/>
          </p:nvGrpSpPr>
          <p:grpSpPr bwMode="auto">
            <a:xfrm>
              <a:off x="3643041" y="3516313"/>
              <a:ext cx="4251325" cy="2854325"/>
              <a:chOff x="249" y="1570"/>
              <a:chExt cx="2676" cy="2359"/>
            </a:xfrm>
          </p:grpSpPr>
          <p:sp>
            <p:nvSpPr>
              <p:cNvPr id="97" name="Line 42"/>
              <p:cNvSpPr>
                <a:spLocks noChangeShapeType="1"/>
              </p:cNvSpPr>
              <p:nvPr/>
            </p:nvSpPr>
            <p:spPr bwMode="auto">
              <a:xfrm>
                <a:off x="249" y="3838"/>
                <a:ext cx="267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8" name="Line 43"/>
              <p:cNvSpPr>
                <a:spLocks noChangeShapeType="1"/>
              </p:cNvSpPr>
              <p:nvPr/>
            </p:nvSpPr>
            <p:spPr bwMode="auto">
              <a:xfrm flipV="1">
                <a:off x="1247" y="1570"/>
                <a:ext cx="0" cy="235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99" name="Oval 44"/>
            <p:cNvSpPr>
              <a:spLocks noChangeArrowheads="1"/>
            </p:cNvSpPr>
            <p:nvPr/>
          </p:nvSpPr>
          <p:spPr bwMode="auto">
            <a:xfrm>
              <a:off x="5084491" y="6207125"/>
              <a:ext cx="71438"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0" name="Oval 45"/>
            <p:cNvSpPr>
              <a:spLocks noChangeArrowheads="1"/>
            </p:cNvSpPr>
            <p:nvPr/>
          </p:nvSpPr>
          <p:spPr bwMode="auto">
            <a:xfrm>
              <a:off x="4579666" y="6096000"/>
              <a:ext cx="73025" cy="55563"/>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1" name="Oval 46"/>
            <p:cNvSpPr>
              <a:spLocks noChangeArrowheads="1"/>
            </p:cNvSpPr>
            <p:nvPr/>
          </p:nvSpPr>
          <p:spPr bwMode="auto">
            <a:xfrm>
              <a:off x="4076429" y="5930900"/>
              <a:ext cx="73025" cy="57150"/>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2" name="Oval 47"/>
            <p:cNvSpPr>
              <a:spLocks noChangeArrowheads="1"/>
            </p:cNvSpPr>
            <p:nvPr/>
          </p:nvSpPr>
          <p:spPr bwMode="auto">
            <a:xfrm>
              <a:off x="5444854" y="61515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3" name="Oval 48"/>
            <p:cNvSpPr>
              <a:spLocks noChangeArrowheads="1"/>
            </p:cNvSpPr>
            <p:nvPr/>
          </p:nvSpPr>
          <p:spPr bwMode="auto">
            <a:xfrm>
              <a:off x="6165579" y="5822950"/>
              <a:ext cx="73025" cy="55563"/>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4" name="Oval 49"/>
            <p:cNvSpPr>
              <a:spLocks noChangeArrowheads="1"/>
            </p:cNvSpPr>
            <p:nvPr/>
          </p:nvSpPr>
          <p:spPr bwMode="auto">
            <a:xfrm>
              <a:off x="6452916" y="55483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Oval 50"/>
            <p:cNvSpPr>
              <a:spLocks noChangeArrowheads="1"/>
            </p:cNvSpPr>
            <p:nvPr/>
          </p:nvSpPr>
          <p:spPr bwMode="auto">
            <a:xfrm>
              <a:off x="6595791" y="53832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Oval 51"/>
            <p:cNvSpPr>
              <a:spLocks noChangeArrowheads="1"/>
            </p:cNvSpPr>
            <p:nvPr/>
          </p:nvSpPr>
          <p:spPr bwMode="auto">
            <a:xfrm>
              <a:off x="6776766" y="4814888"/>
              <a:ext cx="69850"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7" name="Oval 52"/>
            <p:cNvSpPr>
              <a:spLocks noChangeArrowheads="1"/>
            </p:cNvSpPr>
            <p:nvPr/>
          </p:nvSpPr>
          <p:spPr bwMode="auto">
            <a:xfrm>
              <a:off x="7102204" y="42846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8" name="Oval 53"/>
            <p:cNvSpPr>
              <a:spLocks noChangeArrowheads="1"/>
            </p:cNvSpPr>
            <p:nvPr/>
          </p:nvSpPr>
          <p:spPr bwMode="auto">
            <a:xfrm>
              <a:off x="7373752" y="3516313"/>
              <a:ext cx="71437"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9" name="Rectangle 54"/>
            <p:cNvSpPr>
              <a:spLocks noChangeArrowheads="1"/>
            </p:cNvSpPr>
            <p:nvPr/>
          </p:nvSpPr>
          <p:spPr bwMode="auto">
            <a:xfrm rot="2603835">
              <a:off x="6413229" y="3624263"/>
              <a:ext cx="179387" cy="3462337"/>
            </a:xfrm>
            <a:prstGeom prst="rect">
              <a:avLst/>
            </a:prstGeom>
            <a:solidFill>
              <a:srgbClr val="FCE74E"/>
            </a:solidFill>
            <a:ln w="9525">
              <a:solidFill>
                <a:srgbClr val="FCE74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10" name="Line 55"/>
            <p:cNvSpPr>
              <a:spLocks noChangeShapeType="1"/>
            </p:cNvSpPr>
            <p:nvPr/>
          </p:nvSpPr>
          <p:spPr bwMode="auto">
            <a:xfrm rot="342310" flipV="1">
              <a:off x="5430191" y="3946525"/>
              <a:ext cx="2168525" cy="27813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3" name="Gruppieren 2"/>
          <p:cNvGrpSpPr/>
          <p:nvPr/>
        </p:nvGrpSpPr>
        <p:grpSpPr>
          <a:xfrm>
            <a:off x="787400" y="2298700"/>
            <a:ext cx="7146654" cy="1020763"/>
            <a:chOff x="787400" y="2298700"/>
            <a:chExt cx="7146654" cy="1020763"/>
          </a:xfrm>
        </p:grpSpPr>
        <p:sp>
          <p:nvSpPr>
            <p:cNvPr id="79" name="Text Box 24"/>
            <p:cNvSpPr txBox="1">
              <a:spLocks noChangeArrowheads="1"/>
            </p:cNvSpPr>
            <p:nvPr/>
          </p:nvSpPr>
          <p:spPr bwMode="auto">
            <a:xfrm>
              <a:off x="787400" y="2898775"/>
              <a:ext cx="2961743"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a:t>
              </a:r>
              <a:r>
                <a:rPr kumimoji="0" lang="de-DE" altLang="de-DE" sz="1800" b="1" i="0" u="none" strike="noStrike" kern="0" cap="none" spc="0" normalizeH="0" baseline="0" noProof="0" dirty="0" err="1">
                  <a:ln>
                    <a:noFill/>
                  </a:ln>
                  <a:solidFill>
                    <a:srgbClr val="000000"/>
                  </a:solidFill>
                  <a:effectLst/>
                  <a:uLnTx/>
                  <a:uFillTx/>
                  <a:latin typeface="Arial" pitchFamily="34" charset="0"/>
                </a:rPr>
                <a:t>nonlinear</a:t>
              </a:r>
              <a:r>
                <a:rPr kumimoji="0" lang="de-DE" altLang="de-DE" sz="1800" b="1" i="0" u="none" strike="noStrike" kern="0" cap="none" spc="0" normalizeH="0" baseline="0" noProof="0" dirty="0">
                  <a:ln>
                    <a:noFill/>
                  </a:ln>
                  <a:solidFill>
                    <a:srgbClr val="000000"/>
                  </a:solidFill>
                  <a:effectLst/>
                  <a:uLnTx/>
                  <a:uFillTx/>
                  <a:latin typeface="Arial" pitchFamily="34" charset="0"/>
                </a:rPr>
                <a:t>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nvGrpSpPr>
            <p:cNvPr id="80" name="Group 25"/>
            <p:cNvGrpSpPr>
              <a:grpSpLocks/>
            </p:cNvGrpSpPr>
            <p:nvPr/>
          </p:nvGrpSpPr>
          <p:grpSpPr bwMode="auto">
            <a:xfrm>
              <a:off x="3661715" y="2298700"/>
              <a:ext cx="4272339" cy="1020763"/>
              <a:chOff x="2201" y="1450"/>
              <a:chExt cx="2484" cy="643"/>
            </a:xfrm>
          </p:grpSpPr>
          <p:grpSp>
            <p:nvGrpSpPr>
              <p:cNvPr id="81" name="Group 26"/>
              <p:cNvGrpSpPr>
                <a:grpSpLocks/>
              </p:cNvGrpSpPr>
              <p:nvPr/>
            </p:nvGrpSpPr>
            <p:grpSpPr bwMode="auto">
              <a:xfrm>
                <a:off x="2201" y="1450"/>
                <a:ext cx="2484" cy="643"/>
                <a:chOff x="703" y="2976"/>
                <a:chExt cx="3402" cy="817"/>
              </a:xfrm>
            </p:grpSpPr>
            <p:sp>
              <p:nvSpPr>
                <p:cNvPr id="93" name="Line 27"/>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4" name="Line 28"/>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82" name="Group 29"/>
              <p:cNvGrpSpPr>
                <a:grpSpLocks/>
              </p:cNvGrpSpPr>
              <p:nvPr/>
            </p:nvGrpSpPr>
            <p:grpSpPr bwMode="auto">
              <a:xfrm>
                <a:off x="2692" y="1843"/>
                <a:ext cx="1688" cy="27"/>
                <a:chOff x="1384" y="3475"/>
                <a:chExt cx="2312" cy="46"/>
              </a:xfrm>
            </p:grpSpPr>
            <p:sp>
              <p:nvSpPr>
                <p:cNvPr id="83" name="Oval 30"/>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4" name="Oval 31"/>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5" name="Oval 32"/>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6" name="Oval 33"/>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7" name="Oval 34"/>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8" name="Oval 35"/>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9" name="Oval 36"/>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0" name="Oval 37"/>
                <p:cNvSpPr>
                  <a:spLocks noChangeArrowheads="1"/>
                </p:cNvSpPr>
                <p:nvPr/>
              </p:nvSpPr>
              <p:spPr bwMode="auto">
                <a:xfrm>
                  <a:off x="3243"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1" name="Oval 38"/>
                <p:cNvSpPr>
                  <a:spLocks noChangeArrowheads="1"/>
                </p:cNvSpPr>
                <p:nvPr/>
              </p:nvSpPr>
              <p:spPr bwMode="auto">
                <a:xfrm>
                  <a:off x="3334"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2" name="Oval 39"/>
                <p:cNvSpPr>
                  <a:spLocks noChangeArrowheads="1"/>
                </p:cNvSpPr>
                <p:nvPr/>
              </p:nvSpPr>
              <p:spPr bwMode="auto">
                <a:xfrm>
                  <a:off x="3651"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111" name="Text Box 56"/>
            <p:cNvSpPr txBox="1">
              <a:spLocks noChangeArrowheads="1"/>
            </p:cNvSpPr>
            <p:nvPr/>
          </p:nvSpPr>
          <p:spPr bwMode="auto">
            <a:xfrm>
              <a:off x="5830616" y="254952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2400" b="1" i="0" u="none" strike="noStrike" kern="0" cap="none" spc="0" normalizeH="0" baseline="0" noProof="0">
                  <a:ln>
                    <a:noFill/>
                  </a:ln>
                  <a:solidFill>
                    <a:srgbClr val="000000"/>
                  </a:solidFill>
                  <a:effectLst/>
                  <a:uLnTx/>
                  <a:uFillTx/>
                  <a:latin typeface="Arial" pitchFamily="34" charset="0"/>
                </a:rPr>
                <a:t>?</a:t>
              </a:r>
            </a:p>
          </p:txBody>
        </p:sp>
      </p:grpSp>
      <p:sp>
        <p:nvSpPr>
          <p:cNvPr id="112"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285</a:t>
            </a:fld>
            <a:endParaRPr lang="en-US" sz="800" dirty="0">
              <a:solidFill>
                <a:schemeClr val="bg1"/>
              </a:solidFill>
            </a:endParaRPr>
          </a:p>
        </p:txBody>
      </p:sp>
    </p:spTree>
    <p:extLst>
      <p:ext uri="{BB962C8B-B14F-4D97-AF65-F5344CB8AC3E}">
        <p14:creationId xmlns:p14="http://schemas.microsoft.com/office/powerpoint/2010/main" val="3400521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286</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a:t>
            </a:r>
            <a:r>
              <a:rPr lang="en-US" sz="2400"/>
              <a:t>(II)</a:t>
            </a:r>
            <a:endParaRPr lang="en-US" sz="2400" dirty="0"/>
          </a:p>
        </p:txBody>
      </p:sp>
      <p:sp>
        <p:nvSpPr>
          <p:cNvPr id="5" name="Text Box 3"/>
          <p:cNvSpPr txBox="1">
            <a:spLocks noChangeArrowheads="1"/>
          </p:cNvSpPr>
          <p:nvPr/>
        </p:nvSpPr>
        <p:spPr bwMode="auto">
          <a:xfrm>
            <a:off x="161346" y="1262005"/>
            <a:ext cx="2270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Example:</a:t>
            </a:r>
          </a:p>
        </p:txBody>
      </p:sp>
      <p:grpSp>
        <p:nvGrpSpPr>
          <p:cNvPr id="6" name="Group 4"/>
          <p:cNvGrpSpPr>
            <a:grpSpLocks/>
          </p:cNvGrpSpPr>
          <p:nvPr/>
        </p:nvGrpSpPr>
        <p:grpSpPr bwMode="auto">
          <a:xfrm>
            <a:off x="666171" y="1706505"/>
            <a:ext cx="7839884" cy="3586162"/>
            <a:chOff x="465" y="1083"/>
            <a:chExt cx="4559" cy="2259"/>
          </a:xfrm>
        </p:grpSpPr>
        <p:grpSp>
          <p:nvGrpSpPr>
            <p:cNvPr id="7" name="Group 5"/>
            <p:cNvGrpSpPr>
              <a:grpSpLocks/>
            </p:cNvGrpSpPr>
            <p:nvPr/>
          </p:nvGrpSpPr>
          <p:grpSpPr bwMode="auto">
            <a:xfrm>
              <a:off x="465" y="1083"/>
              <a:ext cx="4559" cy="2259"/>
              <a:chOff x="226" y="1095"/>
              <a:chExt cx="4815" cy="2352"/>
            </a:xfrm>
          </p:grpSpPr>
          <p:grpSp>
            <p:nvGrpSpPr>
              <p:cNvPr id="13" name="Group 6"/>
              <p:cNvGrpSpPr>
                <a:grpSpLocks/>
              </p:cNvGrpSpPr>
              <p:nvPr/>
            </p:nvGrpSpPr>
            <p:grpSpPr bwMode="auto">
              <a:xfrm>
                <a:off x="2517" y="1095"/>
                <a:ext cx="2524" cy="2352"/>
                <a:chOff x="2517" y="1095"/>
                <a:chExt cx="2524" cy="2352"/>
              </a:xfrm>
            </p:grpSpPr>
            <p:sp>
              <p:nvSpPr>
                <p:cNvPr id="41" name="Line 7"/>
                <p:cNvSpPr>
                  <a:spLocks noChangeShapeType="1"/>
                </p:cNvSpPr>
                <p:nvPr/>
              </p:nvSpPr>
              <p:spPr bwMode="auto">
                <a:xfrm flipV="1">
                  <a:off x="2517" y="1797"/>
                  <a:ext cx="1633" cy="136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2" name="Oval 8"/>
                <p:cNvSpPr>
                  <a:spLocks noChangeArrowheads="1"/>
                </p:cNvSpPr>
                <p:nvPr/>
              </p:nvSpPr>
              <p:spPr bwMode="auto">
                <a:xfrm>
                  <a:off x="3152" y="2749"/>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3" name="Line 9"/>
                <p:cNvSpPr>
                  <a:spLocks noChangeShapeType="1"/>
                </p:cNvSpPr>
                <p:nvPr/>
              </p:nvSpPr>
              <p:spPr bwMode="auto">
                <a:xfrm flipV="1">
                  <a:off x="2880" y="1095"/>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4" name="Line 10"/>
                <p:cNvSpPr>
                  <a:spLocks noChangeShapeType="1"/>
                </p:cNvSpPr>
                <p:nvPr/>
              </p:nvSpPr>
              <p:spPr bwMode="auto">
                <a:xfrm>
                  <a:off x="2562" y="2840"/>
                  <a:ext cx="247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Rectangle 11"/>
                <p:cNvSpPr>
                  <a:spLocks noChangeArrowheads="1"/>
                </p:cNvSpPr>
                <p:nvPr/>
              </p:nvSpPr>
              <p:spPr bwMode="auto">
                <a:xfrm rot="-2267826">
                  <a:off x="3152" y="1389"/>
                  <a:ext cx="1116" cy="2058"/>
                </a:xfrm>
                <a:prstGeom prst="rect">
                  <a:avLst/>
                </a:prstGeom>
                <a:solidFill>
                  <a:srgbClr val="FC0128"/>
                </a:solidFill>
                <a:ln w="9525">
                  <a:miter lim="800000"/>
                  <a:headEnd/>
                  <a:tailEnd/>
                </a:ln>
                <a:effectLst/>
                <a:scene3d>
                  <a:camera prst="legacyPerspectiveFront">
                    <a:rot lat="20399994" lon="20099994" rev="0"/>
                  </a:camera>
                  <a:lightRig rig="legacyFlat2" dir="t"/>
                </a:scene3d>
                <a:sp3d extrusionH="430200" prstMaterial="legacyMatte">
                  <a:bevelT w="13500" h="13500" prst="angle"/>
                  <a:bevelB w="13500" h="13500" prst="angle"/>
                  <a:extrusionClr>
                    <a:srgbClr val="FC0128"/>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6" name="Oval 12"/>
                <p:cNvSpPr>
                  <a:spLocks noChangeArrowheads="1"/>
                </p:cNvSpPr>
                <p:nvPr/>
              </p:nvSpPr>
              <p:spPr bwMode="auto">
                <a:xfrm>
                  <a:off x="2744" y="229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7" name="Oval 13"/>
                <p:cNvSpPr>
                  <a:spLocks noChangeArrowheads="1"/>
                </p:cNvSpPr>
                <p:nvPr/>
              </p:nvSpPr>
              <p:spPr bwMode="auto">
                <a:xfrm>
                  <a:off x="2744" y="261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8" name="Oval 14"/>
                <p:cNvSpPr>
                  <a:spLocks noChangeArrowheads="1"/>
                </p:cNvSpPr>
                <p:nvPr/>
              </p:nvSpPr>
              <p:spPr bwMode="auto">
                <a:xfrm>
                  <a:off x="2789" y="275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9" name="Oval 15"/>
                <p:cNvSpPr>
                  <a:spLocks noChangeArrowheads="1"/>
                </p:cNvSpPr>
                <p:nvPr/>
              </p:nvSpPr>
              <p:spPr bwMode="auto">
                <a:xfrm>
                  <a:off x="2517" y="265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0" name="Oval 16"/>
                <p:cNvSpPr>
                  <a:spLocks noChangeArrowheads="1"/>
                </p:cNvSpPr>
                <p:nvPr/>
              </p:nvSpPr>
              <p:spPr bwMode="auto">
                <a:xfrm>
                  <a:off x="2880" y="2750"/>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1" name="Oval 17"/>
                <p:cNvSpPr>
                  <a:spLocks noChangeArrowheads="1"/>
                </p:cNvSpPr>
                <p:nvPr/>
              </p:nvSpPr>
              <p:spPr bwMode="auto">
                <a:xfrm>
                  <a:off x="2925" y="288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2" name="Oval 18"/>
                <p:cNvSpPr>
                  <a:spLocks noChangeArrowheads="1"/>
                </p:cNvSpPr>
                <p:nvPr/>
              </p:nvSpPr>
              <p:spPr bwMode="auto">
                <a:xfrm>
                  <a:off x="3016" y="288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3" name="Oval 19"/>
                <p:cNvSpPr>
                  <a:spLocks noChangeArrowheads="1"/>
                </p:cNvSpPr>
                <p:nvPr/>
              </p:nvSpPr>
              <p:spPr bwMode="auto">
                <a:xfrm>
                  <a:off x="2970" y="3113"/>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4" name="Oval 20"/>
                <p:cNvSpPr>
                  <a:spLocks noChangeArrowheads="1"/>
                </p:cNvSpPr>
                <p:nvPr/>
              </p:nvSpPr>
              <p:spPr bwMode="auto">
                <a:xfrm>
                  <a:off x="3061" y="329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5" name="Oval 21"/>
                <p:cNvSpPr>
                  <a:spLocks noChangeArrowheads="1"/>
                </p:cNvSpPr>
                <p:nvPr/>
              </p:nvSpPr>
              <p:spPr bwMode="auto">
                <a:xfrm>
                  <a:off x="3243" y="3158"/>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6" name="Oval 22"/>
                <p:cNvSpPr>
                  <a:spLocks noChangeArrowheads="1"/>
                </p:cNvSpPr>
                <p:nvPr/>
              </p:nvSpPr>
              <p:spPr bwMode="auto">
                <a:xfrm>
                  <a:off x="3515" y="125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7" name="Oval 23"/>
                <p:cNvSpPr>
                  <a:spLocks noChangeArrowheads="1"/>
                </p:cNvSpPr>
                <p:nvPr/>
              </p:nvSpPr>
              <p:spPr bwMode="auto">
                <a:xfrm>
                  <a:off x="3560"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8" name="Oval 24"/>
                <p:cNvSpPr>
                  <a:spLocks noChangeArrowheads="1"/>
                </p:cNvSpPr>
                <p:nvPr/>
              </p:nvSpPr>
              <p:spPr bwMode="auto">
                <a:xfrm>
                  <a:off x="3787"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9" name="Oval 25"/>
                <p:cNvSpPr>
                  <a:spLocks noChangeArrowheads="1"/>
                </p:cNvSpPr>
                <p:nvPr/>
              </p:nvSpPr>
              <p:spPr bwMode="auto">
                <a:xfrm>
                  <a:off x="4014" y="138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Oval 26"/>
                <p:cNvSpPr>
                  <a:spLocks noChangeArrowheads="1"/>
                </p:cNvSpPr>
                <p:nvPr/>
              </p:nvSpPr>
              <p:spPr bwMode="auto">
                <a:xfrm>
                  <a:off x="4286" y="1661"/>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1" name="Oval 27"/>
                <p:cNvSpPr>
                  <a:spLocks noChangeArrowheads="1"/>
                </p:cNvSpPr>
                <p:nvPr/>
              </p:nvSpPr>
              <p:spPr bwMode="auto">
                <a:xfrm>
                  <a:off x="3969" y="197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2" name="Oval 28"/>
                <p:cNvSpPr>
                  <a:spLocks noChangeArrowheads="1"/>
                </p:cNvSpPr>
                <p:nvPr/>
              </p:nvSpPr>
              <p:spPr bwMode="auto">
                <a:xfrm>
                  <a:off x="3696" y="2160"/>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3" name="Oval 29"/>
                <p:cNvSpPr>
                  <a:spLocks noChangeArrowheads="1"/>
                </p:cNvSpPr>
                <p:nvPr/>
              </p:nvSpPr>
              <p:spPr bwMode="auto">
                <a:xfrm>
                  <a:off x="3923" y="2432"/>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Oval 30"/>
                <p:cNvSpPr>
                  <a:spLocks noChangeArrowheads="1"/>
                </p:cNvSpPr>
                <p:nvPr/>
              </p:nvSpPr>
              <p:spPr bwMode="auto">
                <a:xfrm>
                  <a:off x="4286" y="2840"/>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5" name="Oval 31"/>
                <p:cNvSpPr>
                  <a:spLocks noChangeArrowheads="1"/>
                </p:cNvSpPr>
                <p:nvPr/>
              </p:nvSpPr>
              <p:spPr bwMode="auto">
                <a:xfrm>
                  <a:off x="4558" y="252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 name="Group 32"/>
              <p:cNvGrpSpPr>
                <a:grpSpLocks/>
              </p:cNvGrpSpPr>
              <p:nvPr/>
            </p:nvGrpSpPr>
            <p:grpSpPr bwMode="auto">
              <a:xfrm>
                <a:off x="226" y="1171"/>
                <a:ext cx="1629" cy="2199"/>
                <a:chOff x="226" y="1097"/>
                <a:chExt cx="1629" cy="2199"/>
              </a:xfrm>
            </p:grpSpPr>
            <p:sp>
              <p:nvSpPr>
                <p:cNvPr id="16" name="Oval 33"/>
                <p:cNvSpPr>
                  <a:spLocks noChangeArrowheads="1"/>
                </p:cNvSpPr>
                <p:nvPr/>
              </p:nvSpPr>
              <p:spPr bwMode="auto">
                <a:xfrm rot="3237153">
                  <a:off x="654" y="1913"/>
                  <a:ext cx="911" cy="68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Oval 34"/>
                <p:cNvSpPr>
                  <a:spLocks noChangeArrowheads="1"/>
                </p:cNvSpPr>
                <p:nvPr/>
              </p:nvSpPr>
              <p:spPr bwMode="auto">
                <a:xfrm>
                  <a:off x="930" y="1525"/>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Oval 35"/>
                <p:cNvSpPr>
                  <a:spLocks noChangeArrowheads="1"/>
                </p:cNvSpPr>
                <p:nvPr/>
              </p:nvSpPr>
              <p:spPr bwMode="auto">
                <a:xfrm>
                  <a:off x="1338" y="161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 name="Oval 36"/>
                <p:cNvSpPr>
                  <a:spLocks noChangeArrowheads="1"/>
                </p:cNvSpPr>
                <p:nvPr/>
              </p:nvSpPr>
              <p:spPr bwMode="auto">
                <a:xfrm>
                  <a:off x="1655" y="1933"/>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Oval 37"/>
                <p:cNvSpPr>
                  <a:spLocks noChangeArrowheads="1"/>
                </p:cNvSpPr>
                <p:nvPr/>
              </p:nvSpPr>
              <p:spPr bwMode="auto">
                <a:xfrm>
                  <a:off x="1791" y="2432"/>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 name="Oval 38"/>
                <p:cNvSpPr>
                  <a:spLocks noChangeArrowheads="1"/>
                </p:cNvSpPr>
                <p:nvPr/>
              </p:nvSpPr>
              <p:spPr bwMode="auto">
                <a:xfrm>
                  <a:off x="1610" y="288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 name="Oval 39"/>
                <p:cNvSpPr>
                  <a:spLocks noChangeArrowheads="1"/>
                </p:cNvSpPr>
                <p:nvPr/>
              </p:nvSpPr>
              <p:spPr bwMode="auto">
                <a:xfrm>
                  <a:off x="1066" y="2931"/>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 name="Oval 40"/>
                <p:cNvSpPr>
                  <a:spLocks noChangeArrowheads="1"/>
                </p:cNvSpPr>
                <p:nvPr/>
              </p:nvSpPr>
              <p:spPr bwMode="auto">
                <a:xfrm>
                  <a:off x="703" y="2704"/>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 name="Oval 41"/>
                <p:cNvSpPr>
                  <a:spLocks noChangeArrowheads="1"/>
                </p:cNvSpPr>
                <p:nvPr/>
              </p:nvSpPr>
              <p:spPr bwMode="auto">
                <a:xfrm>
                  <a:off x="476" y="2296"/>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 name="Oval 42"/>
                <p:cNvSpPr>
                  <a:spLocks noChangeArrowheads="1"/>
                </p:cNvSpPr>
                <p:nvPr/>
              </p:nvSpPr>
              <p:spPr bwMode="auto">
                <a:xfrm>
                  <a:off x="476" y="1933"/>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43"/>
                <p:cNvSpPr>
                  <a:spLocks noChangeArrowheads="1"/>
                </p:cNvSpPr>
                <p:nvPr/>
              </p:nvSpPr>
              <p:spPr bwMode="auto">
                <a:xfrm>
                  <a:off x="612" y="1661"/>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7" name="Oval 44"/>
                <p:cNvSpPr>
                  <a:spLocks noChangeArrowheads="1"/>
                </p:cNvSpPr>
                <p:nvPr/>
              </p:nvSpPr>
              <p:spPr bwMode="auto">
                <a:xfrm>
                  <a:off x="884" y="211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Oval 45"/>
                <p:cNvSpPr>
                  <a:spLocks noChangeArrowheads="1"/>
                </p:cNvSpPr>
                <p:nvPr/>
              </p:nvSpPr>
              <p:spPr bwMode="auto">
                <a:xfrm>
                  <a:off x="838" y="2205"/>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9" name="Oval 46"/>
                <p:cNvSpPr>
                  <a:spLocks noChangeArrowheads="1"/>
                </p:cNvSpPr>
                <p:nvPr/>
              </p:nvSpPr>
              <p:spPr bwMode="auto">
                <a:xfrm>
                  <a:off x="884" y="229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0" name="Oval 47"/>
                <p:cNvSpPr>
                  <a:spLocks noChangeArrowheads="1"/>
                </p:cNvSpPr>
                <p:nvPr/>
              </p:nvSpPr>
              <p:spPr bwMode="auto">
                <a:xfrm>
                  <a:off x="1066" y="207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1" name="Oval 48"/>
                <p:cNvSpPr>
                  <a:spLocks noChangeArrowheads="1"/>
                </p:cNvSpPr>
                <p:nvPr/>
              </p:nvSpPr>
              <p:spPr bwMode="auto">
                <a:xfrm>
                  <a:off x="1066" y="197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2" name="Oval 49"/>
                <p:cNvSpPr>
                  <a:spLocks noChangeArrowheads="1"/>
                </p:cNvSpPr>
                <p:nvPr/>
              </p:nvSpPr>
              <p:spPr bwMode="auto">
                <a:xfrm>
                  <a:off x="1202" y="202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3" name="Oval 50"/>
                <p:cNvSpPr>
                  <a:spLocks noChangeArrowheads="1"/>
                </p:cNvSpPr>
                <p:nvPr/>
              </p:nvSpPr>
              <p:spPr bwMode="auto">
                <a:xfrm>
                  <a:off x="1247" y="2115"/>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Oval 51"/>
                <p:cNvSpPr>
                  <a:spLocks noChangeArrowheads="1"/>
                </p:cNvSpPr>
                <p:nvPr/>
              </p:nvSpPr>
              <p:spPr bwMode="auto">
                <a:xfrm>
                  <a:off x="1293" y="220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Oval 52"/>
                <p:cNvSpPr>
                  <a:spLocks noChangeArrowheads="1"/>
                </p:cNvSpPr>
                <p:nvPr/>
              </p:nvSpPr>
              <p:spPr bwMode="auto">
                <a:xfrm>
                  <a:off x="1384" y="2161"/>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6" name="Oval 53"/>
                <p:cNvSpPr>
                  <a:spLocks noChangeArrowheads="1"/>
                </p:cNvSpPr>
                <p:nvPr/>
              </p:nvSpPr>
              <p:spPr bwMode="auto">
                <a:xfrm>
                  <a:off x="1292" y="2296"/>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7" name="Oval 54"/>
                <p:cNvSpPr>
                  <a:spLocks noChangeArrowheads="1"/>
                </p:cNvSpPr>
                <p:nvPr/>
              </p:nvSpPr>
              <p:spPr bwMode="auto">
                <a:xfrm>
                  <a:off x="1202" y="2388"/>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8" name="Oval 55"/>
                <p:cNvSpPr>
                  <a:spLocks noChangeArrowheads="1"/>
                </p:cNvSpPr>
                <p:nvPr/>
              </p:nvSpPr>
              <p:spPr bwMode="auto">
                <a:xfrm>
                  <a:off x="1111" y="2388"/>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Line 56"/>
                <p:cNvSpPr>
                  <a:spLocks noChangeShapeType="1"/>
                </p:cNvSpPr>
                <p:nvPr/>
              </p:nvSpPr>
              <p:spPr bwMode="auto">
                <a:xfrm flipV="1">
                  <a:off x="1027" y="1097"/>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0" name="Line 57"/>
                <p:cNvSpPr>
                  <a:spLocks noChangeShapeType="1"/>
                </p:cNvSpPr>
                <p:nvPr/>
              </p:nvSpPr>
              <p:spPr bwMode="auto">
                <a:xfrm>
                  <a:off x="226" y="2162"/>
                  <a:ext cx="162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5" name="AutoShape 58"/>
              <p:cNvSpPr>
                <a:spLocks noChangeArrowheads="1"/>
              </p:cNvSpPr>
              <p:nvPr/>
            </p:nvSpPr>
            <p:spPr bwMode="auto">
              <a:xfrm>
                <a:off x="2071" y="2183"/>
                <a:ext cx="262" cy="175"/>
              </a:xfrm>
              <a:prstGeom prst="rightArrow">
                <a:avLst>
                  <a:gd name="adj1" fmla="val 50000"/>
                  <a:gd name="adj2" fmla="val 37429"/>
                </a:avLst>
              </a:prstGeom>
              <a:solidFill>
                <a:srgbClr val="00CC99"/>
              </a:solidFill>
              <a:ln w="12700" algn="ctr">
                <a:solidFill>
                  <a:srgbClr val="00CC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8" name="Text Box 59"/>
            <p:cNvSpPr txBox="1">
              <a:spLocks noChangeArrowheads="1"/>
            </p:cNvSpPr>
            <p:nvPr/>
          </p:nvSpPr>
          <p:spPr bwMode="auto">
            <a:xfrm>
              <a:off x="1253" y="1148"/>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2</a:t>
              </a:r>
            </a:p>
          </p:txBody>
        </p:sp>
        <p:sp>
          <p:nvSpPr>
            <p:cNvPr id="9" name="Text Box 60"/>
            <p:cNvSpPr txBox="1">
              <a:spLocks noChangeArrowheads="1"/>
            </p:cNvSpPr>
            <p:nvPr/>
          </p:nvSpPr>
          <p:spPr bwMode="auto">
            <a:xfrm>
              <a:off x="1843" y="1953"/>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1</a:t>
              </a:r>
            </a:p>
          </p:txBody>
        </p:sp>
      </p:grpSp>
      <p:graphicFrame>
        <p:nvGraphicFramePr>
          <p:cNvPr id="66" name="Object 64"/>
          <p:cNvGraphicFramePr>
            <a:graphicFrameLocks noChangeAspect="1"/>
          </p:cNvGraphicFramePr>
          <p:nvPr/>
        </p:nvGraphicFramePr>
        <p:xfrm>
          <a:off x="3041357" y="5607210"/>
          <a:ext cx="2449512" cy="703262"/>
        </p:xfrm>
        <a:graphic>
          <a:graphicData uri="http://schemas.openxmlformats.org/presentationml/2006/ole">
            <mc:AlternateContent xmlns:mc="http://schemas.openxmlformats.org/markup-compatibility/2006">
              <mc:Choice xmlns:v="urn:schemas-microsoft-com:vml" Requires="v">
                <p:oleObj name="Formel" r:id="rId2" imgW="1638000" imgH="507960" progId="Equation.3">
                  <p:embed/>
                </p:oleObj>
              </mc:Choice>
              <mc:Fallback>
                <p:oleObj name="Formel" r:id="rId2" imgW="1638000" imgH="507960" progId="Equation.3">
                  <p:embed/>
                  <p:pic>
                    <p:nvPicPr>
                      <p:cNvPr id="66" name="Object 64"/>
                      <p:cNvPicPr>
                        <a:picLocks noChangeAspect="1" noChangeArrowheads="1"/>
                      </p:cNvPicPr>
                      <p:nvPr/>
                    </p:nvPicPr>
                    <p:blipFill>
                      <a:blip r:embed="rId3"/>
                      <a:srcRect/>
                      <a:stretch>
                        <a:fillRect/>
                      </a:stretch>
                    </p:blipFill>
                    <p:spPr bwMode="auto">
                      <a:xfrm>
                        <a:off x="3041357" y="5607210"/>
                        <a:ext cx="2449512"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4"/>
          <p:cNvGraphicFramePr>
            <a:graphicFrameLocks noChangeAspect="1"/>
          </p:cNvGraphicFramePr>
          <p:nvPr/>
        </p:nvGraphicFramePr>
        <p:xfrm>
          <a:off x="5009202" y="1620352"/>
          <a:ext cx="741363" cy="333375"/>
        </p:xfrm>
        <a:graphic>
          <a:graphicData uri="http://schemas.openxmlformats.org/presentationml/2006/ole">
            <mc:AlternateContent xmlns:mc="http://schemas.openxmlformats.org/markup-compatibility/2006">
              <mc:Choice xmlns:v="urn:schemas-microsoft-com:vml" Requires="v">
                <p:oleObj name="Formel" r:id="rId4" imgW="495000" imgH="241200" progId="Equation.3">
                  <p:embed/>
                </p:oleObj>
              </mc:Choice>
              <mc:Fallback>
                <p:oleObj name="Formel" r:id="rId4" imgW="495000" imgH="241200" progId="Equation.3">
                  <p:embed/>
                  <p:pic>
                    <p:nvPicPr>
                      <p:cNvPr id="68" name="Object 64"/>
                      <p:cNvPicPr>
                        <a:picLocks noChangeAspect="1" noChangeArrowheads="1"/>
                      </p:cNvPicPr>
                      <p:nvPr/>
                    </p:nvPicPr>
                    <p:blipFill>
                      <a:blip r:embed="rId5"/>
                      <a:srcRect/>
                      <a:stretch>
                        <a:fillRect/>
                      </a:stretch>
                    </p:blipFill>
                    <p:spPr bwMode="auto">
                      <a:xfrm>
                        <a:off x="5009202" y="1620352"/>
                        <a:ext cx="7413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4"/>
          <p:cNvGraphicFramePr>
            <a:graphicFrameLocks noChangeAspect="1"/>
          </p:cNvGraphicFramePr>
          <p:nvPr/>
        </p:nvGraphicFramePr>
        <p:xfrm>
          <a:off x="7085198" y="2693862"/>
          <a:ext cx="285750" cy="315913"/>
        </p:xfrm>
        <a:graphic>
          <a:graphicData uri="http://schemas.openxmlformats.org/presentationml/2006/ole">
            <mc:AlternateContent xmlns:mc="http://schemas.openxmlformats.org/markup-compatibility/2006">
              <mc:Choice xmlns:v="urn:schemas-microsoft-com:vml" Requires="v">
                <p:oleObj name="Formel" r:id="rId6" imgW="190440" imgH="228600" progId="Equation.3">
                  <p:embed/>
                </p:oleObj>
              </mc:Choice>
              <mc:Fallback>
                <p:oleObj name="Formel" r:id="rId6" imgW="190440" imgH="228600" progId="Equation.3">
                  <p:embed/>
                  <p:pic>
                    <p:nvPicPr>
                      <p:cNvPr id="69" name="Object 64"/>
                      <p:cNvPicPr>
                        <a:picLocks noChangeAspect="1" noChangeArrowheads="1"/>
                      </p:cNvPicPr>
                      <p:nvPr/>
                    </p:nvPicPr>
                    <p:blipFill>
                      <a:blip r:embed="rId7"/>
                      <a:srcRect/>
                      <a:stretch>
                        <a:fillRect/>
                      </a:stretch>
                    </p:blipFill>
                    <p:spPr bwMode="auto">
                      <a:xfrm>
                        <a:off x="7085198" y="2693862"/>
                        <a:ext cx="28575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4"/>
          <p:cNvGraphicFramePr>
            <a:graphicFrameLocks noChangeAspect="1"/>
          </p:cNvGraphicFramePr>
          <p:nvPr/>
        </p:nvGraphicFramePr>
        <p:xfrm>
          <a:off x="8375332" y="4366432"/>
          <a:ext cx="284163" cy="315913"/>
        </p:xfrm>
        <a:graphic>
          <a:graphicData uri="http://schemas.openxmlformats.org/presentationml/2006/ole">
            <mc:AlternateContent xmlns:mc="http://schemas.openxmlformats.org/markup-compatibility/2006">
              <mc:Choice xmlns:v="urn:schemas-microsoft-com:vml" Requires="v">
                <p:oleObj name="Formel" r:id="rId8" imgW="190440" imgH="228600" progId="Equation.3">
                  <p:embed/>
                </p:oleObj>
              </mc:Choice>
              <mc:Fallback>
                <p:oleObj name="Formel" r:id="rId8" imgW="190440" imgH="228600" progId="Equation.3">
                  <p:embed/>
                  <p:pic>
                    <p:nvPicPr>
                      <p:cNvPr id="70" name="Object 64"/>
                      <p:cNvPicPr>
                        <a:picLocks noChangeAspect="1" noChangeArrowheads="1"/>
                      </p:cNvPicPr>
                      <p:nvPr/>
                    </p:nvPicPr>
                    <p:blipFill>
                      <a:blip r:embed="rId9"/>
                      <a:srcRect/>
                      <a:stretch>
                        <a:fillRect/>
                      </a:stretch>
                    </p:blipFill>
                    <p:spPr bwMode="auto">
                      <a:xfrm>
                        <a:off x="8375332" y="4366432"/>
                        <a:ext cx="28416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6111053"/>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a:t>
            </a:r>
            <a:r>
              <a:rPr lang="en-US" sz="2400" dirty="0"/>
              <a:t>)</a:t>
            </a:r>
          </a:p>
        </p:txBody>
      </p:sp>
      <p:sp>
        <p:nvSpPr>
          <p:cNvPr id="5" name="Text Box 3"/>
          <p:cNvSpPr txBox="1">
            <a:spLocks noChangeArrowheads="1"/>
          </p:cNvSpPr>
          <p:nvPr/>
        </p:nvSpPr>
        <p:spPr bwMode="auto">
          <a:xfrm>
            <a:off x="177800" y="1133463"/>
            <a:ext cx="8789929"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Kernel Functions are used to project n-dimensional input to m-dimensional input, where m is higher than n:</a:t>
            </a: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r>
              <a:rPr lang="en-US" altLang="de-DE" sz="1800" kern="0">
                <a:solidFill>
                  <a:srgbClr val="000000"/>
                </a:solidFill>
              </a:rPr>
              <a:t>Any point x in the original space is mapped into the higher dimensional space. For reason of efficiency, the mapping is not performed in real but instead embedded in the model building process via the kernel function:</a:t>
            </a:r>
          </a:p>
          <a:p>
            <a:pPr algn="l" eaLnBrk="1" fontAlgn="auto" hangingPunct="1">
              <a:spcBef>
                <a:spcPts val="1200"/>
              </a:spcBef>
              <a:spcAft>
                <a:spcPts val="0"/>
              </a:spcAft>
              <a:defRPr/>
            </a:pPr>
            <a:r>
              <a:rPr lang="en-US" altLang="de-DE" sz="1800" kern="0">
                <a:solidFill>
                  <a:srgbClr val="000000"/>
                </a:solidFill>
              </a:rPr>
              <a:t>    Instead of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x</a:t>
            </a:r>
            <a:r>
              <a:rPr lang="en-US" altLang="de-DE" sz="1800" b="0" kern="0">
                <a:solidFill>
                  <a:srgbClr val="000000"/>
                </a:solidFill>
              </a:rPr>
              <a:t>  = y </a:t>
            </a:r>
            <a:r>
              <a:rPr lang="en-US" altLang="de-DE" sz="1800" kern="0">
                <a:solidFill>
                  <a:srgbClr val="000000"/>
                </a:solidFill>
              </a:rPr>
              <a:t>the following is used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a:t>
            </a:r>
            <a:r>
              <a:rPr lang="en-US" altLang="de-DE" sz="1800" kern="0">
                <a:solidFill>
                  <a:srgbClr val="000000"/>
                </a:solidFill>
                <a:latin typeface="Symbol" panose="05050102010706020507" pitchFamily="18" charset="2"/>
              </a:rPr>
              <a:t>F</a:t>
            </a:r>
            <a:r>
              <a:rPr lang="en-US" altLang="de-DE" sz="1800" kern="0">
                <a:solidFill>
                  <a:srgbClr val="000000"/>
                </a:solidFill>
              </a:rPr>
              <a:t>(x) </a:t>
            </a:r>
            <a:r>
              <a:rPr lang="en-US" altLang="de-DE" sz="1800" b="0" kern="0">
                <a:solidFill>
                  <a:srgbClr val="000000"/>
                </a:solidFill>
              </a:rPr>
              <a:t> = y</a:t>
            </a:r>
          </a:p>
          <a:p>
            <a:pPr lvl="0" algn="l" eaLnBrk="1" fontAlgn="auto" hangingPunct="1">
              <a:spcBef>
                <a:spcPts val="1200"/>
              </a:spcBef>
              <a:spcAft>
                <a:spcPts val="0"/>
              </a:spcAft>
              <a:defRPr/>
            </a:pPr>
            <a:r>
              <a:rPr lang="en-US" altLang="de-DE" sz="1800" kern="0">
                <a:solidFill>
                  <a:srgbClr val="000000"/>
                </a:solidFill>
              </a:rPr>
              <a:t>The main idea to use a kernel is: A linear regression curve in higher dimensions becomes a non-linear regression curve in lower dimensions.</a:t>
            </a:r>
          </a:p>
        </p:txBody>
      </p:sp>
      <mc:AlternateContent xmlns:mc="http://schemas.openxmlformats.org/markup-compatibility/2006" xmlns:a14="http://schemas.microsoft.com/office/drawing/2010/main">
        <mc:Choice Requires="a14">
          <p:sp>
            <p:nvSpPr>
              <p:cNvPr id="2" name="Rechteck 1"/>
              <p:cNvSpPr/>
              <p:nvPr/>
            </p:nvSpPr>
            <p:spPr>
              <a:xfrm>
                <a:off x="571203" y="2698368"/>
                <a:ext cx="1711687" cy="660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a:rPr>
                              <m:t>𝜙</m:t>
                            </m:r>
                            <m:r>
                              <a:rPr lang="en-US" sz="1800" i="1">
                                <a:latin typeface="Cambria Math"/>
                              </a:rPr>
                              <m:t>:</m:t>
                            </m:r>
                            <m:sSup>
                              <m:sSupPr>
                                <m:ctrlPr>
                                  <a:rPr lang="en-US" sz="1800" i="1">
                                    <a:latin typeface="Cambria Math" panose="02040503050406030204" pitchFamily="18" charset="0"/>
                                  </a:rPr>
                                </m:ctrlPr>
                              </m:sSupPr>
                              <m:e>
                                <m:r>
                                  <a:rPr lang="en-US" sz="1800" i="1">
                                    <a:latin typeface="Cambria Math"/>
                                  </a:rPr>
                                  <m:t>ℝ</m:t>
                                </m:r>
                              </m:e>
                              <m:sup>
                                <m:r>
                                  <a:rPr lang="en-US" sz="1800" i="1">
                                    <a:latin typeface="Cambria Math"/>
                                  </a:rPr>
                                  <m:t>𝑁</m:t>
                                </m:r>
                              </m:sup>
                            </m:sSup>
                            <m:r>
                              <a:rPr lang="en-US" sz="1800" i="1">
                                <a:latin typeface="Cambria Math"/>
                              </a:rPr>
                              <m:t>→</m:t>
                            </m:r>
                            <m:r>
                              <a:rPr lang="en-US" sz="1800" i="1">
                                <a:latin typeface="Cambria Math"/>
                              </a:rPr>
                              <m:t>𝐹</m:t>
                            </m:r>
                          </m:e>
                        </m:mr>
                        <m:mr>
                          <m:e>
                            <m:r>
                              <a:rPr lang="en-US" sz="1800" i="1">
                                <a:latin typeface="Cambria Math"/>
                              </a:rPr>
                              <m:t>          </m:t>
                            </m:r>
                            <m:r>
                              <a:rPr lang="en-US" sz="1800" i="1">
                                <a:latin typeface="Cambria Math"/>
                              </a:rPr>
                              <m:t>𝒙</m:t>
                            </m:r>
                            <m:r>
                              <a:rPr lang="en-US" sz="1800" i="1">
                                <a:latin typeface="Cambria Math"/>
                              </a:rPr>
                              <m:t>↦</m:t>
                            </m:r>
                            <m:r>
                              <a:rPr lang="en-US" sz="1800" i="1">
                                <a:latin typeface="Cambria Math"/>
                              </a:rPr>
                              <m:t>𝜙</m:t>
                            </m:r>
                            <m:d>
                              <m:dPr>
                                <m:ctrlPr>
                                  <a:rPr lang="en-US" sz="1800" i="1">
                                    <a:latin typeface="Cambria Math" panose="02040503050406030204" pitchFamily="18" charset="0"/>
                                  </a:rPr>
                                </m:ctrlPr>
                              </m:dPr>
                              <m:e>
                                <m:r>
                                  <a:rPr lang="en-US" sz="1800" i="1">
                                    <a:latin typeface="Cambria Math"/>
                                  </a:rPr>
                                  <m:t>𝒙</m:t>
                                </m:r>
                              </m:e>
                            </m:d>
                          </m:e>
                        </m:mr>
                      </m:m>
                    </m:oMath>
                  </m:oMathPara>
                </a14:m>
                <a:endParaRPr lang="de-DE" sz="1800"/>
              </a:p>
            </p:txBody>
          </p:sp>
        </mc:Choice>
        <mc:Fallback xmlns="">
          <p:sp>
            <p:nvSpPr>
              <p:cNvPr id="2" name="Rechteck 1"/>
              <p:cNvSpPr>
                <a:spLocks noRot="1" noChangeAspect="1" noMove="1" noResize="1" noEditPoints="1" noAdjustHandles="1" noChangeArrowheads="1" noChangeShapeType="1" noTextEdit="1"/>
              </p:cNvSpPr>
              <p:nvPr/>
            </p:nvSpPr>
            <p:spPr>
              <a:xfrm>
                <a:off x="571203" y="2698368"/>
                <a:ext cx="1711687" cy="660694"/>
              </a:xfrm>
              <a:prstGeom prst="rect">
                <a:avLst/>
              </a:prstGeom>
              <a:blipFill>
                <a:blip r:embed="rId2"/>
                <a:stretch>
                  <a:fillRect/>
                </a:stretch>
              </a:blipFill>
            </p:spPr>
            <p:txBody>
              <a:bodyPr/>
              <a:lstStyle/>
              <a:p>
                <a:r>
                  <a:rPr lang="de-DE">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309" y="1821214"/>
            <a:ext cx="4503414" cy="212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feil nach rechts 8"/>
          <p:cNvSpPr/>
          <p:nvPr/>
        </p:nvSpPr>
        <p:spPr bwMode="auto">
          <a:xfrm>
            <a:off x="5217399" y="2548739"/>
            <a:ext cx="199505" cy="149629"/>
          </a:xfrm>
          <a:prstGeom prst="rightArrow">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93338756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t>Estimating</a:t>
            </a:r>
            <a:r>
              <a:rPr lang="de-DE" sz="2400" dirty="0"/>
              <a:t> </a:t>
            </a:r>
            <a:r>
              <a:rPr lang="de-DE" sz="2400" dirty="0" err="1"/>
              <a:t>the</a:t>
            </a:r>
            <a:r>
              <a:rPr lang="de-DE" sz="2400" dirty="0"/>
              <a:t> </a:t>
            </a:r>
            <a:r>
              <a:rPr lang="en-US" sz="2400" dirty="0"/>
              <a:t>SVR (Nonlinear Case)</a:t>
            </a:r>
          </a:p>
        </p:txBody>
      </p:sp>
      <mc:AlternateContent xmlns:mc="http://schemas.openxmlformats.org/markup-compatibility/2006" xmlns:a14="http://schemas.microsoft.com/office/drawing/2010/main">
        <mc:Choice Requires="a14">
          <p:sp>
            <p:nvSpPr>
              <p:cNvPr id="8" name="Textfeld 7"/>
              <p:cNvSpPr txBox="1"/>
              <p:nvPr/>
            </p:nvSpPr>
            <p:spPr>
              <a:xfrm>
                <a:off x="1447800" y="2173590"/>
                <a:ext cx="6163734" cy="2753382"/>
              </a:xfrm>
              <a:prstGeom prst="rect">
                <a:avLst/>
              </a:prstGeom>
              <a:noFill/>
            </p:spPr>
            <p:txBody>
              <a:bodyPr wrap="square" rtlCol="0">
                <a:spAutoFit/>
              </a:bodyPr>
              <a:lstStyle/>
              <a:p>
                <a:pPr algn="l"/>
                <a:r>
                  <a:rPr lang="en-US" sz="1800"/>
                  <a:t>The </a:t>
                </a:r>
                <a:r>
                  <a:rPr lang="en-US" sz="1800" dirty="0"/>
                  <a:t>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panose="02040503050406030204" pitchFamily="18" charset="0"/>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2</m:t>
                                    </m:r>
                                  </m:den>
                                </m:f>
                                <m:sSup>
                                  <m:sSupPr>
                                    <m:ctrlPr>
                                      <a:rPr lang="en-US" sz="1800" i="1">
                                        <a:latin typeface="Cambria Math" panose="02040503050406030204" pitchFamily="18" charset="0"/>
                                      </a:rPr>
                                    </m:ctrlPr>
                                  </m:sSupPr>
                                  <m:e>
                                    <m:d>
                                      <m:dPr>
                                        <m:begChr m:val="‖"/>
                                        <m:endChr m:val="‖"/>
                                        <m:ctrlPr>
                                          <a:rPr lang="en-US" sz="1800" i="1" smtClean="0">
                                            <a:latin typeface="Cambria Math" panose="02040503050406030204" pitchFamily="18" charset="0"/>
                                          </a:rPr>
                                        </m:ctrlPr>
                                      </m:dPr>
                                      <m:e>
                                        <m:r>
                                          <a:rPr lang="en-US" sz="1800" b="0" i="1">
                                            <a:latin typeface="Cambria Math"/>
                                          </a:rPr>
                                          <m:t>𝜷</m:t>
                                        </m:r>
                                      </m:e>
                                    </m:d>
                                  </m:e>
                                  <m:sup>
                                    <m:r>
                                      <a:rPr lang="en-US" sz="1800" i="1">
                                        <a:latin typeface="Cambria Math"/>
                                      </a:rPr>
                                      <m:t>2</m:t>
                                    </m:r>
                                  </m:sup>
                                </m:sSup>
                              </m:e>
                            </m:nary>
                          </m:e>
                        </m:mr>
                        <m:mr>
                          <m:e>
                            <m:r>
                              <a:rPr lang="en-US" sz="1800" i="1">
                                <a:latin typeface="Cambria Math"/>
                              </a:rPr>
                              <m:t>𝑤𝑖</m:t>
                            </m:r>
                            <m:r>
                              <a:rPr lang="en-US" sz="1800" b="0" i="1" smtClean="0">
                                <a:latin typeface="Cambria Math"/>
                              </a:rPr>
                              <m:t>𝑡h</m:t>
                            </m:r>
                          </m:e>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sub>
                            </m:sSub>
                          </m:e>
                        </m:mr>
                        <m:mr>
                          <m:e/>
                          <m:e>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panose="02040503050406030204" pitchFamily="18" charset="0"/>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panose="02040503050406030204" pitchFamily="18" charset="0"/>
                                  </a:rPr>
                                </m:ctrlPr>
                              </m:sSubSupPr>
                              <m:e>
                                <m:sSub>
                                  <m:sSubPr>
                                    <m:ctrlPr>
                                      <a:rPr lang="en-US" sz="1800" i="1">
                                        <a:latin typeface="Cambria Math" panose="02040503050406030204" pitchFamily="18" charset="0"/>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a:p>
                <a:pPr algn="l"/>
                <a:r>
                  <a:rPr lang="en-US" sz="1800" dirty="0"/>
                  <a:t>For application the model can be re-projected to the original space via </a:t>
                </a:r>
                <a:r>
                  <a:rPr lang="en-US" sz="1800" dirty="0">
                    <a:sym typeface="Symbol"/>
                  </a:rPr>
                  <a:t></a:t>
                </a:r>
                <a:r>
                  <a:rPr lang="en-US" sz="1800" baseline="30000" dirty="0"/>
                  <a:t>−1</a:t>
                </a:r>
                <a:r>
                  <a:rPr lang="en-US" sz="1800" dirty="0"/>
                  <a:t>.</a:t>
                </a:r>
              </a:p>
            </p:txBody>
          </p:sp>
        </mc:Choice>
        <mc:Fallback xmlns="">
          <p:sp>
            <p:nvSpPr>
              <p:cNvPr id="8" name="Textfeld 7"/>
              <p:cNvSpPr txBox="1">
                <a:spLocks noRot="1" noChangeAspect="1" noMove="1" noResize="1" noEditPoints="1" noAdjustHandles="1" noChangeArrowheads="1" noChangeShapeType="1" noTextEdit="1"/>
              </p:cNvSpPr>
              <p:nvPr/>
            </p:nvSpPr>
            <p:spPr>
              <a:xfrm>
                <a:off x="1447800" y="2173590"/>
                <a:ext cx="6163734" cy="2753382"/>
              </a:xfrm>
              <a:prstGeom prst="rect">
                <a:avLst/>
              </a:prstGeom>
              <a:blipFill>
                <a:blip r:embed="rId2"/>
                <a:stretch>
                  <a:fillRect l="-890" t="-1330" b="-2882"/>
                </a:stretch>
              </a:blipFill>
            </p:spPr>
            <p:txBody>
              <a:bodyPr/>
              <a:lstStyle/>
              <a:p>
                <a:r>
                  <a:rPr lang="de-DE">
                    <a:noFill/>
                  </a:rPr>
                  <a:t> </a:t>
                </a:r>
              </a:p>
            </p:txBody>
          </p:sp>
        </mc:Fallback>
      </mc:AlternateContent>
    </p:spTree>
    <p:extLst>
      <p:ext uri="{BB962C8B-B14F-4D97-AF65-F5344CB8AC3E}">
        <p14:creationId xmlns:p14="http://schemas.microsoft.com/office/powerpoint/2010/main" val="11260219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448733" y="1539388"/>
            <a:ext cx="8523025" cy="4261513"/>
          </a:xfrm>
          <a:prstGeom prst="rect">
            <a:avLst/>
          </a:prstGeom>
        </p:spPr>
      </p:pic>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28</a:t>
            </a:fld>
            <a:endParaRPr lang="de-DE" sz="800">
              <a:solidFill>
                <a:schemeClr val="bg1"/>
              </a:solidFill>
            </a:endParaRPr>
          </a:p>
        </p:txBody>
      </p:sp>
      <p:sp>
        <p:nvSpPr>
          <p:cNvPr id="4" name="Rectangle 4"/>
          <p:cNvSpPr>
            <a:spLocks noChangeArrowheads="1"/>
          </p:cNvSpPr>
          <p:nvPr/>
        </p:nvSpPr>
        <p:spPr bwMode="auto">
          <a:xfrm>
            <a:off x="219716" y="166694"/>
            <a:ext cx="466634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Characteristics of Operational </a:t>
            </a:r>
            <a:br>
              <a:rPr lang="en-US" altLang="de-DE">
                <a:latin typeface="Arial" pitchFamily="34" charset="0"/>
              </a:rPr>
            </a:br>
            <a:r>
              <a:rPr lang="en-US" altLang="de-DE">
                <a:latin typeface="Arial" pitchFamily="34" charset="0"/>
              </a:rPr>
              <a:t>and Analytical Databases</a:t>
            </a:r>
            <a:endParaRPr lang="de-DE" altLang="de-DE" dirty="0">
              <a:latin typeface="Arial" pitchFamily="34" charset="0"/>
            </a:endParaRPr>
          </a:p>
        </p:txBody>
      </p:sp>
      <p:sp>
        <p:nvSpPr>
          <p:cNvPr id="2" name="Rechteck 1"/>
          <p:cNvSpPr/>
          <p:nvPr/>
        </p:nvSpPr>
        <p:spPr>
          <a:xfrm>
            <a:off x="524931" y="1575643"/>
            <a:ext cx="2650069" cy="3888244"/>
          </a:xfrm>
          <a:prstGeom prst="rect">
            <a:avLst/>
          </a:prstGeom>
        </p:spPr>
        <p:txBody>
          <a:bodyPr wrap="square">
            <a:spAutoFit/>
          </a:bodyPr>
          <a:lstStyle/>
          <a:p>
            <a:pPr>
              <a:spcBef>
                <a:spcPts val="1000"/>
              </a:spcBef>
            </a:pPr>
            <a:r>
              <a:rPr lang="en-US" sz="1800"/>
              <a:t>Characteristics</a:t>
            </a:r>
          </a:p>
          <a:p>
            <a:pPr algn="l">
              <a:spcBef>
                <a:spcPts val="1000"/>
              </a:spcBef>
            </a:pPr>
            <a:r>
              <a:rPr lang="en-US" sz="1800" b="0"/>
              <a:t>Target group</a:t>
            </a:r>
            <a:br>
              <a:rPr lang="en-US" sz="1800" b="0"/>
            </a:br>
            <a:endParaRPr lang="en-US" sz="1800" b="0"/>
          </a:p>
          <a:p>
            <a:pPr algn="l">
              <a:spcBef>
                <a:spcPts val="1000"/>
              </a:spcBef>
            </a:pPr>
            <a:r>
              <a:rPr lang="en-US" sz="1800" b="0"/>
              <a:t>Access frequency</a:t>
            </a:r>
          </a:p>
          <a:p>
            <a:pPr algn="l">
              <a:spcBef>
                <a:spcPts val="1000"/>
              </a:spcBef>
            </a:pPr>
            <a:r>
              <a:rPr lang="en-US" sz="1800" b="0"/>
              <a:t>Data volume per access</a:t>
            </a:r>
          </a:p>
          <a:p>
            <a:pPr algn="l">
              <a:spcBef>
                <a:spcPts val="1000"/>
              </a:spcBef>
            </a:pPr>
            <a:r>
              <a:rPr lang="en-US" sz="1800" b="0"/>
              <a:t>Required response time</a:t>
            </a:r>
          </a:p>
          <a:p>
            <a:pPr algn="l">
              <a:spcBef>
                <a:spcPts val="1000"/>
              </a:spcBef>
            </a:pPr>
            <a:r>
              <a:rPr lang="en-US" sz="1800" b="0"/>
              <a:t>Level of data</a:t>
            </a:r>
          </a:p>
          <a:p>
            <a:pPr algn="l">
              <a:spcBef>
                <a:spcPts val="1000"/>
              </a:spcBef>
            </a:pPr>
            <a:r>
              <a:rPr lang="en-US" sz="1800" b="0"/>
              <a:t>Queries</a:t>
            </a:r>
          </a:p>
          <a:p>
            <a:pPr algn="l">
              <a:spcBef>
                <a:spcPts val="1000"/>
              </a:spcBef>
            </a:pPr>
            <a:r>
              <a:rPr lang="en-US" sz="1800" b="0"/>
              <a:t>Given period </a:t>
            </a:r>
          </a:p>
          <a:p>
            <a:pPr algn="l">
              <a:spcBef>
                <a:spcPts val="1000"/>
              </a:spcBef>
            </a:pPr>
            <a:r>
              <a:rPr lang="en-US" sz="1800" b="0"/>
              <a:t>Time horizon</a:t>
            </a:r>
            <a:endParaRPr lang="de-DE" sz="1800" b="0"/>
          </a:p>
        </p:txBody>
      </p:sp>
      <p:sp>
        <p:nvSpPr>
          <p:cNvPr id="7" name="Rechteck 6"/>
          <p:cNvSpPr/>
          <p:nvPr/>
        </p:nvSpPr>
        <p:spPr>
          <a:xfrm>
            <a:off x="3175000" y="1575643"/>
            <a:ext cx="2904067" cy="3888244"/>
          </a:xfrm>
          <a:prstGeom prst="rect">
            <a:avLst/>
          </a:prstGeom>
        </p:spPr>
        <p:txBody>
          <a:bodyPr wrap="square">
            <a:spAutoFit/>
          </a:bodyPr>
          <a:lstStyle/>
          <a:p>
            <a:pPr>
              <a:spcBef>
                <a:spcPts val="1000"/>
              </a:spcBef>
            </a:pPr>
            <a:r>
              <a:rPr lang="en-US" sz="1800"/>
              <a:t>Operational Data</a:t>
            </a:r>
          </a:p>
          <a:p>
            <a:pPr>
              <a:spcBef>
                <a:spcPts val="1000"/>
              </a:spcBef>
            </a:pPr>
            <a:r>
              <a:rPr lang="en-US" sz="1800" b="0"/>
              <a:t>Operational employees</a:t>
            </a:r>
          </a:p>
          <a:p>
            <a:pPr>
              <a:spcBef>
                <a:spcPts val="1000"/>
              </a:spcBef>
            </a:pPr>
            <a:br>
              <a:rPr lang="en-US" sz="1800" b="0"/>
            </a:br>
            <a:r>
              <a:rPr lang="en-US" sz="1800" b="0"/>
              <a:t>high</a:t>
            </a:r>
          </a:p>
          <a:p>
            <a:pPr>
              <a:spcBef>
                <a:spcPts val="1000"/>
              </a:spcBef>
            </a:pPr>
            <a:r>
              <a:rPr lang="en-US" sz="1800" b="0"/>
              <a:t>low to medium volume</a:t>
            </a:r>
          </a:p>
          <a:p>
            <a:pPr>
              <a:spcBef>
                <a:spcPts val="1000"/>
              </a:spcBef>
            </a:pPr>
            <a:r>
              <a:rPr lang="en-US" sz="1800" b="0"/>
              <a:t>very short</a:t>
            </a:r>
          </a:p>
          <a:p>
            <a:pPr>
              <a:spcBef>
                <a:spcPts val="1000"/>
              </a:spcBef>
            </a:pPr>
            <a:r>
              <a:rPr lang="en-US" sz="1800" b="0"/>
              <a:t>detailed</a:t>
            </a:r>
          </a:p>
          <a:p>
            <a:pPr>
              <a:spcBef>
                <a:spcPts val="1000"/>
              </a:spcBef>
            </a:pPr>
            <a:r>
              <a:rPr lang="en-US" sz="1800" b="0"/>
              <a:t>predictable, periodic</a:t>
            </a:r>
          </a:p>
          <a:p>
            <a:pPr>
              <a:spcBef>
                <a:spcPts val="1000"/>
              </a:spcBef>
            </a:pPr>
            <a:r>
              <a:rPr lang="en-US" sz="1800" b="0"/>
              <a:t>current</a:t>
            </a:r>
          </a:p>
          <a:p>
            <a:pPr>
              <a:spcBef>
                <a:spcPts val="1000"/>
              </a:spcBef>
            </a:pPr>
            <a:r>
              <a:rPr lang="en-US" sz="1800" b="0"/>
              <a:t>1-3 months</a:t>
            </a:r>
            <a:endParaRPr lang="de-DE" sz="1800" b="0"/>
          </a:p>
        </p:txBody>
      </p:sp>
      <p:sp>
        <p:nvSpPr>
          <p:cNvPr id="8" name="Rechteck 7"/>
          <p:cNvSpPr/>
          <p:nvPr/>
        </p:nvSpPr>
        <p:spPr>
          <a:xfrm>
            <a:off x="6073380" y="1575643"/>
            <a:ext cx="2782754" cy="4165243"/>
          </a:xfrm>
          <a:prstGeom prst="rect">
            <a:avLst/>
          </a:prstGeom>
        </p:spPr>
        <p:txBody>
          <a:bodyPr wrap="square">
            <a:spAutoFit/>
          </a:bodyPr>
          <a:lstStyle/>
          <a:p>
            <a:pPr>
              <a:spcBef>
                <a:spcPts val="1000"/>
              </a:spcBef>
            </a:pPr>
            <a:r>
              <a:rPr lang="en-US" sz="1800"/>
              <a:t>Analytical Data</a:t>
            </a:r>
          </a:p>
          <a:p>
            <a:pPr>
              <a:spcBef>
                <a:spcPts val="1000"/>
              </a:spcBef>
            </a:pPr>
            <a:r>
              <a:rPr lang="en-US" sz="1800" b="0"/>
              <a:t>Management, Analysts, Divisional manager</a:t>
            </a:r>
          </a:p>
          <a:p>
            <a:pPr>
              <a:spcBef>
                <a:spcPts val="1000"/>
              </a:spcBef>
            </a:pPr>
            <a:r>
              <a:rPr lang="en-US" sz="1800" b="0"/>
              <a:t>slow to medium</a:t>
            </a:r>
          </a:p>
          <a:p>
            <a:pPr>
              <a:spcBef>
                <a:spcPts val="1000"/>
              </a:spcBef>
            </a:pPr>
            <a:r>
              <a:rPr lang="en-US" sz="1800" b="0"/>
              <a:t>high volume</a:t>
            </a:r>
          </a:p>
          <a:p>
            <a:pPr>
              <a:spcBef>
                <a:spcPts val="1000"/>
              </a:spcBef>
            </a:pPr>
            <a:r>
              <a:rPr lang="en-US" sz="1800" b="0"/>
              <a:t>short to medium</a:t>
            </a:r>
          </a:p>
          <a:p>
            <a:pPr>
              <a:spcBef>
                <a:spcPts val="1000"/>
              </a:spcBef>
            </a:pPr>
            <a:r>
              <a:rPr lang="en-US" sz="1800" b="0"/>
              <a:t>aggregated, processed </a:t>
            </a:r>
          </a:p>
          <a:p>
            <a:pPr>
              <a:spcBef>
                <a:spcPts val="1000"/>
              </a:spcBef>
            </a:pPr>
            <a:r>
              <a:rPr lang="en-US" sz="1800" b="0"/>
              <a:t>unpredictable, ad hoc</a:t>
            </a:r>
          </a:p>
          <a:p>
            <a:pPr>
              <a:spcBef>
                <a:spcPts val="1000"/>
              </a:spcBef>
            </a:pPr>
            <a:r>
              <a:rPr lang="en-US" sz="1800" b="0"/>
              <a:t>past to future</a:t>
            </a:r>
          </a:p>
          <a:p>
            <a:pPr>
              <a:spcBef>
                <a:spcPts val="1000"/>
              </a:spcBef>
            </a:pPr>
            <a:r>
              <a:rPr lang="en-US" sz="1800" b="0"/>
              <a:t>several years up to decades</a:t>
            </a:r>
            <a:endParaRPr lang="de-DE" sz="1800" b="0"/>
          </a:p>
        </p:txBody>
      </p:sp>
    </p:spTree>
    <p:extLst>
      <p:ext uri="{BB962C8B-B14F-4D97-AF65-F5344CB8AC3E}">
        <p14:creationId xmlns:p14="http://schemas.microsoft.com/office/powerpoint/2010/main" val="2359857902"/>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a:t>
            </a:r>
            <a:endParaRPr lang="en-US" sz="2400" dirty="0"/>
          </a:p>
        </p:txBody>
      </p:sp>
      <p:sp>
        <p:nvSpPr>
          <p:cNvPr id="5" name="Text Box 3"/>
          <p:cNvSpPr txBox="1">
            <a:spLocks noChangeArrowheads="1"/>
          </p:cNvSpPr>
          <p:nvPr/>
        </p:nvSpPr>
        <p:spPr bwMode="auto">
          <a:xfrm>
            <a:off x="177800" y="1133463"/>
            <a:ext cx="8789929" cy="366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A frequently used kernel function is the Polynomial Kernel Function:</a:t>
            </a:r>
          </a:p>
          <a:p>
            <a:pPr lvl="0" algn="l" eaLnBrk="1" fontAlgn="auto" hangingPunct="1">
              <a:spcBef>
                <a:spcPts val="1200"/>
              </a:spcBef>
              <a:spcAft>
                <a:spcPts val="0"/>
              </a:spcAft>
              <a:defRPr/>
            </a:pPr>
            <a:endParaRPr lang="en-US" altLang="de-DE" sz="1800" kern="0">
              <a:solidFill>
                <a:srgbClr val="000000"/>
              </a:solidFill>
            </a:endParaRPr>
          </a:p>
          <a:p>
            <a:pPr algn="l" eaLnBrk="1" fontAlgn="auto" hangingPunct="1">
              <a:spcBef>
                <a:spcPts val="1200"/>
              </a:spcBef>
              <a:spcAft>
                <a:spcPts val="0"/>
              </a:spcAft>
              <a:tabLst>
                <a:tab pos="627063" algn="l"/>
              </a:tabLst>
              <a:defRPr/>
            </a:pPr>
            <a:r>
              <a:rPr lang="de-DE" altLang="de-DE" sz="1800" b="0" kern="0">
                <a:solidFill>
                  <a:srgbClr val="000000"/>
                </a:solidFill>
              </a:rPr>
              <a:t>where x and z </a:t>
            </a:r>
            <a:r>
              <a:rPr lang="en-US" altLang="de-DE" sz="1800" b="0" kern="0">
                <a:solidFill>
                  <a:srgbClr val="000000"/>
                </a:solidFill>
              </a:rPr>
              <a:t>are vector points in any fixed dimensional space and n is the order of  the kernel.</a:t>
            </a:r>
            <a:endParaRPr lang="de-DE" altLang="de-DE" sz="1800" b="0" kern="0">
              <a:solidFill>
                <a:srgbClr val="000000"/>
              </a:solidFill>
            </a:endParaRPr>
          </a:p>
          <a:p>
            <a:pPr lvl="0" algn="l" eaLnBrk="1" fontAlgn="auto" hangingPunct="1">
              <a:spcBef>
                <a:spcPts val="1200"/>
              </a:spcBef>
              <a:spcAft>
                <a:spcPts val="0"/>
              </a:spcAft>
              <a:defRPr/>
            </a:pPr>
            <a:r>
              <a:rPr lang="en-US" altLang="de-DE" sz="1800" kern="0">
                <a:solidFill>
                  <a:srgbClr val="000000"/>
                </a:solidFill>
              </a:rPr>
              <a:t>In the case of order equal to 2, we get:</a:t>
            </a:r>
          </a:p>
          <a:p>
            <a:pPr lvl="0" algn="l" eaLnBrk="1" fontAlgn="auto" hangingPunct="1">
              <a:spcBef>
                <a:spcPts val="1200"/>
              </a:spcBef>
              <a:spcAft>
                <a:spcPts val="0"/>
              </a:spcAft>
              <a:defRPr/>
            </a:pPr>
            <a:endParaRPr lang="de-DE"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11" name="Object 5"/>
          <p:cNvGraphicFramePr>
            <a:graphicFrameLocks noChangeAspect="1"/>
          </p:cNvGraphicFramePr>
          <p:nvPr/>
        </p:nvGraphicFramePr>
        <p:xfrm>
          <a:off x="1038225" y="1550988"/>
          <a:ext cx="1441450" cy="366712"/>
        </p:xfrm>
        <a:graphic>
          <a:graphicData uri="http://schemas.openxmlformats.org/presentationml/2006/ole">
            <mc:AlternateContent xmlns:mc="http://schemas.openxmlformats.org/markup-compatibility/2006">
              <mc:Choice xmlns:v="urn:schemas-microsoft-com:vml" Requires="v">
                <p:oleObj name="Formel" r:id="rId2" imgW="965160" imgH="266400" progId="Equation.3">
                  <p:embed/>
                </p:oleObj>
              </mc:Choice>
              <mc:Fallback>
                <p:oleObj name="Formel" r:id="rId2" imgW="965160" imgH="266400" progId="Equation.3">
                  <p:embed/>
                  <p:pic>
                    <p:nvPicPr>
                      <p:cNvPr id="11" name="Object 5"/>
                      <p:cNvPicPr>
                        <a:picLocks noChangeAspect="1" noChangeArrowheads="1"/>
                      </p:cNvPicPr>
                      <p:nvPr/>
                    </p:nvPicPr>
                    <p:blipFill>
                      <a:blip r:embed="rId3"/>
                      <a:srcRect/>
                      <a:stretch>
                        <a:fillRect/>
                      </a:stretch>
                    </p:blipFill>
                    <p:spPr bwMode="auto">
                      <a:xfrm>
                        <a:off x="1038225" y="1550988"/>
                        <a:ext cx="14414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nvGraphicFramePr>
        <p:xfrm>
          <a:off x="1047750" y="2976563"/>
          <a:ext cx="5578475" cy="1012825"/>
        </p:xfrm>
        <a:graphic>
          <a:graphicData uri="http://schemas.openxmlformats.org/presentationml/2006/ole">
            <mc:AlternateContent xmlns:mc="http://schemas.openxmlformats.org/markup-compatibility/2006">
              <mc:Choice xmlns:v="urn:schemas-microsoft-com:vml" Requires="v">
                <p:oleObj name="Formel" r:id="rId4" imgW="3733560" imgH="736560" progId="Equation.3">
                  <p:embed/>
                </p:oleObj>
              </mc:Choice>
              <mc:Fallback>
                <p:oleObj name="Formel" r:id="rId4" imgW="3733560" imgH="736560" progId="Equation.3">
                  <p:embed/>
                  <p:pic>
                    <p:nvPicPr>
                      <p:cNvPr id="13" name="Object 5"/>
                      <p:cNvPicPr>
                        <a:picLocks noChangeAspect="1" noChangeArrowheads="1"/>
                      </p:cNvPicPr>
                      <p:nvPr/>
                    </p:nvPicPr>
                    <p:blipFill>
                      <a:blip r:embed="rId5"/>
                      <a:srcRect/>
                      <a:stretch>
                        <a:fillRect/>
                      </a:stretch>
                    </p:blipFill>
                    <p:spPr bwMode="auto">
                      <a:xfrm>
                        <a:off x="1047750" y="2976563"/>
                        <a:ext cx="55784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Grafik 1"/>
          <p:cNvPicPr>
            <a:picLocks noChangeAspect="1"/>
          </p:cNvPicPr>
          <p:nvPr/>
        </p:nvPicPr>
        <p:blipFill>
          <a:blip r:embed="rId6"/>
          <a:stretch>
            <a:fillRect/>
          </a:stretch>
        </p:blipFill>
        <p:spPr>
          <a:xfrm>
            <a:off x="398179" y="4040928"/>
            <a:ext cx="7941241" cy="2323080"/>
          </a:xfrm>
          <a:prstGeom prst="rect">
            <a:avLst/>
          </a:prstGeom>
        </p:spPr>
      </p:pic>
      <p:sp>
        <p:nvSpPr>
          <p:cNvPr id="3" name="Rechteck 2"/>
          <p:cNvSpPr/>
          <p:nvPr/>
        </p:nvSpPr>
        <p:spPr>
          <a:xfrm>
            <a:off x="177800" y="6359138"/>
            <a:ext cx="8679861" cy="276999"/>
          </a:xfrm>
          <a:prstGeom prst="rect">
            <a:avLst/>
          </a:prstGeom>
        </p:spPr>
        <p:txBody>
          <a:bodyPr wrap="square">
            <a:spAutoFit/>
          </a:bodyPr>
          <a:lstStyle/>
          <a:p>
            <a:r>
              <a:rPr lang="de-DE" sz="1200" b="0"/>
              <a:t>Source: https://journals.plos.org/ploscompbiol/article?id=10.1371/journal.pcbi.1000173</a:t>
            </a:r>
          </a:p>
        </p:txBody>
      </p:sp>
    </p:spTree>
    <p:extLst>
      <p:ext uri="{BB962C8B-B14F-4D97-AF65-F5344CB8AC3E}">
        <p14:creationId xmlns:p14="http://schemas.microsoft.com/office/powerpoint/2010/main" val="426483272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5443526" y="1303867"/>
            <a:ext cx="3277141" cy="2576543"/>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(III)</a:t>
            </a:r>
            <a:endParaRPr lang="en-US" sz="2400" dirty="0"/>
          </a:p>
        </p:txBody>
      </p:sp>
      <p:sp>
        <p:nvSpPr>
          <p:cNvPr id="5" name="Text Box 3"/>
          <p:cNvSpPr txBox="1">
            <a:spLocks noChangeArrowheads="1"/>
          </p:cNvSpPr>
          <p:nvPr/>
        </p:nvSpPr>
        <p:spPr bwMode="auto">
          <a:xfrm>
            <a:off x="177800" y="1133463"/>
            <a:ext cx="8864600" cy="338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kern="0">
                <a:solidFill>
                  <a:srgbClr val="000000"/>
                </a:solidFill>
                <a:ea typeface="+mn-ea"/>
              </a:rPr>
              <a:t>A</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nother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frequently</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used</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kernel</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is</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the</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Radial Basis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RBF):</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b="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b="0" kern="0">
                <a:solidFill>
                  <a:srgbClr val="000000"/>
                </a:solidFill>
                <a:ea typeface="+mn-ea"/>
              </a:rPr>
              <a:t>It maps the data according a Gaussian function where Sigma (</a:t>
            </a:r>
            <a:r>
              <a:rPr lang="de-DE" altLang="de-DE" sz="1800" b="0" kern="0">
                <a:solidFill>
                  <a:srgbClr val="000000"/>
                </a:solidFill>
                <a:latin typeface="Symbol" panose="05050102010706020507" pitchFamily="18" charset="2"/>
                <a:ea typeface="+mn-ea"/>
              </a:rPr>
              <a:t>s</a:t>
            </a:r>
            <a:r>
              <a:rPr lang="de-DE" altLang="de-DE" sz="1800" b="0" kern="0">
                <a:solidFill>
                  <a:srgbClr val="000000"/>
                </a:solidFill>
                <a:ea typeface="+mn-ea"/>
              </a:rPr>
              <a:t>) is a streching factor.</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7" name="Object 5"/>
          <p:cNvGraphicFramePr>
            <a:graphicFrameLocks noChangeAspect="1"/>
          </p:cNvGraphicFramePr>
          <p:nvPr/>
        </p:nvGraphicFramePr>
        <p:xfrm>
          <a:off x="1522413" y="2095500"/>
          <a:ext cx="2979737" cy="542925"/>
        </p:xfrm>
        <a:graphic>
          <a:graphicData uri="http://schemas.openxmlformats.org/presentationml/2006/ole">
            <mc:AlternateContent xmlns:mc="http://schemas.openxmlformats.org/markup-compatibility/2006">
              <mc:Choice xmlns:v="urn:schemas-microsoft-com:vml" Requires="v">
                <p:oleObj name="Formel" r:id="rId4" imgW="1993680" imgH="393480" progId="Equation.3">
                  <p:embed/>
                </p:oleObj>
              </mc:Choice>
              <mc:Fallback>
                <p:oleObj name="Formel" r:id="rId4" imgW="1993680" imgH="393480" progId="Equation.3">
                  <p:embed/>
                  <p:pic>
                    <p:nvPicPr>
                      <p:cNvPr id="7" name="Object 5"/>
                      <p:cNvPicPr>
                        <a:picLocks noChangeAspect="1" noChangeArrowheads="1"/>
                      </p:cNvPicPr>
                      <p:nvPr/>
                    </p:nvPicPr>
                    <p:blipFill>
                      <a:blip r:embed="rId5"/>
                      <a:srcRect/>
                      <a:stretch>
                        <a:fillRect/>
                      </a:stretch>
                    </p:blipFill>
                    <p:spPr bwMode="auto">
                      <a:xfrm>
                        <a:off x="1522413" y="2095500"/>
                        <a:ext cx="2979737"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792163" y="1458913"/>
          <a:ext cx="2220912" cy="542925"/>
        </p:xfrm>
        <a:graphic>
          <a:graphicData uri="http://schemas.openxmlformats.org/presentationml/2006/ole">
            <mc:AlternateContent xmlns:mc="http://schemas.openxmlformats.org/markup-compatibility/2006">
              <mc:Choice xmlns:v="urn:schemas-microsoft-com:vml" Requires="v">
                <p:oleObj name="Formel" r:id="rId6" imgW="1485720" imgH="393480" progId="Equation.3">
                  <p:embed/>
                </p:oleObj>
              </mc:Choice>
              <mc:Fallback>
                <p:oleObj name="Formel" r:id="rId6" imgW="1485720" imgH="393480" progId="Equation.3">
                  <p:embed/>
                  <p:pic>
                    <p:nvPicPr>
                      <p:cNvPr id="8" name="Object 5"/>
                      <p:cNvPicPr>
                        <a:picLocks noChangeAspect="1" noChangeArrowheads="1"/>
                      </p:cNvPicPr>
                      <p:nvPr/>
                    </p:nvPicPr>
                    <p:blipFill>
                      <a:blip r:embed="rId7"/>
                      <a:srcRect/>
                      <a:stretch>
                        <a:fillRect/>
                      </a:stretch>
                    </p:blipFill>
                    <p:spPr bwMode="auto">
                      <a:xfrm>
                        <a:off x="792163" y="1458913"/>
                        <a:ext cx="2220912"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734484" y="2722256"/>
          <a:ext cx="603250" cy="419100"/>
        </p:xfrm>
        <a:graphic>
          <a:graphicData uri="http://schemas.openxmlformats.org/presentationml/2006/ole">
            <mc:AlternateContent xmlns:mc="http://schemas.openxmlformats.org/markup-compatibility/2006">
              <mc:Choice xmlns:v="urn:schemas-microsoft-com:vml" Requires="v">
                <p:oleObj name="Formel" r:id="rId8" imgW="304560" imgH="228600" progId="Equation.3">
                  <p:embed/>
                </p:oleObj>
              </mc:Choice>
              <mc:Fallback>
                <p:oleObj name="Formel" r:id="rId8" imgW="304560" imgH="228600" progId="Equation.3">
                  <p:embed/>
                  <p:pic>
                    <p:nvPicPr>
                      <p:cNvPr id="9" name="Object 5"/>
                      <p:cNvPicPr>
                        <a:picLocks noChangeAspect="1" noChangeArrowheads="1"/>
                      </p:cNvPicPr>
                      <p:nvPr/>
                    </p:nvPicPr>
                    <p:blipFill>
                      <a:blip r:embed="rId9"/>
                      <a:srcRect/>
                      <a:stretch>
                        <a:fillRect/>
                      </a:stretch>
                    </p:blipFill>
                    <p:spPr bwMode="auto">
                      <a:xfrm>
                        <a:off x="734484" y="2722256"/>
                        <a:ext cx="603250" cy="419100"/>
                      </a:xfrm>
                      <a:prstGeom prst="rect">
                        <a:avLst/>
                      </a:prstGeom>
                      <a:noFill/>
                      <a:ln>
                        <a:noFill/>
                      </a:ln>
                      <a:effectLst/>
                    </p:spPr>
                  </p:pic>
                </p:oleObj>
              </mc:Fallback>
            </mc:AlternateContent>
          </a:graphicData>
        </a:graphic>
      </p:graphicFrame>
      <p:sp>
        <p:nvSpPr>
          <p:cNvPr id="10" name="Text Box 3"/>
          <p:cNvSpPr txBox="1">
            <a:spLocks noChangeArrowheads="1"/>
          </p:cNvSpPr>
          <p:nvPr/>
        </p:nvSpPr>
        <p:spPr bwMode="auto">
          <a:xfrm>
            <a:off x="1337734" y="2800371"/>
            <a:ext cx="554402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 Euclidean</a:t>
            </a:r>
            <a:r>
              <a:rPr kumimoji="0" lang="de-DE" altLang="de-DE" b="0" i="0" u="none" strike="noStrike" kern="0" cap="none" spc="0" normalizeH="0" noProof="0">
                <a:ln>
                  <a:noFill/>
                </a:ln>
                <a:solidFill>
                  <a:srgbClr val="000000"/>
                </a:solidFill>
                <a:effectLst/>
                <a:uLnTx/>
                <a:uFillTx/>
                <a:latin typeface="Arial" pitchFamily="34" charset="0"/>
              </a:rPr>
              <a:t> distance between x and z</a:t>
            </a:r>
            <a:r>
              <a:rPr kumimoji="0" lang="de-DE" altLang="de-DE" b="0" i="0" u="none" strike="noStrike" kern="0" cap="none" spc="0" normalizeH="0" baseline="0" noProof="0">
                <a:ln>
                  <a:noFill/>
                </a:ln>
                <a:solidFill>
                  <a:srgbClr val="000000"/>
                </a:solidFill>
                <a:effectLst/>
                <a:uLnTx/>
                <a:uFillTx/>
                <a:latin typeface="Arial" pitchFamily="34" charset="0"/>
              </a:rPr>
              <a:t> </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pic>
        <p:nvPicPr>
          <p:cNvPr id="2" name="Grafik 1"/>
          <p:cNvPicPr>
            <a:picLocks noChangeAspect="1"/>
          </p:cNvPicPr>
          <p:nvPr/>
        </p:nvPicPr>
        <p:blipFill>
          <a:blip r:embed="rId10"/>
          <a:stretch>
            <a:fillRect/>
          </a:stretch>
        </p:blipFill>
        <p:spPr>
          <a:xfrm>
            <a:off x="734484" y="4163408"/>
            <a:ext cx="7455241" cy="2255040"/>
          </a:xfrm>
          <a:prstGeom prst="rect">
            <a:avLst/>
          </a:prstGeom>
        </p:spPr>
      </p:pic>
      <p:sp>
        <p:nvSpPr>
          <p:cNvPr id="13" name="Rechteck 12"/>
          <p:cNvSpPr/>
          <p:nvPr/>
        </p:nvSpPr>
        <p:spPr>
          <a:xfrm>
            <a:off x="171216" y="6389974"/>
            <a:ext cx="8679861" cy="276999"/>
          </a:xfrm>
          <a:prstGeom prst="rect">
            <a:avLst/>
          </a:prstGeom>
        </p:spPr>
        <p:txBody>
          <a:bodyPr wrap="square">
            <a:spAutoFit/>
          </a:bodyPr>
          <a:lstStyle/>
          <a:p>
            <a:r>
              <a:rPr lang="de-DE" sz="1200" b="0"/>
              <a:t>Source: https://journals.plos.org/ploscompbiol/article?id=10.1371/journal.pcbi.1000173</a:t>
            </a:r>
          </a:p>
        </p:txBody>
      </p:sp>
      <p:sp>
        <p:nvSpPr>
          <p:cNvPr id="14" name="Text Box 3"/>
          <p:cNvSpPr txBox="1">
            <a:spLocks noChangeArrowheads="1"/>
          </p:cNvSpPr>
          <p:nvPr/>
        </p:nvSpPr>
        <p:spPr bwMode="auto">
          <a:xfrm>
            <a:off x="6561713" y="1525242"/>
            <a:ext cx="1717088"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Different Sigmas</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156761737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solidFill>
                  <a:srgbClr val="FF0000"/>
                </a:solidFill>
              </a:rPr>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361800961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Using Neural Network for Regression</a:t>
            </a:r>
          </a:p>
        </p:txBody>
      </p:sp>
      <p:sp>
        <p:nvSpPr>
          <p:cNvPr id="2" name="Textfeld 1"/>
          <p:cNvSpPr txBox="1"/>
          <p:nvPr/>
        </p:nvSpPr>
        <p:spPr>
          <a:xfrm>
            <a:off x="290944" y="1379913"/>
            <a:ext cx="8445731" cy="4524315"/>
          </a:xfrm>
          <a:prstGeom prst="rect">
            <a:avLst/>
          </a:prstGeom>
          <a:noFill/>
        </p:spPr>
        <p:txBody>
          <a:bodyPr wrap="square" rtlCol="0">
            <a:spAutoFit/>
          </a:bodyPr>
          <a:lstStyle/>
          <a:p>
            <a:pPr algn="l"/>
            <a:r>
              <a:rPr lang="en-US" sz="1800" dirty="0"/>
              <a:t>Artificial neural networks are often used for classification because of the relationship to logistic regression. Neural networks typically use a logistic activation function and output values from 0 to 1 like logistic regression. </a:t>
            </a:r>
          </a:p>
          <a:p>
            <a:pPr algn="l"/>
            <a:r>
              <a:rPr lang="en-US" sz="1800" dirty="0"/>
              <a:t>But  the continuous output of a net must not be interpreted as a probability, so neural networks can be used too for regression, to model complex and non-linear relationships.</a:t>
            </a:r>
          </a:p>
          <a:p>
            <a:pPr algn="l"/>
            <a:r>
              <a:rPr lang="en-US" sz="1800" dirty="0"/>
              <a:t>The </a:t>
            </a:r>
            <a:r>
              <a:rPr lang="en-US" sz="1800" dirty="0" err="1"/>
              <a:t>Singlelayer</a:t>
            </a:r>
            <a:r>
              <a:rPr lang="en-US" sz="1800" dirty="0"/>
              <a:t> Perceptron corresponds to a linear regression while a Multilayer Perceptron is able to approximate nearly any function regard-less of the complexity and nonlinearity.</a:t>
            </a:r>
          </a:p>
          <a:p>
            <a:pPr algn="l"/>
            <a:r>
              <a:rPr lang="en-US" sz="1800" dirty="0"/>
              <a:t>Because of the high complexity of the MLP, the models are usually very sensitive and have a tendency to overfitting.</a:t>
            </a:r>
          </a:p>
          <a:p>
            <a:pPr algn="l"/>
            <a:r>
              <a:rPr lang="en-US" sz="1800" dirty="0"/>
              <a:t>There exist regularization methods, which make the networks better at generalizing beyond the training data.</a:t>
            </a:r>
            <a:br>
              <a:rPr lang="en-US" sz="1800" dirty="0"/>
            </a:br>
            <a:r>
              <a:rPr lang="en-US" sz="1800" dirty="0"/>
              <a:t>(see http://neuralnetworksanddeeplearning.com/chap3.html)</a:t>
            </a:r>
          </a:p>
        </p:txBody>
      </p:sp>
    </p:spTree>
    <p:extLst>
      <p:ext uri="{BB962C8B-B14F-4D97-AF65-F5344CB8AC3E}">
        <p14:creationId xmlns:p14="http://schemas.microsoft.com/office/powerpoint/2010/main" val="292378533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93" y="1090367"/>
            <a:ext cx="5244551" cy="505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Neural Network (</a:t>
            </a:r>
            <a:r>
              <a:rPr lang="de-DE" sz="2400" dirty="0" err="1"/>
              <a:t>Multilayer</a:t>
            </a:r>
            <a:r>
              <a:rPr lang="de-DE" sz="2400" dirty="0"/>
              <a:t> </a:t>
            </a:r>
            <a:r>
              <a:rPr lang="de-DE" sz="2400" dirty="0" err="1"/>
              <a:t>Perceptron</a:t>
            </a:r>
            <a:r>
              <a:rPr lang="de-DE" sz="2400" dirty="0"/>
              <a:t>)</a:t>
            </a:r>
            <a:endParaRPr lang="en-US" sz="2400" dirty="0"/>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016366" y="1336239"/>
            <a:ext cx="2202002" cy="1087577"/>
            <a:chOff x="1000125" y="1154113"/>
            <a:chExt cx="6642100" cy="4067175"/>
          </a:xfrm>
        </p:grpSpPr>
        <p:sp>
          <p:nvSpPr>
            <p:cNvPr id="10"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1"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2"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3"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5"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7"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9"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1"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5"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7"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9"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0"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1" name="Gerade Verbindung mit Pfeil 30"/>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4"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28074435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81" y="1777010"/>
            <a:ext cx="8683567" cy="4592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294</a:t>
            </a:fld>
            <a:endParaRPr lang="en-US" sz="800" dirty="0">
              <a:solidFill>
                <a:schemeClr val="bg1"/>
              </a:solidFill>
            </a:endParaRPr>
          </a:p>
        </p:txBody>
      </p:sp>
      <p:sp>
        <p:nvSpPr>
          <p:cNvPr id="4099" name="Rectangle 2"/>
          <p:cNvSpPr>
            <a:spLocks noChangeArrowheads="1"/>
          </p:cNvSpPr>
          <p:nvPr/>
        </p:nvSpPr>
        <p:spPr bwMode="auto">
          <a:xfrm>
            <a:off x="177799"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Deep Learning</a:t>
            </a:r>
          </a:p>
        </p:txBody>
      </p:sp>
      <p:sp>
        <p:nvSpPr>
          <p:cNvPr id="4" name="Textfeld 3"/>
          <p:cNvSpPr txBox="1"/>
          <p:nvPr/>
        </p:nvSpPr>
        <p:spPr>
          <a:xfrm>
            <a:off x="1587731" y="64923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784135" y="1112166"/>
            <a:ext cx="2202002" cy="1087577"/>
            <a:chOff x="1000125" y="1154113"/>
            <a:chExt cx="6642100" cy="4067175"/>
          </a:xfrm>
        </p:grpSpPr>
        <p:sp>
          <p:nvSpPr>
            <p:cNvPr id="10" name="Freeform 19"/>
            <p:cNvSpPr>
              <a:spLocks/>
            </p:cNvSpPr>
            <p:nvPr/>
          </p:nvSpPr>
          <p:spPr bwMode="auto">
            <a:xfrm>
              <a:off x="1016014" y="2346326"/>
              <a:ext cx="6170144"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5"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408981671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solidFill>
                  <a:srgbClr val="FF0000"/>
                </a:solidFill>
              </a:rPr>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17823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pic>
        <p:nvPicPr>
          <p:cNvPr id="5" name="Grafik 4"/>
          <p:cNvPicPr>
            <a:picLocks noChangeAspect="1"/>
          </p:cNvPicPr>
          <p:nvPr/>
        </p:nvPicPr>
        <p:blipFill>
          <a:blip r:embed="rId3"/>
          <a:stretch>
            <a:fillRect/>
          </a:stretch>
        </p:blipFill>
        <p:spPr>
          <a:xfrm>
            <a:off x="342527" y="2108107"/>
            <a:ext cx="8449048" cy="3746887"/>
          </a:xfrm>
          <a:prstGeom prst="rect">
            <a:avLst/>
          </a:prstGeom>
        </p:spPr>
      </p:pic>
      <p:sp>
        <p:nvSpPr>
          <p:cNvPr id="6" name="Textfeld 5"/>
          <p:cNvSpPr txBox="1"/>
          <p:nvPr/>
        </p:nvSpPr>
        <p:spPr>
          <a:xfrm>
            <a:off x="1467455" y="1386673"/>
            <a:ext cx="6199198" cy="584775"/>
          </a:xfrm>
          <a:prstGeom prst="rect">
            <a:avLst/>
          </a:prstGeom>
          <a:noFill/>
        </p:spPr>
        <p:txBody>
          <a:bodyPr wrap="none" rtlCol="0">
            <a:spAutoFit/>
          </a:bodyPr>
          <a:lstStyle/>
          <a:p>
            <a:r>
              <a:rPr lang="de-DE" sz="1800"/>
              <a:t>Decision Tree for Predicting Fuel Consumption </a:t>
            </a:r>
            <a:r>
              <a:rPr lang="de-DE" sz="1800" err="1"/>
              <a:t>of</a:t>
            </a:r>
            <a:r>
              <a:rPr lang="de-DE" sz="1800"/>
              <a:t> Cars</a:t>
            </a:r>
            <a:br>
              <a:rPr lang="de-DE" sz="1800"/>
            </a:br>
            <a:r>
              <a:rPr lang="de-DE" sz="1400"/>
              <a:t>(in Miles-per-Gallon )</a:t>
            </a:r>
            <a:endParaRPr lang="de-DE" sz="1400" dirty="0"/>
          </a:p>
        </p:txBody>
      </p:sp>
    </p:spTree>
    <p:extLst>
      <p:ext uri="{BB962C8B-B14F-4D97-AF65-F5344CB8AC3E}">
        <p14:creationId xmlns:p14="http://schemas.microsoft.com/office/powerpoint/2010/main" val="3864379210"/>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297</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Regression Trees</a:t>
            </a:r>
          </a:p>
        </p:txBody>
      </p:sp>
      <p:sp>
        <p:nvSpPr>
          <p:cNvPr id="5" name="Textfeld 4"/>
          <p:cNvSpPr txBox="1"/>
          <p:nvPr/>
        </p:nvSpPr>
        <p:spPr>
          <a:xfrm>
            <a:off x="290944" y="1180408"/>
            <a:ext cx="8445731" cy="4955203"/>
          </a:xfrm>
          <a:prstGeom prst="rect">
            <a:avLst/>
          </a:prstGeom>
          <a:noFill/>
        </p:spPr>
        <p:txBody>
          <a:bodyPr wrap="square" rtlCol="0">
            <a:spAutoFit/>
          </a:bodyPr>
          <a:lstStyle/>
          <a:p>
            <a:pPr algn="l"/>
            <a:r>
              <a:rPr lang="en-US" sz="1800" dirty="0"/>
              <a:t>Some of the tree approaches can be used for regression too. They can be used for nonlinear multiple regression. </a:t>
            </a:r>
            <a:r>
              <a:rPr lang="en-US" sz="1800"/>
              <a:t>The output </a:t>
            </a:r>
            <a:r>
              <a:rPr lang="en-US" sz="1800" dirty="0"/>
              <a:t>must be numerical. </a:t>
            </a:r>
          </a:p>
          <a:p>
            <a:pPr marL="3051175" algn="l"/>
            <a:r>
              <a:rPr lang="en-US" sz="1800" dirty="0"/>
              <a:t>The figure shows </a:t>
            </a:r>
            <a:r>
              <a:rPr lang="en-US" sz="1800"/>
              <a:t>a regression </a:t>
            </a:r>
            <a:r>
              <a:rPr lang="en-US" sz="1800" dirty="0"/>
              <a:t>tree for predicting the salary of a baseball player, based on the number of years that he has played in the major leagues and the number of hits that he made in the previous year.</a:t>
            </a:r>
          </a:p>
          <a:p>
            <a:pPr marL="3051175" algn="l"/>
            <a:r>
              <a:rPr lang="en-US" sz="1800" dirty="0"/>
              <a:t>The predicted salary is given by the mean value of the salaries in the corresponding leaf, e.g. for the players in the data set with Years&lt;4.5, the mean (log-scaled) salary is 5.11, and so we make a prediction of e</a:t>
            </a:r>
            <a:r>
              <a:rPr lang="en-US" sz="1800" baseline="30000" dirty="0"/>
              <a:t>5.11</a:t>
            </a:r>
            <a:r>
              <a:rPr lang="en-US" sz="1800" dirty="0"/>
              <a:t> thousands of dollars, i.e. $165,670, for these players. </a:t>
            </a:r>
          </a:p>
          <a:p>
            <a:pPr algn="l">
              <a:spcBef>
                <a:spcPts val="1200"/>
              </a:spcBef>
            </a:pPr>
            <a:r>
              <a:rPr lang="en-US" sz="1800" dirty="0"/>
              <a:t>Players with Years&gt;=4.5 are assigned to the right branch, and then that group is further subdivided by Hits. The predicted salaries for the resulting two groups are 1,000*e</a:t>
            </a:r>
            <a:r>
              <a:rPr lang="en-US" sz="1800" baseline="30000" dirty="0"/>
              <a:t>6.00</a:t>
            </a:r>
            <a:r>
              <a:rPr lang="en-US" sz="1800" dirty="0"/>
              <a:t> =$403,428 and 1,000*e</a:t>
            </a:r>
            <a:r>
              <a:rPr lang="en-US" sz="1800" baseline="30000" dirty="0"/>
              <a:t>6.74</a:t>
            </a:r>
            <a:r>
              <a:rPr lang="en-US" sz="1800" dirty="0"/>
              <a:t> =$845,346.</a:t>
            </a: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76" y="2023587"/>
            <a:ext cx="2914075" cy="291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2094920" y="613561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304f.</a:t>
            </a:r>
          </a:p>
        </p:txBody>
      </p:sp>
    </p:spTree>
    <p:extLst>
      <p:ext uri="{BB962C8B-B14F-4D97-AF65-F5344CB8AC3E}">
        <p14:creationId xmlns:p14="http://schemas.microsoft.com/office/powerpoint/2010/main" val="120829302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298</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a:t>
            </a:r>
          </a:p>
        </p:txBody>
      </p:sp>
      <mc:AlternateContent xmlns:mc="http://schemas.openxmlformats.org/markup-compatibility/2006" xmlns:a14="http://schemas.microsoft.com/office/drawing/2010/main">
        <mc:Choice Requires="a14">
          <p:sp>
            <p:nvSpPr>
              <p:cNvPr id="5" name="Textfeld 4"/>
              <p:cNvSpPr txBox="1"/>
              <p:nvPr/>
            </p:nvSpPr>
            <p:spPr>
              <a:xfrm>
                <a:off x="177800" y="1172095"/>
                <a:ext cx="8857143" cy="5434245"/>
              </a:xfrm>
              <a:prstGeom prst="rect">
                <a:avLst/>
              </a:prstGeom>
              <a:noFill/>
            </p:spPr>
            <p:txBody>
              <a:bodyPr wrap="square" rtlCol="0">
                <a:spAutoFit/>
              </a:bodyPr>
              <a:lstStyle/>
              <a:p>
                <a:pPr algn="l"/>
                <a:r>
                  <a:rPr lang="en-US" sz="1800" dirty="0"/>
                  <a:t>A regression tree partitions the data objects in the feature space into regions </a:t>
                </a:r>
                <a:r>
                  <a:rPr lang="en-US" sz="1800" dirty="0" err="1"/>
                  <a:t>R</a:t>
                </a:r>
                <a:r>
                  <a:rPr lang="en-US" sz="1800" baseline="-25000" dirty="0" err="1"/>
                  <a:t>j</a:t>
                </a:r>
                <a:r>
                  <a:rPr lang="en-US" sz="1800" dirty="0"/>
                  <a:t>, represented by the leafs of the tree. To construct the tree, the goal is to find</a:t>
                </a:r>
              </a:p>
              <a:p>
                <a:pPr marL="4211638" algn="l">
                  <a:spcBef>
                    <a:spcPts val="0"/>
                  </a:spcBef>
                </a:pPr>
                <a:r>
                  <a:rPr lang="en-US" sz="1800" dirty="0"/>
                  <a:t> regions that minimize the RSS, given by</a:t>
                </a:r>
              </a:p>
              <a:p>
                <a:pPr marL="4397375" algn="l"/>
                <a14:m>
                  <m:oMathPara xmlns:m="http://schemas.openxmlformats.org/officeDocument/2006/math">
                    <m:oMathParaPr>
                      <m:jc m:val="centerGroup"/>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panose="02040503050406030204" pitchFamily="18" charset="0"/>
                            </a:rPr>
                          </m:ctrlPr>
                        </m:naryPr>
                        <m:sub>
                          <m:r>
                            <a:rPr lang="de-DE" sz="1800" b="0" i="1" smtClean="0">
                              <a:latin typeface="Cambria Math"/>
                            </a:rPr>
                            <m:t>𝑗</m:t>
                          </m:r>
                          <m:r>
                            <a:rPr lang="pt-BR" sz="1800" b="0" i="1">
                              <a:latin typeface="Cambria Math"/>
                            </a:rPr>
                            <m:t>=1</m:t>
                          </m:r>
                        </m:sub>
                        <m:sup>
                          <m:r>
                            <a:rPr lang="de-DE" sz="1800" b="0" i="1" smtClean="0">
                              <a:latin typeface="Cambria Math"/>
                            </a:rPr>
                            <m:t>𝐽</m:t>
                          </m:r>
                        </m:sup>
                        <m:e>
                          <m:nary>
                            <m:naryPr>
                              <m:chr m:val="∑"/>
                              <m:ctrlPr>
                                <a:rPr lang="de-DE" sz="1800" b="0" i="1">
                                  <a:latin typeface="Cambria Math" panose="02040503050406030204" pitchFamily="18" charset="0"/>
                                </a:rPr>
                              </m:ctrlPr>
                            </m:naryPr>
                            <m:sub>
                              <m:r>
                                <a:rPr lang="de-DE" sz="1800" b="0" i="1">
                                  <a:latin typeface="Cambria Math"/>
                                </a:rPr>
                                <m:t>𝑖</m:t>
                              </m:r>
                              <m:r>
                                <a:rPr lang="pt-BR" sz="1800" b="0" i="1" smtClean="0">
                                  <a:latin typeface="Cambria Math"/>
                                  <a:ea typeface="Cambria Math"/>
                                </a:rPr>
                                <m:t>𝜖</m:t>
                              </m:r>
                              <m:sSub>
                                <m:sSubPr>
                                  <m:ctrlPr>
                                    <a:rPr lang="pt-BR" sz="1800" b="0" i="1" smtClean="0">
                                      <a:latin typeface="Cambria Math" panose="02040503050406030204" pitchFamily="18" charset="0"/>
                                      <a:ea typeface="Cambria Math"/>
                                    </a:rPr>
                                  </m:ctrlPr>
                                </m:sSubPr>
                                <m:e>
                                  <m:r>
                                    <a:rPr lang="de-DE" sz="1800" b="0" i="1" smtClean="0">
                                      <a:latin typeface="Cambria Math"/>
                                      <a:ea typeface="Cambria Math"/>
                                    </a:rPr>
                                    <m:t>𝑅</m:t>
                                  </m:r>
                                </m:e>
                                <m:sub>
                                  <m:r>
                                    <a:rPr lang="de-DE" sz="1800" b="0" i="1" smtClean="0">
                                      <a:latin typeface="Cambria Math"/>
                                      <a:ea typeface="Cambria Math"/>
                                    </a:rPr>
                                    <m:t>𝑗</m:t>
                                  </m:r>
                                </m:sub>
                              </m:sSub>
                            </m:sub>
                            <m:sup>
                              <m:r>
                                <a:rPr lang="de-DE" sz="1800" b="0" i="1">
                                  <a:latin typeface="Cambria Math"/>
                                </a:rPr>
                                <m:t>𝑛</m:t>
                              </m:r>
                            </m:sup>
                            <m:e>
                              <m:sSup>
                                <m:sSupPr>
                                  <m:ctrlPr>
                                    <a:rPr lang="de-DE" sz="1800" b="0" i="1">
                                      <a:latin typeface="Cambria Math" panose="02040503050406030204" pitchFamily="18" charset="0"/>
                                    </a:rPr>
                                  </m:ctrlPr>
                                </m:sSupPr>
                                <m:e>
                                  <m:d>
                                    <m:dPr>
                                      <m:ctrlPr>
                                        <a:rPr lang="de-DE" sz="1800" b="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e>
                                  </m:d>
                                </m:e>
                                <m:sup>
                                  <m:r>
                                    <a:rPr lang="de-DE" sz="1800" b="0" i="1">
                                      <a:latin typeface="Cambria Math"/>
                                    </a:rPr>
                                    <m:t>2</m:t>
                                  </m:r>
                                </m:sup>
                              </m:sSup>
                            </m:e>
                          </m:nary>
                        </m:e>
                      </m:nary>
                    </m:oMath>
                  </m:oMathPara>
                </a14:m>
                <a:endParaRPr lang="en-US" sz="1800" dirty="0"/>
              </a:p>
              <a:p>
                <a:pPr marL="4211638" algn="l"/>
                <a:r>
                  <a:rPr lang="en-US" sz="1800" dirty="0"/>
                  <a:t>where </a:t>
                </a:r>
                <a14:m>
                  <m:oMath xmlns:m="http://schemas.openxmlformats.org/officeDocument/2006/math">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is the mean value for the training observations within the </a:t>
                </a:r>
                <a:r>
                  <a:rPr lang="en-US" sz="1800" dirty="0" err="1"/>
                  <a:t>j</a:t>
                </a:r>
                <a:r>
                  <a:rPr lang="en-US" sz="1800" baseline="30000" dirty="0" err="1"/>
                  <a:t>th</a:t>
                </a:r>
                <a:r>
                  <a:rPr lang="en-US" sz="1800" dirty="0"/>
                  <a:t> region with </a:t>
                </a:r>
                <a14:m>
                  <m:oMath xmlns:m="http://schemas.openxmlformats.org/officeDocument/2006/math">
                    <m:sSub>
                      <m:sSubPr>
                        <m:ctrlPr>
                          <a:rPr lang="de-DE" sz="1800" b="0" i="1">
                            <a:latin typeface="Cambria Math" panose="02040503050406030204" pitchFamily="18" charset="0"/>
                          </a:rPr>
                        </m:ctrlPr>
                      </m:sSubPr>
                      <m:e>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r>
                      <a:rPr lang="de-DE" sz="1800" b="0" i="1" smtClean="0">
                        <a:latin typeface="Cambria Math" panose="02040503050406030204" pitchFamily="18" charset="0"/>
                        <a:ea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a:t>
                </a:r>
              </a:p>
              <a:p>
                <a:pPr marL="4211638" algn="l"/>
                <a:r>
                  <a:rPr lang="en-US" sz="1800" dirty="0"/>
                  <a:t>To perform the </a:t>
                </a:r>
                <a:r>
                  <a:rPr lang="en-US" sz="1800" i="1" dirty="0"/>
                  <a:t>recursive binary splitting</a:t>
                </a:r>
                <a:r>
                  <a:rPr lang="en-US" sz="1800" dirty="0"/>
                  <a:t>, we first select the feature </a:t>
                </a:r>
                <a14:m>
                  <m:oMath xmlns:m="http://schemas.openxmlformats.org/officeDocument/2006/math">
                    <m:sSub>
                      <m:sSubPr>
                        <m:ctrlPr>
                          <a:rPr lang="en-US" sz="1800" i="1">
                            <a:latin typeface="Cambria Math" panose="02040503050406030204" pitchFamily="18" charset="0"/>
                          </a:rPr>
                        </m:ctrlPr>
                      </m:sSubPr>
                      <m:e>
                        <m:r>
                          <a:rPr lang="de-DE" sz="1800" b="1" i="1" smtClean="0">
                            <a:latin typeface="Cambria Math"/>
                          </a:rPr>
                          <m:t>𝑿</m:t>
                        </m:r>
                      </m:e>
                      <m:sub>
                        <m:r>
                          <a:rPr lang="de-DE" sz="1800" b="1" i="1" smtClean="0">
                            <a:latin typeface="Cambria Math"/>
                          </a:rPr>
                          <m:t>𝒋</m:t>
                        </m:r>
                      </m:sub>
                    </m:sSub>
                  </m:oMath>
                </a14:m>
                <a:r>
                  <a:rPr lang="en-US" sz="1800" dirty="0"/>
                  <a:t> and the </a:t>
                </a:r>
                <a:r>
                  <a:rPr lang="en-US" sz="1800" dirty="0" err="1"/>
                  <a:t>cutpoint</a:t>
                </a:r>
                <a:r>
                  <a:rPr lang="en-US" sz="1800" dirty="0"/>
                  <a:t> s such that splitting the feature space into the regions </a:t>
                </a:r>
                <a14:m>
                  <m:oMath xmlns:m="http://schemas.openxmlformats.org/officeDocument/2006/math">
                    <m:sSub>
                      <m:sSubPr>
                        <m:ctrlPr>
                          <a:rPr lang="en-US" sz="1800" i="1">
                            <a:latin typeface="Cambria Math" panose="02040503050406030204" pitchFamily="18" charset="0"/>
                          </a:rPr>
                        </m:ctrlPr>
                      </m:sSubPr>
                      <m:e>
                        <m:r>
                          <a:rPr lang="de-DE" sz="1800" b="1" i="1" smtClean="0">
                            <a:latin typeface="Cambria Math"/>
                          </a:rPr>
                          <m:t>𝑿</m:t>
                        </m:r>
                      </m:e>
                      <m:sub>
                        <m:r>
                          <a:rPr lang="de-DE" sz="1800" i="1">
                            <a:latin typeface="Cambria Math"/>
                          </a:rPr>
                          <m:t>𝒋</m:t>
                        </m:r>
                      </m:sub>
                    </m:sSub>
                  </m:oMath>
                </a14:m>
                <a:r>
                  <a:rPr lang="en-US" sz="1800" dirty="0"/>
                  <a:t> &lt; s and </a:t>
                </a:r>
                <a14:m>
                  <m:oMath xmlns:m="http://schemas.openxmlformats.org/officeDocument/2006/math">
                    <m:sSub>
                      <m:sSubPr>
                        <m:ctrlPr>
                          <a:rPr lang="en-US" sz="1800" i="1">
                            <a:latin typeface="Cambria Math" panose="02040503050406030204" pitchFamily="18" charset="0"/>
                          </a:rPr>
                        </m:ctrlPr>
                      </m:sSubPr>
                      <m:e>
                        <m:r>
                          <a:rPr lang="de-DE" sz="1800" b="1" i="1" smtClean="0">
                            <a:latin typeface="Cambria Math"/>
                          </a:rPr>
                          <m:t>𝑿</m:t>
                        </m:r>
                      </m:e>
                      <m:sub>
                        <m:r>
                          <a:rPr lang="de-DE" sz="1800" i="1">
                            <a:latin typeface="Cambria Math"/>
                          </a:rPr>
                          <m:t>𝒋</m:t>
                        </m:r>
                      </m:sub>
                    </m:sSub>
                  </m:oMath>
                </a14:m>
                <a:r>
                  <a:rPr lang="en-US" sz="1800" dirty="0"/>
                  <a:t> ≥ s </a:t>
                </a:r>
              </a:p>
              <a:p>
                <a:pPr algn="l">
                  <a:spcBef>
                    <a:spcPts val="0"/>
                  </a:spcBef>
                </a:pPr>
                <a:r>
                  <a:rPr lang="en-US" sz="1800" dirty="0"/>
                  <a:t>leads to the greatest possible reduction in RSS.</a:t>
                </a:r>
              </a:p>
              <a:p>
                <a:pPr algn="l">
                  <a:spcBef>
                    <a:spcPts val="1200"/>
                  </a:spcBef>
                </a:pPr>
                <a:r>
                  <a:rPr lang="en-US" sz="1800" dirty="0"/>
                  <a:t>We consider all features and all possible values of the </a:t>
                </a:r>
                <a:r>
                  <a:rPr lang="en-US" sz="1800" dirty="0" err="1"/>
                  <a:t>cutpoint</a:t>
                </a:r>
                <a:r>
                  <a:rPr lang="en-US" sz="1800" dirty="0"/>
                  <a:t> s for each of the features, and then choose the feature and </a:t>
                </a:r>
                <a:r>
                  <a:rPr lang="en-US" sz="1800" dirty="0" err="1"/>
                  <a:t>cutpoint</a:t>
                </a:r>
                <a:r>
                  <a:rPr lang="en-US" sz="1800" dirty="0"/>
                  <a:t> such that the resulting tree has the </a:t>
                </a:r>
                <a:r>
                  <a:rPr lang="en-US" sz="1800"/>
                  <a:t>lowest RSS.</a:t>
                </a:r>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177800" y="1172095"/>
                <a:ext cx="8857143" cy="5434245"/>
              </a:xfrm>
              <a:prstGeom prst="rect">
                <a:avLst/>
              </a:prstGeom>
              <a:blipFill>
                <a:blip r:embed="rId3"/>
                <a:stretch>
                  <a:fillRect l="-551" t="-561" r="-1170" b="-785"/>
                </a:stretch>
              </a:blipFill>
            </p:spPr>
            <p:txBody>
              <a:bodyPr/>
              <a:lstStyle/>
              <a:p>
                <a:r>
                  <a:rPr lang="de-DE">
                    <a:noFill/>
                  </a:rPr>
                  <a:t> </a:t>
                </a:r>
              </a:p>
            </p:txBody>
          </p:sp>
        </mc:Fallback>
      </mc:AlternateContent>
      <p:sp>
        <p:nvSpPr>
          <p:cNvPr id="7" name="Textfeld 6"/>
          <p:cNvSpPr txBox="1"/>
          <p:nvPr/>
        </p:nvSpPr>
        <p:spPr>
          <a:xfrm>
            <a:off x="4617718" y="6273468"/>
            <a:ext cx="4017588" cy="461665"/>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305f.</a:t>
            </a:r>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37" y="1882660"/>
            <a:ext cx="3876089" cy="325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53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236538" y="476250"/>
            <a:ext cx="222885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Literature</a:t>
            </a:r>
          </a:p>
        </p:txBody>
      </p:sp>
      <p:sp>
        <p:nvSpPr>
          <p:cNvPr id="3075" name="Rectangle 4"/>
          <p:cNvSpPr>
            <a:spLocks noChangeArrowheads="1"/>
          </p:cNvSpPr>
          <p:nvPr/>
        </p:nvSpPr>
        <p:spPr bwMode="auto">
          <a:xfrm>
            <a:off x="523554" y="1543722"/>
            <a:ext cx="8194675" cy="427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196850">
              <a:tabLst>
                <a:tab pos="174625" algn="l"/>
                <a:tab pos="673100" algn="l"/>
              </a:tabLst>
            </a:pPr>
            <a:r>
              <a:rPr lang="en-US" sz="1800"/>
              <a:t>Data Warehouse / OLAP / Descriptive Analytics:</a:t>
            </a:r>
          </a:p>
          <a:p>
            <a:pPr algn="l" defTabSz="196850">
              <a:tabLst>
                <a:tab pos="174625" algn="l"/>
                <a:tab pos="673100" algn="l"/>
              </a:tabLst>
            </a:pPr>
            <a:r>
              <a:rPr lang="de-DE" sz="1800" b="0"/>
              <a:t>Vaisman, A.; Zimányi, E. (2016): Data Warehouse Systems: Design and Implementation (Data-Centric Systems and Applications), Springer.</a:t>
            </a:r>
          </a:p>
          <a:p>
            <a:pPr algn="l" defTabSz="196850">
              <a:spcBef>
                <a:spcPts val="2400"/>
              </a:spcBef>
              <a:tabLst>
                <a:tab pos="174625" algn="l"/>
                <a:tab pos="673100" algn="l"/>
              </a:tabLst>
            </a:pPr>
            <a:r>
              <a:rPr lang="en-US" sz="1800"/>
              <a:t>Data Science / Predictive Analytics / Machine Learning:</a:t>
            </a:r>
          </a:p>
          <a:p>
            <a:pPr algn="l" defTabSz="196850">
              <a:tabLst>
                <a:tab pos="174625" algn="l"/>
                <a:tab pos="673100" algn="l"/>
              </a:tabLst>
            </a:pPr>
            <a:r>
              <a:rPr lang="en-US" sz="1800" b="0"/>
              <a:t>Alpaydin</a:t>
            </a:r>
            <a:r>
              <a:rPr lang="en-US" sz="1800" b="0" dirty="0"/>
              <a:t>, E. (2016): Machine Learning: The New AI, MIT Press Essential </a:t>
            </a:r>
            <a:r>
              <a:rPr lang="en-US" sz="1800" b="0"/>
              <a:t>Knowledge</a:t>
            </a:r>
            <a:r>
              <a:rPr lang="de-DE" sz="1800" b="0"/>
              <a:t>.</a:t>
            </a:r>
          </a:p>
          <a:p>
            <a:pPr algn="l" defTabSz="196850">
              <a:tabLst>
                <a:tab pos="174625" algn="l"/>
                <a:tab pos="673100" algn="l"/>
              </a:tabLst>
            </a:pPr>
            <a:r>
              <a:rPr lang="en-US" sz="1800" b="0"/>
              <a:t>Alpaydin, E. (2016): Introduction to Machine Learning, Third Edition, MIT Press.</a:t>
            </a:r>
          </a:p>
          <a:p>
            <a:pPr algn="l" defTabSz="196850">
              <a:tabLst>
                <a:tab pos="174625" algn="l"/>
                <a:tab pos="673100" algn="l"/>
              </a:tabLst>
            </a:pPr>
            <a:r>
              <a:rPr lang="en-US" sz="1800" b="0"/>
              <a:t>Raschka, Sebastian (2015): Python Machine Learning, Packt Publishing</a:t>
            </a:r>
          </a:p>
          <a:p>
            <a:pPr algn="l" defTabSz="196850">
              <a:tabLst>
                <a:tab pos="174625" algn="l"/>
                <a:tab pos="673100" algn="l"/>
              </a:tabLst>
            </a:pPr>
            <a:r>
              <a:rPr lang="en-US" altLang="de-DE" sz="1800" b="0" kern="0">
                <a:solidFill>
                  <a:srgbClr val="000000"/>
                </a:solidFill>
              </a:rPr>
              <a:t>Schmarzo</a:t>
            </a:r>
            <a:r>
              <a:rPr lang="en-US" altLang="de-DE" sz="1800" b="0" kern="0" dirty="0">
                <a:solidFill>
                  <a:srgbClr val="000000"/>
                </a:solidFill>
              </a:rPr>
              <a:t>, B. (2016):  Big Data MBA, Wiley.</a:t>
            </a:r>
            <a:endParaRPr lang="de-DE" sz="1800" b="0" dirty="0"/>
          </a:p>
          <a:p>
            <a:pPr algn="l" defTabSz="196850">
              <a:tabLst>
                <a:tab pos="174625" algn="l"/>
                <a:tab pos="673100" algn="l"/>
              </a:tabLst>
            </a:pPr>
            <a:r>
              <a:rPr lang="en-US" altLang="de-DE" sz="1800" b="0" kern="0" dirty="0" err="1">
                <a:solidFill>
                  <a:srgbClr val="000000"/>
                </a:solidFill>
              </a:rPr>
              <a:t>Schutt</a:t>
            </a:r>
            <a:r>
              <a:rPr lang="en-US" altLang="de-DE" sz="1800" b="0" kern="0" dirty="0">
                <a:solidFill>
                  <a:srgbClr val="000000"/>
                </a:solidFill>
              </a:rPr>
              <a:t>, R.; O’Neil, C. (2014): Doing Data Science, O’Reilly Media</a:t>
            </a:r>
            <a:r>
              <a:rPr lang="de-DE" sz="1800" b="0" dirty="0"/>
              <a:t>.</a:t>
            </a:r>
          </a:p>
        </p:txBody>
      </p:sp>
      <p:sp>
        <p:nvSpPr>
          <p:cNvPr id="3076" name="Foliennummernplatzhalter 3"/>
          <p:cNvSpPr txBox="1">
            <a:spLocks noGrp="1"/>
          </p:cNvSpPr>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fld id="{B6EEB332-C5D8-4DB2-B691-C7848D4D6B0D}" type="slidenum">
              <a:rPr lang="de-DE" sz="800">
                <a:solidFill>
                  <a:schemeClr val="bg1"/>
                </a:solidFill>
              </a:rPr>
              <a:pPr>
                <a:spcBef>
                  <a:spcPct val="0"/>
                </a:spcBef>
              </a:pPr>
              <a:t>2</a:t>
            </a:fld>
            <a:endParaRPr lang="de-DE" sz="800">
              <a:solidFill>
                <a:schemeClr val="bg1"/>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29</a:t>
            </a:fld>
            <a:endParaRPr lang="de-DE" sz="800" dirty="0">
              <a:solidFill>
                <a:schemeClr val="bg1"/>
              </a:solidFill>
            </a:endParaRPr>
          </a:p>
        </p:txBody>
      </p:sp>
      <p:sp>
        <p:nvSpPr>
          <p:cNvPr id="3" name="Rectangle 3"/>
          <p:cNvSpPr>
            <a:spLocks noChangeArrowheads="1"/>
          </p:cNvSpPr>
          <p:nvPr/>
        </p:nvSpPr>
        <p:spPr bwMode="auto">
          <a:xfrm>
            <a:off x="145443" y="183729"/>
            <a:ext cx="6945619"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Contradiction between Operational Data </a:t>
            </a:r>
            <a:br>
              <a:rPr lang="en-US" altLang="de-DE">
                <a:latin typeface="Arial" pitchFamily="34" charset="0"/>
              </a:rPr>
            </a:br>
            <a:r>
              <a:rPr lang="en-US" altLang="de-DE">
                <a:latin typeface="Arial" pitchFamily="34" charset="0"/>
              </a:rPr>
              <a:t>Architecture and Analytical Information Needs</a:t>
            </a:r>
            <a:endParaRPr lang="de-DE" altLang="de-DE" dirty="0">
              <a:latin typeface="Arial" pitchFamily="34" charset="0"/>
            </a:endParaRPr>
          </a:p>
        </p:txBody>
      </p:sp>
      <p:sp>
        <p:nvSpPr>
          <p:cNvPr id="4" name="Rectangle 4"/>
          <p:cNvSpPr>
            <a:spLocks noChangeArrowheads="1"/>
          </p:cNvSpPr>
          <p:nvPr/>
        </p:nvSpPr>
        <p:spPr bwMode="auto">
          <a:xfrm>
            <a:off x="113006" y="6104755"/>
            <a:ext cx="6113853" cy="2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000" b="0">
                <a:latin typeface="Arial" pitchFamily="34" charset="0"/>
              </a:rPr>
              <a:t>Source: </a:t>
            </a:r>
            <a:r>
              <a:rPr lang="de-DE" altLang="de-DE" sz="1000" b="0" dirty="0">
                <a:latin typeface="Arial" pitchFamily="34" charset="0"/>
              </a:rPr>
              <a:t>Jung/Winter (2000): Data Warehousing Strategie: Erfahrungen, Methoden, Visionen, Berlin</a:t>
            </a:r>
            <a:r>
              <a:rPr lang="de-DE" altLang="de-DE" sz="1000" b="0">
                <a:latin typeface="Arial" pitchFamily="34" charset="0"/>
              </a:rPr>
              <a:t>, p. </a:t>
            </a:r>
            <a:r>
              <a:rPr lang="de-DE" altLang="de-DE" sz="1000" b="0" dirty="0">
                <a:latin typeface="Arial" pitchFamily="34" charset="0"/>
              </a:rPr>
              <a:t>7.</a:t>
            </a:r>
          </a:p>
        </p:txBody>
      </p:sp>
      <p:grpSp>
        <p:nvGrpSpPr>
          <p:cNvPr id="5" name="Group 97"/>
          <p:cNvGrpSpPr>
            <a:grpSpLocks/>
          </p:cNvGrpSpPr>
          <p:nvPr/>
        </p:nvGrpSpPr>
        <p:grpSpPr bwMode="auto">
          <a:xfrm>
            <a:off x="246822" y="1285810"/>
            <a:ext cx="8772340" cy="4657725"/>
            <a:chOff x="248" y="954"/>
            <a:chExt cx="5816" cy="3022"/>
          </a:xfrm>
        </p:grpSpPr>
        <p:sp>
          <p:nvSpPr>
            <p:cNvPr id="6" name="Line 5"/>
            <p:cNvSpPr>
              <a:spLocks noChangeShapeType="1"/>
            </p:cNvSpPr>
            <p:nvPr/>
          </p:nvSpPr>
          <p:spPr bwMode="auto">
            <a:xfrm>
              <a:off x="248" y="1800"/>
              <a:ext cx="991" cy="37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6"/>
            <p:cNvSpPr>
              <a:spLocks noChangeShapeType="1"/>
            </p:cNvSpPr>
            <p:nvPr/>
          </p:nvSpPr>
          <p:spPr bwMode="auto">
            <a:xfrm>
              <a:off x="1233" y="2168"/>
              <a:ext cx="1015" cy="17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7"/>
            <p:cNvSpPr>
              <a:spLocks noChangeShapeType="1"/>
            </p:cNvSpPr>
            <p:nvPr/>
          </p:nvSpPr>
          <p:spPr bwMode="auto">
            <a:xfrm>
              <a:off x="2242" y="2344"/>
              <a:ext cx="91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8"/>
            <p:cNvSpPr>
              <a:spLocks noChangeShapeType="1"/>
            </p:cNvSpPr>
            <p:nvPr/>
          </p:nvSpPr>
          <p:spPr bwMode="auto">
            <a:xfrm flipV="1">
              <a:off x="3156" y="2218"/>
              <a:ext cx="275" cy="1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9"/>
            <p:cNvSpPr>
              <a:spLocks noChangeShapeType="1"/>
            </p:cNvSpPr>
            <p:nvPr/>
          </p:nvSpPr>
          <p:spPr bwMode="auto">
            <a:xfrm>
              <a:off x="3405" y="2226"/>
              <a:ext cx="265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Line 10"/>
            <p:cNvSpPr>
              <a:spLocks noChangeShapeType="1"/>
            </p:cNvSpPr>
            <p:nvPr/>
          </p:nvSpPr>
          <p:spPr bwMode="auto">
            <a:xfrm>
              <a:off x="248" y="1800"/>
              <a:ext cx="0" cy="79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Line 11"/>
            <p:cNvSpPr>
              <a:spLocks noChangeShapeType="1"/>
            </p:cNvSpPr>
            <p:nvPr/>
          </p:nvSpPr>
          <p:spPr bwMode="auto">
            <a:xfrm>
              <a:off x="6064" y="2226"/>
              <a:ext cx="0" cy="554"/>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Line 12"/>
            <p:cNvSpPr>
              <a:spLocks noChangeShapeType="1"/>
            </p:cNvSpPr>
            <p:nvPr/>
          </p:nvSpPr>
          <p:spPr bwMode="auto">
            <a:xfrm flipH="1">
              <a:off x="4019" y="2780"/>
              <a:ext cx="204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Line 13"/>
            <p:cNvSpPr>
              <a:spLocks noChangeShapeType="1"/>
            </p:cNvSpPr>
            <p:nvPr/>
          </p:nvSpPr>
          <p:spPr bwMode="auto">
            <a:xfrm flipH="1">
              <a:off x="3022" y="2774"/>
              <a:ext cx="1016" cy="34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5" name="Line 14"/>
            <p:cNvSpPr>
              <a:spLocks noChangeShapeType="1"/>
            </p:cNvSpPr>
            <p:nvPr/>
          </p:nvSpPr>
          <p:spPr bwMode="auto">
            <a:xfrm flipH="1" flipV="1">
              <a:off x="1565" y="3041"/>
              <a:ext cx="1463" cy="8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Line 15"/>
            <p:cNvSpPr>
              <a:spLocks noChangeShapeType="1"/>
            </p:cNvSpPr>
            <p:nvPr/>
          </p:nvSpPr>
          <p:spPr bwMode="auto">
            <a:xfrm>
              <a:off x="248" y="2581"/>
              <a:ext cx="1317" cy="45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17" name="Object 16"/>
            <p:cNvGraphicFramePr>
              <a:graphicFrameLocks noChangeAspect="1"/>
            </p:cNvGraphicFramePr>
            <p:nvPr/>
          </p:nvGraphicFramePr>
          <p:xfrm>
            <a:off x="248" y="1786"/>
            <a:ext cx="5816" cy="1399"/>
          </p:xfrm>
          <a:graphic>
            <a:graphicData uri="http://schemas.openxmlformats.org/presentationml/2006/ole">
              <mc:AlternateContent xmlns:mc="http://schemas.openxmlformats.org/markup-compatibility/2006">
                <mc:Choice xmlns:v="urn:schemas-microsoft-com:vml" Requires="v">
                  <p:oleObj name="Bitmap" r:id="rId2" imgW="9952381" imgH="2467319" progId="Paint.Picture">
                    <p:embed/>
                  </p:oleObj>
                </mc:Choice>
                <mc:Fallback>
                  <p:oleObj name="Bitmap" r:id="rId2" imgW="9952381" imgH="2467319"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 y="1786"/>
                          <a:ext cx="5816" cy="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7"/>
            <p:cNvSpPr txBox="1">
              <a:spLocks noChangeArrowheads="1"/>
            </p:cNvSpPr>
            <p:nvPr/>
          </p:nvSpPr>
          <p:spPr bwMode="auto">
            <a:xfrm>
              <a:off x="5195" y="2347"/>
              <a:ext cx="837" cy="38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89000"/>
                </a:lnSpc>
              </a:pPr>
              <a:r>
                <a:rPr lang="de-DE" altLang="de-DE" sz="1800">
                  <a:latin typeface="Arial" pitchFamily="34" charset="0"/>
                </a:rPr>
                <a:t>Customer</a:t>
              </a:r>
              <a:br>
                <a:rPr lang="de-DE" altLang="de-DE" sz="1800">
                  <a:latin typeface="Arial" pitchFamily="34" charset="0"/>
                </a:rPr>
              </a:br>
              <a:r>
                <a:rPr lang="de-DE" altLang="de-DE" sz="1800">
                  <a:latin typeface="Arial" pitchFamily="34" charset="0"/>
                </a:rPr>
                <a:t>View</a:t>
              </a:r>
            </a:p>
          </p:txBody>
        </p:sp>
        <p:sp>
          <p:nvSpPr>
            <p:cNvPr id="19" name="Rectangle 18"/>
            <p:cNvSpPr>
              <a:spLocks noChangeArrowheads="1"/>
            </p:cNvSpPr>
            <p:nvPr/>
          </p:nvSpPr>
          <p:spPr bwMode="auto">
            <a:xfrm>
              <a:off x="5080"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Rectangle 19"/>
            <p:cNvSpPr>
              <a:spLocks noChangeArrowheads="1"/>
            </p:cNvSpPr>
            <p:nvPr/>
          </p:nvSpPr>
          <p:spPr bwMode="auto">
            <a:xfrm>
              <a:off x="4649" y="2953"/>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Rectangle 20"/>
            <p:cNvSpPr>
              <a:spLocks noChangeArrowheads="1"/>
            </p:cNvSpPr>
            <p:nvPr/>
          </p:nvSpPr>
          <p:spPr bwMode="auto">
            <a:xfrm>
              <a:off x="2960" y="954"/>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Rectangle 21"/>
            <p:cNvSpPr>
              <a:spLocks noChangeArrowheads="1"/>
            </p:cNvSpPr>
            <p:nvPr/>
          </p:nvSpPr>
          <p:spPr bwMode="auto">
            <a:xfrm>
              <a:off x="4649"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Rectangle 22"/>
            <p:cNvSpPr>
              <a:spLocks noChangeArrowheads="1"/>
            </p:cNvSpPr>
            <p:nvPr/>
          </p:nvSpPr>
          <p:spPr bwMode="auto">
            <a:xfrm>
              <a:off x="4649" y="2065"/>
              <a:ext cx="392" cy="180"/>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Rectangle 23"/>
            <p:cNvSpPr>
              <a:spLocks noChangeArrowheads="1"/>
            </p:cNvSpPr>
            <p:nvPr/>
          </p:nvSpPr>
          <p:spPr bwMode="auto">
            <a:xfrm>
              <a:off x="723"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Rectangle 24"/>
            <p:cNvSpPr>
              <a:spLocks noChangeArrowheads="1"/>
            </p:cNvSpPr>
            <p:nvPr/>
          </p:nvSpPr>
          <p:spPr bwMode="auto">
            <a:xfrm>
              <a:off x="1920"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Rectangle 25"/>
            <p:cNvSpPr>
              <a:spLocks noChangeArrowheads="1"/>
            </p:cNvSpPr>
            <p:nvPr/>
          </p:nvSpPr>
          <p:spPr bwMode="auto">
            <a:xfrm>
              <a:off x="3117" y="1401"/>
              <a:ext cx="391"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AutoShape 26"/>
            <p:cNvSpPr>
              <a:spLocks noChangeArrowheads="1"/>
            </p:cNvSpPr>
            <p:nvPr/>
          </p:nvSpPr>
          <p:spPr bwMode="auto">
            <a:xfrm>
              <a:off x="4174" y="2344"/>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3083" y="2886"/>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AutoShape 28"/>
            <p:cNvSpPr>
              <a:spLocks noChangeArrowheads="1"/>
            </p:cNvSpPr>
            <p:nvPr/>
          </p:nvSpPr>
          <p:spPr bwMode="auto">
            <a:xfrm>
              <a:off x="2955" y="372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AutoShape 29"/>
            <p:cNvSpPr>
              <a:spLocks noChangeArrowheads="1"/>
            </p:cNvSpPr>
            <p:nvPr/>
          </p:nvSpPr>
          <p:spPr bwMode="auto">
            <a:xfrm>
              <a:off x="2955" y="349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AutoShape 30"/>
            <p:cNvSpPr>
              <a:spLocks noChangeArrowheads="1"/>
            </p:cNvSpPr>
            <p:nvPr/>
          </p:nvSpPr>
          <p:spPr bwMode="auto">
            <a:xfrm>
              <a:off x="2541" y="2514"/>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2" name="Rectangle 31"/>
            <p:cNvSpPr>
              <a:spLocks noChangeArrowheads="1"/>
            </p:cNvSpPr>
            <p:nvPr/>
          </p:nvSpPr>
          <p:spPr bwMode="auto">
            <a:xfrm>
              <a:off x="3514" y="3852"/>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2"/>
            <p:cNvSpPr>
              <a:spLocks noChangeArrowheads="1"/>
            </p:cNvSpPr>
            <p:nvPr/>
          </p:nvSpPr>
          <p:spPr bwMode="auto">
            <a:xfrm>
              <a:off x="3514" y="3666"/>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3"/>
            <p:cNvSpPr>
              <a:spLocks noChangeArrowheads="1"/>
            </p:cNvSpPr>
            <p:nvPr/>
          </p:nvSpPr>
          <p:spPr bwMode="auto">
            <a:xfrm>
              <a:off x="3514"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4"/>
            <p:cNvSpPr>
              <a:spLocks noChangeArrowheads="1"/>
            </p:cNvSpPr>
            <p:nvPr/>
          </p:nvSpPr>
          <p:spPr bwMode="auto">
            <a:xfrm>
              <a:off x="3520" y="3299"/>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3441" y="2121"/>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6"/>
            <p:cNvSpPr>
              <a:spLocks noChangeArrowheads="1"/>
            </p:cNvSpPr>
            <p:nvPr/>
          </p:nvSpPr>
          <p:spPr bwMode="auto">
            <a:xfrm>
              <a:off x="3436" y="1941"/>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7"/>
            <p:cNvSpPr>
              <a:spLocks noChangeArrowheads="1"/>
            </p:cNvSpPr>
            <p:nvPr/>
          </p:nvSpPr>
          <p:spPr bwMode="auto">
            <a:xfrm>
              <a:off x="2267" y="347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8"/>
            <p:cNvSpPr>
              <a:spLocks noChangeArrowheads="1"/>
            </p:cNvSpPr>
            <p:nvPr/>
          </p:nvSpPr>
          <p:spPr bwMode="auto">
            <a:xfrm>
              <a:off x="2261" y="3310"/>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Rectangle 39"/>
            <p:cNvSpPr>
              <a:spLocks noChangeArrowheads="1"/>
            </p:cNvSpPr>
            <p:nvPr/>
          </p:nvSpPr>
          <p:spPr bwMode="auto">
            <a:xfrm>
              <a:off x="1920" y="2085"/>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Rectangle 40"/>
            <p:cNvSpPr>
              <a:spLocks noChangeArrowheads="1"/>
            </p:cNvSpPr>
            <p:nvPr/>
          </p:nvSpPr>
          <p:spPr bwMode="auto">
            <a:xfrm>
              <a:off x="1920" y="2819"/>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AutoShape 41"/>
            <p:cNvSpPr>
              <a:spLocks noChangeArrowheads="1"/>
            </p:cNvSpPr>
            <p:nvPr/>
          </p:nvSpPr>
          <p:spPr bwMode="auto">
            <a:xfrm>
              <a:off x="1450" y="270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AutoShape 42"/>
            <p:cNvSpPr>
              <a:spLocks noChangeArrowheads="1"/>
            </p:cNvSpPr>
            <p:nvPr/>
          </p:nvSpPr>
          <p:spPr bwMode="auto">
            <a:xfrm>
              <a:off x="623" y="210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AutoShape 43"/>
            <p:cNvSpPr>
              <a:spLocks noChangeArrowheads="1"/>
            </p:cNvSpPr>
            <p:nvPr/>
          </p:nvSpPr>
          <p:spPr bwMode="auto">
            <a:xfrm>
              <a:off x="628" y="3330"/>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Rectangle 44"/>
            <p:cNvSpPr>
              <a:spLocks noChangeArrowheads="1"/>
            </p:cNvSpPr>
            <p:nvPr/>
          </p:nvSpPr>
          <p:spPr bwMode="auto">
            <a:xfrm>
              <a:off x="707" y="2979"/>
              <a:ext cx="391"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Rectangle 45"/>
            <p:cNvSpPr>
              <a:spLocks noChangeArrowheads="1"/>
            </p:cNvSpPr>
            <p:nvPr/>
          </p:nvSpPr>
          <p:spPr bwMode="auto">
            <a:xfrm>
              <a:off x="1137" y="2509"/>
              <a:ext cx="241"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Rectangle 46"/>
            <p:cNvSpPr>
              <a:spLocks noChangeArrowheads="1"/>
            </p:cNvSpPr>
            <p:nvPr/>
          </p:nvSpPr>
          <p:spPr bwMode="auto">
            <a:xfrm>
              <a:off x="1132" y="2240"/>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Rectangle 47"/>
            <p:cNvSpPr>
              <a:spLocks noChangeArrowheads="1"/>
            </p:cNvSpPr>
            <p:nvPr/>
          </p:nvSpPr>
          <p:spPr bwMode="auto">
            <a:xfrm>
              <a:off x="1132"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Rectangle 48"/>
            <p:cNvSpPr>
              <a:spLocks noChangeArrowheads="1"/>
            </p:cNvSpPr>
            <p:nvPr/>
          </p:nvSpPr>
          <p:spPr bwMode="auto">
            <a:xfrm>
              <a:off x="1132"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9"/>
            <p:cNvSpPr>
              <a:spLocks noChangeShapeType="1"/>
            </p:cNvSpPr>
            <p:nvPr/>
          </p:nvSpPr>
          <p:spPr bwMode="auto">
            <a:xfrm>
              <a:off x="3155" y="1137"/>
              <a:ext cx="1" cy="14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1" name="Line 50"/>
            <p:cNvSpPr>
              <a:spLocks noChangeShapeType="1"/>
            </p:cNvSpPr>
            <p:nvPr/>
          </p:nvSpPr>
          <p:spPr bwMode="auto">
            <a:xfrm flipH="1">
              <a:off x="919" y="1279"/>
              <a:ext cx="392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2" name="Line 51"/>
            <p:cNvSpPr>
              <a:spLocks noChangeShapeType="1"/>
            </p:cNvSpPr>
            <p:nvPr/>
          </p:nvSpPr>
          <p:spPr bwMode="auto">
            <a:xfrm flipV="1">
              <a:off x="4845"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3" name="Line 52"/>
            <p:cNvSpPr>
              <a:spLocks noChangeShapeType="1"/>
            </p:cNvSpPr>
            <p:nvPr/>
          </p:nvSpPr>
          <p:spPr bwMode="auto">
            <a:xfrm>
              <a:off x="913" y="1274"/>
              <a:ext cx="0" cy="12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4" name="Line 53"/>
            <p:cNvSpPr>
              <a:spLocks noChangeShapeType="1"/>
            </p:cNvSpPr>
            <p:nvPr/>
          </p:nvSpPr>
          <p:spPr bwMode="auto">
            <a:xfrm flipH="1">
              <a:off x="4481" y="1491"/>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5" name="Line 54"/>
            <p:cNvSpPr>
              <a:spLocks noChangeShapeType="1"/>
            </p:cNvSpPr>
            <p:nvPr/>
          </p:nvSpPr>
          <p:spPr bwMode="auto">
            <a:xfrm flipH="1">
              <a:off x="4481" y="3041"/>
              <a:ext cx="16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55"/>
            <p:cNvSpPr>
              <a:spLocks noChangeShapeType="1"/>
            </p:cNvSpPr>
            <p:nvPr/>
          </p:nvSpPr>
          <p:spPr bwMode="auto">
            <a:xfrm>
              <a:off x="4481" y="1491"/>
              <a:ext cx="0" cy="155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7" name="Line 56"/>
            <p:cNvSpPr>
              <a:spLocks noChangeShapeType="1"/>
            </p:cNvSpPr>
            <p:nvPr/>
          </p:nvSpPr>
          <p:spPr bwMode="auto">
            <a:xfrm flipH="1">
              <a:off x="4481" y="2152"/>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8" name="Line 57"/>
            <p:cNvSpPr>
              <a:spLocks noChangeShapeType="1"/>
            </p:cNvSpPr>
            <p:nvPr/>
          </p:nvSpPr>
          <p:spPr bwMode="auto">
            <a:xfrm flipV="1">
              <a:off x="4364" y="2447"/>
              <a:ext cx="117" cy="5"/>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9" name="Line 58"/>
            <p:cNvSpPr>
              <a:spLocks noChangeShapeType="1"/>
            </p:cNvSpPr>
            <p:nvPr/>
          </p:nvSpPr>
          <p:spPr bwMode="auto">
            <a:xfrm>
              <a:off x="4845" y="3134"/>
              <a:ext cx="0" cy="2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0" name="Line 59"/>
            <p:cNvSpPr>
              <a:spLocks noChangeShapeType="1"/>
            </p:cNvSpPr>
            <p:nvPr/>
          </p:nvSpPr>
          <p:spPr bwMode="auto">
            <a:xfrm>
              <a:off x="4845" y="3366"/>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 name="Line 60"/>
            <p:cNvSpPr>
              <a:spLocks noChangeShapeType="1"/>
            </p:cNvSpPr>
            <p:nvPr/>
          </p:nvSpPr>
          <p:spPr bwMode="auto">
            <a:xfrm flipV="1">
              <a:off x="3313"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 name="Line 61"/>
            <p:cNvSpPr>
              <a:spLocks noChangeShapeType="1"/>
            </p:cNvSpPr>
            <p:nvPr/>
          </p:nvSpPr>
          <p:spPr bwMode="auto">
            <a:xfrm>
              <a:off x="3313" y="1584"/>
              <a:ext cx="0" cy="59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3" name="Line 62"/>
            <p:cNvSpPr>
              <a:spLocks noChangeShapeType="1"/>
            </p:cNvSpPr>
            <p:nvPr/>
          </p:nvSpPr>
          <p:spPr bwMode="auto">
            <a:xfrm flipH="1">
              <a:off x="3313" y="2183"/>
              <a:ext cx="12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63"/>
            <p:cNvSpPr>
              <a:spLocks noChangeShapeType="1"/>
            </p:cNvSpPr>
            <p:nvPr/>
          </p:nvSpPr>
          <p:spPr bwMode="auto">
            <a:xfrm flipH="1">
              <a:off x="3313" y="2003"/>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64"/>
            <p:cNvSpPr>
              <a:spLocks noChangeShapeType="1"/>
            </p:cNvSpPr>
            <p:nvPr/>
          </p:nvSpPr>
          <p:spPr bwMode="auto">
            <a:xfrm flipH="1">
              <a:off x="2960" y="1486"/>
              <a:ext cx="15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6" name="Line 65"/>
            <p:cNvSpPr>
              <a:spLocks noChangeShapeType="1"/>
            </p:cNvSpPr>
            <p:nvPr/>
          </p:nvSpPr>
          <p:spPr bwMode="auto">
            <a:xfrm flipH="1">
              <a:off x="2960" y="1486"/>
              <a:ext cx="0" cy="149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66"/>
            <p:cNvSpPr>
              <a:spLocks noChangeShapeType="1"/>
            </p:cNvSpPr>
            <p:nvPr/>
          </p:nvSpPr>
          <p:spPr bwMode="auto">
            <a:xfrm flipH="1">
              <a:off x="1769" y="1486"/>
              <a:ext cx="151"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67"/>
            <p:cNvSpPr>
              <a:spLocks noChangeShapeType="1"/>
            </p:cNvSpPr>
            <p:nvPr/>
          </p:nvSpPr>
          <p:spPr bwMode="auto">
            <a:xfrm>
              <a:off x="2960" y="2979"/>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68"/>
            <p:cNvSpPr>
              <a:spLocks noChangeShapeType="1"/>
            </p:cNvSpPr>
            <p:nvPr/>
          </p:nvSpPr>
          <p:spPr bwMode="auto">
            <a:xfrm>
              <a:off x="2731" y="2617"/>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69"/>
            <p:cNvSpPr>
              <a:spLocks noChangeShapeType="1"/>
            </p:cNvSpPr>
            <p:nvPr/>
          </p:nvSpPr>
          <p:spPr bwMode="auto">
            <a:xfrm flipH="1">
              <a:off x="3273" y="3067"/>
              <a:ext cx="0" cy="84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70"/>
            <p:cNvSpPr>
              <a:spLocks noChangeShapeType="1"/>
            </p:cNvSpPr>
            <p:nvPr/>
          </p:nvSpPr>
          <p:spPr bwMode="auto">
            <a:xfrm flipH="1">
              <a:off x="3273" y="3361"/>
              <a:ext cx="24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71"/>
            <p:cNvSpPr>
              <a:spLocks noChangeShapeType="1"/>
            </p:cNvSpPr>
            <p:nvPr/>
          </p:nvSpPr>
          <p:spPr bwMode="auto">
            <a:xfrm flipH="1">
              <a:off x="3268" y="353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 name="Line 72"/>
            <p:cNvSpPr>
              <a:spLocks noChangeShapeType="1"/>
            </p:cNvSpPr>
            <p:nvPr/>
          </p:nvSpPr>
          <p:spPr bwMode="auto">
            <a:xfrm flipH="1">
              <a:off x="3268" y="3728"/>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4" name="Line 73"/>
            <p:cNvSpPr>
              <a:spLocks noChangeShapeType="1"/>
            </p:cNvSpPr>
            <p:nvPr/>
          </p:nvSpPr>
          <p:spPr bwMode="auto">
            <a:xfrm>
              <a:off x="3273" y="3914"/>
              <a:ext cx="24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5" name="Line 74"/>
            <p:cNvSpPr>
              <a:spLocks noChangeShapeType="1"/>
            </p:cNvSpPr>
            <p:nvPr/>
          </p:nvSpPr>
          <p:spPr bwMode="auto">
            <a:xfrm>
              <a:off x="3139" y="3594"/>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6" name="Line 75"/>
            <p:cNvSpPr>
              <a:spLocks noChangeShapeType="1"/>
            </p:cNvSpPr>
            <p:nvPr/>
          </p:nvSpPr>
          <p:spPr bwMode="auto">
            <a:xfrm flipH="1">
              <a:off x="3145" y="3790"/>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7" name="Line 76"/>
            <p:cNvSpPr>
              <a:spLocks noChangeShapeType="1"/>
            </p:cNvSpPr>
            <p:nvPr/>
          </p:nvSpPr>
          <p:spPr bwMode="auto">
            <a:xfrm flipH="1" flipV="1">
              <a:off x="2115" y="1274"/>
              <a:ext cx="1"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8" name="Line 77"/>
            <p:cNvSpPr>
              <a:spLocks noChangeShapeType="1"/>
            </p:cNvSpPr>
            <p:nvPr/>
          </p:nvSpPr>
          <p:spPr bwMode="auto">
            <a:xfrm>
              <a:off x="1764" y="1481"/>
              <a:ext cx="0" cy="14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78"/>
            <p:cNvSpPr>
              <a:spLocks noChangeShapeType="1"/>
            </p:cNvSpPr>
            <p:nvPr/>
          </p:nvSpPr>
          <p:spPr bwMode="auto">
            <a:xfrm flipH="1">
              <a:off x="1764" y="2907"/>
              <a:ext cx="15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0" name="Line 79"/>
            <p:cNvSpPr>
              <a:spLocks noChangeShapeType="1"/>
            </p:cNvSpPr>
            <p:nvPr/>
          </p:nvSpPr>
          <p:spPr bwMode="auto">
            <a:xfrm flipH="1">
              <a:off x="1764" y="2178"/>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1" name="Line 80"/>
            <p:cNvSpPr>
              <a:spLocks noChangeShapeType="1"/>
            </p:cNvSpPr>
            <p:nvPr/>
          </p:nvSpPr>
          <p:spPr bwMode="auto">
            <a:xfrm flipH="1">
              <a:off x="1635" y="2803"/>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2" name="Line 81"/>
            <p:cNvSpPr>
              <a:spLocks noChangeShapeType="1"/>
            </p:cNvSpPr>
            <p:nvPr/>
          </p:nvSpPr>
          <p:spPr bwMode="auto">
            <a:xfrm>
              <a:off x="2116" y="3000"/>
              <a:ext cx="0" cy="5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 name="Line 82"/>
            <p:cNvSpPr>
              <a:spLocks noChangeShapeType="1"/>
            </p:cNvSpPr>
            <p:nvPr/>
          </p:nvSpPr>
          <p:spPr bwMode="auto">
            <a:xfrm flipH="1">
              <a:off x="2116" y="3372"/>
              <a:ext cx="14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 name="Line 83"/>
            <p:cNvSpPr>
              <a:spLocks noChangeShapeType="1"/>
            </p:cNvSpPr>
            <p:nvPr/>
          </p:nvSpPr>
          <p:spPr bwMode="auto">
            <a:xfrm>
              <a:off x="2116" y="3532"/>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 name="Rectangle 84"/>
            <p:cNvSpPr>
              <a:spLocks noChangeArrowheads="1"/>
            </p:cNvSpPr>
            <p:nvPr/>
          </p:nvSpPr>
          <p:spPr bwMode="auto">
            <a:xfrm>
              <a:off x="1132" y="1992"/>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6" name="Line 85"/>
            <p:cNvSpPr>
              <a:spLocks noChangeShapeType="1"/>
            </p:cNvSpPr>
            <p:nvPr/>
          </p:nvSpPr>
          <p:spPr bwMode="auto">
            <a:xfrm flipH="1">
              <a:off x="908" y="2571"/>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86"/>
            <p:cNvSpPr>
              <a:spLocks noChangeShapeType="1"/>
            </p:cNvSpPr>
            <p:nvPr/>
          </p:nvSpPr>
          <p:spPr bwMode="auto">
            <a:xfrm flipV="1">
              <a:off x="908" y="1584"/>
              <a:ext cx="0" cy="98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87"/>
            <p:cNvSpPr>
              <a:spLocks noChangeShapeType="1"/>
            </p:cNvSpPr>
            <p:nvPr/>
          </p:nvSpPr>
          <p:spPr bwMode="auto">
            <a:xfrm flipH="1">
              <a:off x="902" y="2297"/>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88"/>
            <p:cNvSpPr>
              <a:spLocks noChangeShapeType="1"/>
            </p:cNvSpPr>
            <p:nvPr/>
          </p:nvSpPr>
          <p:spPr bwMode="auto">
            <a:xfrm flipH="1">
              <a:off x="902" y="2044"/>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89"/>
            <p:cNvSpPr>
              <a:spLocks noChangeShapeType="1"/>
            </p:cNvSpPr>
            <p:nvPr/>
          </p:nvSpPr>
          <p:spPr bwMode="auto">
            <a:xfrm flipH="1">
              <a:off x="807" y="2209"/>
              <a:ext cx="9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90"/>
            <p:cNvSpPr>
              <a:spLocks noChangeShapeType="1"/>
            </p:cNvSpPr>
            <p:nvPr/>
          </p:nvSpPr>
          <p:spPr bwMode="auto">
            <a:xfrm flipH="1">
              <a:off x="466" y="1486"/>
              <a:ext cx="252"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Line 91"/>
            <p:cNvSpPr>
              <a:spLocks noChangeShapeType="1"/>
            </p:cNvSpPr>
            <p:nvPr/>
          </p:nvSpPr>
          <p:spPr bwMode="auto">
            <a:xfrm>
              <a:off x="902" y="3155"/>
              <a:ext cx="0" cy="37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3" name="Line 92"/>
            <p:cNvSpPr>
              <a:spLocks noChangeShapeType="1"/>
            </p:cNvSpPr>
            <p:nvPr/>
          </p:nvSpPr>
          <p:spPr bwMode="auto">
            <a:xfrm flipH="1">
              <a:off x="461" y="306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4" name="Line 93"/>
            <p:cNvSpPr>
              <a:spLocks noChangeShapeType="1"/>
            </p:cNvSpPr>
            <p:nvPr/>
          </p:nvSpPr>
          <p:spPr bwMode="auto">
            <a:xfrm flipV="1">
              <a:off x="461" y="1481"/>
              <a:ext cx="0" cy="158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5" name="Line 94"/>
            <p:cNvSpPr>
              <a:spLocks noChangeShapeType="1"/>
            </p:cNvSpPr>
            <p:nvPr/>
          </p:nvSpPr>
          <p:spPr bwMode="auto">
            <a:xfrm flipH="1">
              <a:off x="897" y="3366"/>
              <a:ext cx="23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6" name="Line 95"/>
            <p:cNvSpPr>
              <a:spLocks noChangeShapeType="1"/>
            </p:cNvSpPr>
            <p:nvPr/>
          </p:nvSpPr>
          <p:spPr bwMode="auto">
            <a:xfrm flipH="1">
              <a:off x="902" y="3532"/>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7" name="Line 96"/>
            <p:cNvSpPr>
              <a:spLocks noChangeShapeType="1"/>
            </p:cNvSpPr>
            <p:nvPr/>
          </p:nvSpPr>
          <p:spPr bwMode="auto">
            <a:xfrm flipH="1">
              <a:off x="813" y="3434"/>
              <a:ext cx="8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3928957457"/>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299</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(II)</a:t>
            </a:r>
          </a:p>
        </p:txBody>
      </p:sp>
      <mc:AlternateContent xmlns:mc="http://schemas.openxmlformats.org/markup-compatibility/2006" xmlns:a14="http://schemas.microsoft.com/office/drawing/2010/main">
        <mc:Choice Requires="a14">
          <p:sp>
            <p:nvSpPr>
              <p:cNvPr id="5" name="Textfeld 4"/>
              <p:cNvSpPr txBox="1"/>
              <p:nvPr/>
            </p:nvSpPr>
            <p:spPr>
              <a:xfrm>
                <a:off x="369913" y="1105593"/>
                <a:ext cx="8495610" cy="5598649"/>
              </a:xfrm>
              <a:prstGeom prst="rect">
                <a:avLst/>
              </a:prstGeom>
              <a:noFill/>
            </p:spPr>
            <p:txBody>
              <a:bodyPr wrap="square" rtlCol="0">
                <a:spAutoFit/>
              </a:bodyPr>
              <a:lstStyle/>
              <a:p>
                <a:pPr algn="l"/>
                <a:r>
                  <a:rPr lang="en-US" sz="1800" dirty="0"/>
                  <a:t>For any feature j and </a:t>
                </a:r>
                <a:r>
                  <a:rPr lang="en-US" sz="1800" dirty="0" err="1"/>
                  <a:t>cutpoint</a:t>
                </a:r>
                <a:r>
                  <a:rPr lang="en-US" sz="1800" dirty="0"/>
                  <a:t> s, we seek the value of j and s that minimizes</a:t>
                </a:r>
              </a:p>
              <a:p>
                <a:pPr algn="l"/>
                <a14:m>
                  <m:oMathPara xmlns:m="http://schemas.openxmlformats.org/officeDocument/2006/math">
                    <m:oMathParaPr>
                      <m:jc m:val="centerGroup"/>
                    </m:oMathParaPr>
                    <m:oMath xmlns:m="http://schemas.openxmlformats.org/officeDocument/2006/math">
                      <m:nary>
                        <m:naryPr>
                          <m:chr m:val="∑"/>
                          <m:ctrlPr>
                            <a:rPr lang="de-DE" sz="1800" b="0" i="1">
                              <a:latin typeface="Cambria Math" panose="02040503050406030204" pitchFamily="18" charset="0"/>
                            </a:rPr>
                          </m:ctrlPr>
                        </m:naryPr>
                        <m:sub>
                          <m:r>
                            <a:rPr lang="de-DE" sz="1800" b="0" i="1">
                              <a:latin typeface="Cambria Math"/>
                            </a:rPr>
                            <m:t>𝑖</m:t>
                          </m:r>
                          <m:r>
                            <a:rPr lang="de-DE" sz="1800" b="0" i="1">
                              <a:latin typeface="Cambria Math"/>
                            </a:rPr>
                            <m:t>: </m:t>
                          </m:r>
                          <m:sSub>
                            <m:sSubPr>
                              <m:ctrlPr>
                                <a:rPr lang="en-US" sz="1800" b="0" i="1">
                                  <a:latin typeface="Cambria Math" panose="02040503050406030204" pitchFamily="18" charset="0"/>
                                </a:rPr>
                              </m:ctrlPr>
                            </m:sSubPr>
                            <m:e>
                              <m:r>
                                <a:rPr lang="en-US" sz="1800" b="0" i="1">
                                  <a:latin typeface="Cambria Math"/>
                                </a:rPr>
                                <m:t>𝑥</m:t>
                              </m:r>
                            </m:e>
                            <m:sub>
                              <m:r>
                                <a:rPr lang="de-DE" sz="1800" b="0" i="1">
                                  <a:latin typeface="Cambria Math"/>
                                </a:rPr>
                                <m:t>𝑖</m:t>
                              </m:r>
                            </m:sub>
                          </m:sSub>
                          <m:r>
                            <a:rPr lang="pt-BR" sz="1800" b="0" i="1">
                              <a:latin typeface="Cambria Math"/>
                              <a:ea typeface="Cambria Math"/>
                            </a:rPr>
                            <m:t>𝜖</m:t>
                          </m:r>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panose="02040503050406030204" pitchFamily="18" charset="0"/>
                                </a:rPr>
                              </m:ctrlPr>
                            </m:sSupPr>
                            <m:e>
                              <m:d>
                                <m:dPr>
                                  <m:ctrlPr>
                                    <a:rPr lang="de-DE" sz="1800" b="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smtClean="0">
                                              <a:latin typeface="Cambria Math"/>
                                              <a:ea typeface="Cambria Math"/>
                                            </a:rPr>
                                            <m:t>1</m:t>
                                          </m:r>
                                        </m:sub>
                                      </m:sSub>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panose="02040503050406030204" pitchFamily="18" charset="0"/>
                            </a:rPr>
                          </m:ctrlPr>
                        </m:naryPr>
                        <m:sub>
                          <m:r>
                            <a:rPr lang="de-DE" sz="1800" b="0" i="1">
                              <a:latin typeface="Cambria Math"/>
                            </a:rPr>
                            <m:t>𝑖</m:t>
                          </m:r>
                          <m:r>
                            <a:rPr lang="de-DE" sz="1800" b="0" i="1" smtClean="0">
                              <a:latin typeface="Cambria Math"/>
                            </a:rPr>
                            <m:t>: </m:t>
                          </m:r>
                          <m:sSub>
                            <m:sSubPr>
                              <m:ctrlPr>
                                <a:rPr lang="en-US" sz="1800" b="0" i="1">
                                  <a:latin typeface="Cambria Math" panose="02040503050406030204" pitchFamily="18" charset="0"/>
                                </a:rPr>
                              </m:ctrlPr>
                            </m:sSubPr>
                            <m:e>
                              <m:r>
                                <a:rPr lang="en-US" sz="1800" b="0" i="1">
                                  <a:latin typeface="Cambria Math"/>
                                </a:rPr>
                                <m:t>𝑥</m:t>
                              </m:r>
                            </m:e>
                            <m:sub>
                              <m:r>
                                <a:rPr lang="de-DE" sz="1800" b="0" i="1" smtClean="0">
                                  <a:latin typeface="Cambria Math"/>
                                </a:rPr>
                                <m:t>𝑖</m:t>
                              </m:r>
                            </m:sub>
                          </m:sSub>
                          <m:r>
                            <a:rPr lang="pt-BR" sz="1800" b="0" i="1">
                              <a:latin typeface="Cambria Math"/>
                              <a:ea typeface="Cambria Math"/>
                            </a:rPr>
                            <m:t>𝜖</m:t>
                          </m:r>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smtClean="0">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panose="02040503050406030204" pitchFamily="18" charset="0"/>
                                </a:rPr>
                              </m:ctrlPr>
                            </m:sSupPr>
                            <m:e>
                              <m:d>
                                <m:dPr>
                                  <m:ctrlPr>
                                    <a:rPr lang="de-DE" sz="1800" b="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smtClean="0">
                                              <a:latin typeface="Cambria Math"/>
                                              <a:ea typeface="Cambria Math"/>
                                            </a:rPr>
                                            <m:t>2</m:t>
                                          </m:r>
                                        </m:sub>
                                      </m:sSub>
                                    </m:sub>
                                  </m:sSub>
                                </m:e>
                              </m:d>
                            </m:e>
                            <m:sup>
                              <m:r>
                                <a:rPr lang="de-DE" sz="1800" b="0" i="1">
                                  <a:latin typeface="Cambria Math"/>
                                </a:rPr>
                                <m:t>2</m:t>
                              </m:r>
                            </m:sup>
                          </m:sSup>
                        </m:e>
                      </m:nary>
                    </m:oMath>
                  </m:oMathPara>
                </a14:m>
                <a:endParaRPr lang="en-US" sz="1800" dirty="0"/>
              </a:p>
              <a:p>
                <a:pPr algn="l"/>
                <a:r>
                  <a:rPr lang="en-US" sz="1800" dirty="0"/>
                  <a:t>where </a:t>
                </a:r>
                <a14:m>
                  <m:oMath xmlns:m="http://schemas.openxmlformats.org/officeDocument/2006/math">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1</m:t>
                            </m:r>
                          </m:sub>
                        </m:sSub>
                      </m:sub>
                    </m:sSub>
                  </m:oMath>
                </a14:m>
                <a:r>
                  <a:rPr lang="en-US" sz="1800" dirty="0"/>
                  <a:t> is the mean value for the training observations in </a:t>
                </a:r>
                <a14:m>
                  <m:oMath xmlns:m="http://schemas.openxmlformats.org/officeDocument/2006/math">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smtClean="0">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and </a:t>
                </a:r>
                <a14:m>
                  <m:oMath xmlns:m="http://schemas.openxmlformats.org/officeDocument/2006/math">
                    <m:sSub>
                      <m:sSubPr>
                        <m:ctrlPr>
                          <a:rPr lang="de-DE" sz="1800" b="0" i="1">
                            <a:latin typeface="Cambria Math" panose="02040503050406030204" pitchFamily="18" charset="0"/>
                          </a:rPr>
                        </m:ctrlPr>
                      </m:sSubPr>
                      <m:e>
                        <m:acc>
                          <m:accPr>
                            <m:chr m:val="̅"/>
                            <m:ctrlPr>
                              <a:rPr lang="de-DE" sz="1800" b="0" i="1">
                                <a:latin typeface="Cambria Math" panose="02040503050406030204" pitchFamily="18" charset="0"/>
                              </a:rPr>
                            </m:ctrlPr>
                          </m:accPr>
                          <m:e>
                            <m:r>
                              <a:rPr lang="en-US" sz="1800" b="0" i="1">
                                <a:latin typeface="Cambria Math"/>
                              </a:rPr>
                              <m:t>𝑦</m:t>
                            </m:r>
                          </m:e>
                        </m:acc>
                      </m:e>
                      <m:sub>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2</m:t>
                            </m:r>
                          </m:sub>
                        </m:sSub>
                      </m:sub>
                    </m:sSub>
                  </m:oMath>
                </a14:m>
                <a:r>
                  <a:rPr lang="en-US" sz="1800" dirty="0"/>
                  <a:t> is the mean value for the training observations in </a:t>
                </a:r>
                <a14:m>
                  <m:oMath xmlns:m="http://schemas.openxmlformats.org/officeDocument/2006/math">
                    <m:sSub>
                      <m:sSubPr>
                        <m:ctrlPr>
                          <a:rPr lang="pt-BR" sz="1800" b="0" i="1">
                            <a:latin typeface="Cambria Math" panose="02040503050406030204" pitchFamily="18" charset="0"/>
                            <a:ea typeface="Cambria Math"/>
                          </a:rPr>
                        </m:ctrlPr>
                      </m:sSubPr>
                      <m:e>
                        <m:r>
                          <a:rPr lang="de-DE" sz="1800" b="0" i="1">
                            <a:latin typeface="Cambria Math"/>
                            <a:ea typeface="Cambria Math"/>
                          </a:rPr>
                          <m:t>𝑅</m:t>
                        </m:r>
                      </m:e>
                      <m:sub>
                        <m:r>
                          <a:rPr lang="de-DE" sz="1800" b="0" i="1">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t>
                </a:r>
              </a:p>
              <a:p>
                <a:pPr algn="l"/>
                <a:r>
                  <a:rPr lang="en-US" sz="1800" dirty="0"/>
                  <a:t>After splitting, we repeat the process, looking for the best feature and best </a:t>
                </a:r>
                <a:r>
                  <a:rPr lang="en-US" sz="1800" dirty="0" err="1"/>
                  <a:t>cutpoint</a:t>
                </a:r>
                <a:r>
                  <a:rPr lang="en-US" sz="1800" dirty="0"/>
                  <a:t> in order to split the data further so as to minimize the RSS within each of the resulting regions. </a:t>
                </a:r>
              </a:p>
              <a:p>
                <a:pPr algn="l"/>
                <a:r>
                  <a:rPr lang="en-US" sz="1800" dirty="0"/>
                  <a:t>The process continues until a stopping criterion is reached; for instance, we may continue until no region contains more than five observations.</a:t>
                </a:r>
              </a:p>
              <a:p>
                <a:pPr algn="l"/>
                <a:r>
                  <a:rPr lang="en-US" sz="1800" dirty="0"/>
                  <a:t>Once the regions R</a:t>
                </a:r>
                <a:r>
                  <a:rPr lang="en-US" sz="1800" baseline="-25000" dirty="0"/>
                  <a:t>1</a:t>
                </a:r>
                <a:r>
                  <a:rPr lang="en-US" sz="1800" dirty="0"/>
                  <a:t>, . . . , R</a:t>
                </a:r>
                <a:r>
                  <a:rPr lang="en-US" sz="1800" baseline="-25000" dirty="0"/>
                  <a:t>J</a:t>
                </a:r>
                <a:r>
                  <a:rPr lang="en-US" sz="1800" dirty="0"/>
                  <a:t> have been created, we predict the objects from the test set.</a:t>
                </a:r>
              </a:p>
              <a:p>
                <a:pPr algn="l"/>
                <a:r>
                  <a:rPr lang="en-US" sz="1800" dirty="0"/>
                  <a:t>To handle the problem of overfitting, pruning methods exist even for regression trees. For further information see:</a:t>
                </a:r>
                <a:br>
                  <a:rPr lang="en-US" sz="1800" dirty="0"/>
                </a:br>
                <a:r>
                  <a:rPr lang="en-US" b="0" i="1" dirty="0"/>
                  <a:t>James et al. (2013): An Introduction to Statistical Learning with R Applications, p. 307f.</a:t>
                </a:r>
              </a:p>
              <a:p>
                <a:pPr algn="l"/>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369913" y="1105593"/>
                <a:ext cx="8495610" cy="5598649"/>
              </a:xfrm>
              <a:prstGeom prst="rect">
                <a:avLst/>
              </a:prstGeom>
              <a:blipFill rotWithShape="1">
                <a:blip r:embed="rId3"/>
                <a:stretch>
                  <a:fillRect l="-646" t="-544" r="-1149"/>
                </a:stretch>
              </a:blipFill>
            </p:spPr>
            <p:txBody>
              <a:bodyPr/>
              <a:lstStyle/>
              <a:p>
                <a:r>
                  <a:rPr lang="de-DE">
                    <a:noFill/>
                  </a:rPr>
                  <a:t> </a:t>
                </a:r>
              </a:p>
            </p:txBody>
          </p:sp>
        </mc:Fallback>
      </mc:AlternateContent>
    </p:spTree>
    <p:extLst>
      <p:ext uri="{BB962C8B-B14F-4D97-AF65-F5344CB8AC3E}">
        <p14:creationId xmlns:p14="http://schemas.microsoft.com/office/powerpoint/2010/main" val="230923430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Forests for Regression</a:t>
            </a:r>
          </a:p>
        </p:txBody>
      </p:sp>
      <p:sp>
        <p:nvSpPr>
          <p:cNvPr id="4" name="Textfeld 3"/>
          <p:cNvSpPr txBox="1"/>
          <p:nvPr/>
        </p:nvSpPr>
        <p:spPr>
          <a:xfrm>
            <a:off x="369913" y="1330036"/>
            <a:ext cx="8582894" cy="4662815"/>
          </a:xfrm>
          <a:prstGeom prst="rect">
            <a:avLst/>
          </a:prstGeom>
          <a:noFill/>
        </p:spPr>
        <p:txBody>
          <a:bodyPr wrap="square" rtlCol="0">
            <a:spAutoFit/>
          </a:bodyPr>
          <a:lstStyle/>
          <a:p>
            <a:pPr algn="l"/>
            <a:r>
              <a:rPr lang="en-US" sz="1800" dirty="0"/>
              <a:t>Due to the usage of means as predictors a regression tree usually simplifies the true relationship between the inputs and the output. The advantage over traditional statistical methods is, that it can give valuable insights about which variables are important and where. But the prediction ability is poor compared to other regression approaches.</a:t>
            </a:r>
          </a:p>
          <a:p>
            <a:pPr algn="l"/>
            <a:r>
              <a:rPr lang="en-US" sz="1800" dirty="0"/>
              <a:t>A much better prediction quality can be achieved with the creation of an ensemble of trees, use them for prediction and averaging their results. This is done, when applying the Random Forests approach to a regression task.</a:t>
            </a:r>
          </a:p>
          <a:p>
            <a:pPr algn="l"/>
            <a:r>
              <a:rPr lang="en-US" sz="1800" dirty="0"/>
              <a:t>Regression Forests are an ensemble of different regression trees and are used for nonlinear multiple regression. The principle is the same as in classification, except that the output is not the result of a voting but instead of an averaging process.</a:t>
            </a:r>
          </a:p>
          <a:p>
            <a:pPr algn="l"/>
            <a:r>
              <a:rPr lang="en-US" sz="1800" dirty="0"/>
              <a:t>The disadvantage of Random Forests is that the analysis, which aggregates over the results of many bootstrap trees, does not produce a single, easily interpretable tree diagram. </a:t>
            </a:r>
          </a:p>
        </p:txBody>
      </p:sp>
    </p:spTree>
    <p:extLst>
      <p:ext uri="{BB962C8B-B14F-4D97-AF65-F5344CB8AC3E}">
        <p14:creationId xmlns:p14="http://schemas.microsoft.com/office/powerpoint/2010/main" val="2181972989"/>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301</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Comparing the Fitting Ability of one vs. many Regression Trees</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68"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22"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906087" y="1845425"/>
            <a:ext cx="3333403" cy="338554"/>
          </a:xfrm>
          <a:prstGeom prst="rect">
            <a:avLst/>
          </a:prstGeom>
          <a:noFill/>
        </p:spPr>
        <p:txBody>
          <a:bodyPr wrap="square" rtlCol="0">
            <a:spAutoFit/>
          </a:bodyPr>
          <a:lstStyle/>
          <a:p>
            <a:r>
              <a:rPr lang="de-DE" dirty="0"/>
              <a:t>Single Regression </a:t>
            </a:r>
            <a:r>
              <a:rPr lang="de-DE" dirty="0" err="1"/>
              <a:t>Tree</a:t>
            </a:r>
            <a:endParaRPr lang="de-DE" dirty="0"/>
          </a:p>
        </p:txBody>
      </p:sp>
      <p:sp>
        <p:nvSpPr>
          <p:cNvPr id="7" name="Textfeld 6"/>
          <p:cNvSpPr txBox="1"/>
          <p:nvPr/>
        </p:nvSpPr>
        <p:spPr>
          <a:xfrm>
            <a:off x="5339542" y="1889865"/>
            <a:ext cx="3333403" cy="584775"/>
          </a:xfrm>
          <a:prstGeom prst="rect">
            <a:avLst/>
          </a:prstGeom>
          <a:noFill/>
        </p:spPr>
        <p:txBody>
          <a:bodyPr wrap="square" rtlCol="0">
            <a:spAutoFit/>
          </a:bodyPr>
          <a:lstStyle/>
          <a:p>
            <a:r>
              <a:rPr lang="en-US" dirty="0"/>
              <a:t>Average of 100 Regression Trees</a:t>
            </a:r>
            <a:endParaRPr lang="de-DE" dirty="0"/>
          </a:p>
        </p:txBody>
      </p:sp>
    </p:spTree>
    <p:extLst>
      <p:ext uri="{BB962C8B-B14F-4D97-AF65-F5344CB8AC3E}">
        <p14:creationId xmlns:p14="http://schemas.microsoft.com/office/powerpoint/2010/main" val="57964551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302</a:t>
            </a:fld>
            <a:endParaRPr lang="en-US" sz="800" dirty="0">
              <a:solidFill>
                <a:schemeClr val="bg1"/>
              </a:solidFill>
            </a:endParaRPr>
          </a:p>
        </p:txBody>
      </p:sp>
      <p:sp>
        <p:nvSpPr>
          <p:cNvPr id="4099" name="Rectangle 2"/>
          <p:cNvSpPr>
            <a:spLocks noChangeArrowheads="1"/>
          </p:cNvSpPr>
          <p:nvPr/>
        </p:nvSpPr>
        <p:spPr bwMode="auto">
          <a:xfrm>
            <a:off x="186266" y="534988"/>
            <a:ext cx="687493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Limitations of Tree Methods in </a:t>
            </a:r>
            <a:r>
              <a:rPr lang="en-US" sz="2400" dirty="0"/>
              <a:t>Regression</a:t>
            </a:r>
          </a:p>
        </p:txBody>
      </p:sp>
      <p:sp>
        <p:nvSpPr>
          <p:cNvPr id="4" name="Textfeld 3"/>
          <p:cNvSpPr txBox="1"/>
          <p:nvPr/>
        </p:nvSpPr>
        <p:spPr>
          <a:xfrm>
            <a:off x="513846" y="1550169"/>
            <a:ext cx="8062887" cy="4108817"/>
          </a:xfrm>
          <a:prstGeom prst="rect">
            <a:avLst/>
          </a:prstGeom>
          <a:noFill/>
        </p:spPr>
        <p:txBody>
          <a:bodyPr wrap="square" rtlCol="0">
            <a:spAutoFit/>
          </a:bodyPr>
          <a:lstStyle/>
          <a:p>
            <a:pPr algn="l"/>
            <a:r>
              <a:rPr lang="en-US" sz="1800"/>
              <a:t>When applied to regression problems, tree methods have the limitation that they cannot exceed the range of values of the target variable used in training. The reason for this lies in their design principle, how the leaves of the trees are created.</a:t>
            </a:r>
          </a:p>
          <a:p>
            <a:pPr algn="l"/>
            <a:r>
              <a:rPr lang="en-US" sz="1800"/>
              <a:t>Thus, Random Forests may perform poorly when the target data is out of the range of the original training data, e.g. in the case of data with persistent trends. A solution may be a frequent re-training in this case.</a:t>
            </a:r>
          </a:p>
          <a:p>
            <a:pPr algn="l"/>
            <a:r>
              <a:rPr lang="en-US" sz="1800"/>
              <a:t>An important strength of Random Forests is that they are able to perform still well in the case of missing data. According to their construction principle, not every tree is using the same features. </a:t>
            </a:r>
          </a:p>
          <a:p>
            <a:pPr algn="l"/>
            <a:r>
              <a:rPr lang="en-US" sz="1800"/>
              <a:t>If there is any missing value for a feature during the application there usually are enough trees remaining that do not use this feature to produce accurate predictions.</a:t>
            </a:r>
          </a:p>
        </p:txBody>
      </p:sp>
    </p:spTree>
    <p:extLst>
      <p:ext uri="{BB962C8B-B14F-4D97-AF65-F5344CB8AC3E}">
        <p14:creationId xmlns:p14="http://schemas.microsoft.com/office/powerpoint/2010/main" val="4136957812"/>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303</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solidFill>
                  <a:srgbClr val="FF0000"/>
                </a:solidFill>
              </a:rPr>
              <a:t>4.4.2.6	K-Nearest Neighbors</a:t>
            </a:r>
          </a:p>
        </p:txBody>
      </p:sp>
    </p:spTree>
    <p:extLst>
      <p:ext uri="{BB962C8B-B14F-4D97-AF65-F5344CB8AC3E}">
        <p14:creationId xmlns:p14="http://schemas.microsoft.com/office/powerpoint/2010/main" val="359242748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304</a:t>
            </a:fld>
            <a:endParaRPr lang="en-US" sz="800" dirty="0">
              <a:solidFill>
                <a:schemeClr val="bg1"/>
              </a:solidFill>
            </a:endParaRPr>
          </a:p>
        </p:txBody>
      </p:sp>
      <p:sp>
        <p:nvSpPr>
          <p:cNvPr id="4099" name="Rectangle 2"/>
          <p:cNvSpPr>
            <a:spLocks noChangeArrowheads="1"/>
          </p:cNvSpPr>
          <p:nvPr/>
        </p:nvSpPr>
        <p:spPr bwMode="auto">
          <a:xfrm>
            <a:off x="177800" y="534988"/>
            <a:ext cx="64211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 for </a:t>
            </a:r>
            <a:r>
              <a:rPr lang="en-US" sz="2400" dirty="0"/>
              <a:t>Regression</a:t>
            </a:r>
          </a:p>
        </p:txBody>
      </p:sp>
      <p:sp>
        <p:nvSpPr>
          <p:cNvPr id="4" name="Textfeld 3"/>
          <p:cNvSpPr txBox="1"/>
          <p:nvPr/>
        </p:nvSpPr>
        <p:spPr>
          <a:xfrm>
            <a:off x="286093" y="1185256"/>
            <a:ext cx="8582894" cy="923330"/>
          </a:xfrm>
          <a:prstGeom prst="rect">
            <a:avLst/>
          </a:prstGeom>
          <a:noFill/>
        </p:spPr>
        <p:txBody>
          <a:bodyPr wrap="square" rtlCol="0">
            <a:spAutoFit/>
          </a:bodyPr>
          <a:lstStyle/>
          <a:p>
            <a:pPr algn="l"/>
            <a:r>
              <a:rPr lang="en-US" sz="1800"/>
              <a:t>k-Nearest Neighbors cannot only be used for classification but also for regression. The only difference in regression is that the prediction is not the result of a majority vote but of an averaging process.</a:t>
            </a:r>
            <a:endParaRPr lang="en-US" sz="1800" dirty="0"/>
          </a:p>
        </p:txBody>
      </p:sp>
      <p:pic>
        <p:nvPicPr>
          <p:cNvPr id="2" name="Grafik 1"/>
          <p:cNvPicPr>
            <a:picLocks noChangeAspect="1"/>
          </p:cNvPicPr>
          <p:nvPr/>
        </p:nvPicPr>
        <p:blipFill>
          <a:blip r:embed="rId2"/>
          <a:stretch>
            <a:fillRect/>
          </a:stretch>
        </p:blipFill>
        <p:spPr>
          <a:xfrm>
            <a:off x="4384416" y="2479199"/>
            <a:ext cx="4307903" cy="4018439"/>
          </a:xfrm>
          <a:prstGeom prst="rect">
            <a:avLst/>
          </a:prstGeom>
        </p:spPr>
      </p:pic>
      <p:sp>
        <p:nvSpPr>
          <p:cNvPr id="6" name="Textfeld 5"/>
          <p:cNvSpPr txBox="1"/>
          <p:nvPr/>
        </p:nvSpPr>
        <p:spPr>
          <a:xfrm>
            <a:off x="286093" y="2126654"/>
            <a:ext cx="4098323" cy="3416320"/>
          </a:xfrm>
          <a:prstGeom prst="rect">
            <a:avLst/>
          </a:prstGeom>
          <a:noFill/>
        </p:spPr>
        <p:txBody>
          <a:bodyPr wrap="square" rtlCol="0">
            <a:spAutoFit/>
          </a:bodyPr>
          <a:lstStyle/>
          <a:p>
            <a:pPr algn="l"/>
            <a:r>
              <a:rPr lang="en-US" sz="1800"/>
              <a:t>A simple implementation of KNN regression is to calculate the average of the numerical target of the k-nearest neighbors.  Another approach uses an inverse distance weighted average of the K-nearest neighbors. KNN regression uses the same distance functions as KNN classification.</a:t>
            </a:r>
          </a:p>
          <a:p>
            <a:pPr algn="l"/>
            <a:endParaRPr lang="en-US" sz="1800"/>
          </a:p>
          <a:p>
            <a:pPr algn="r"/>
            <a:r>
              <a:rPr lang="en-US" sz="1800"/>
              <a:t>Example:</a:t>
            </a:r>
            <a:endParaRPr lang="en-US" sz="1800" dirty="0"/>
          </a:p>
        </p:txBody>
      </p:sp>
    </p:spTree>
    <p:extLst>
      <p:ext uri="{BB962C8B-B14F-4D97-AF65-F5344CB8AC3E}">
        <p14:creationId xmlns:p14="http://schemas.microsoft.com/office/powerpoint/2010/main" val="1266622300"/>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a:t>
            </a:r>
            <a:r>
              <a:rPr lang="en-US" sz="2400">
                <a:solidFill>
                  <a:srgbClr val="C00000"/>
                </a:solidFill>
              </a:rPr>
              <a:t>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253331860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136201"/>
            <a:ext cx="8562110" cy="5386090"/>
          </a:xfrm>
          <a:prstGeom prst="rect">
            <a:avLst/>
          </a:prstGeom>
        </p:spPr>
        <p:txBody>
          <a:bodyPr wrap="square">
            <a:spAutoFit/>
          </a:bodyPr>
          <a:lstStyle/>
          <a:p>
            <a:pPr algn="l"/>
            <a:r>
              <a:rPr lang="en-US" sz="1800" dirty="0"/>
              <a:t>Assume you are a wholesale distributor and each row of your dataset corresponds to a customer showing the following attributes:</a:t>
            </a:r>
          </a:p>
          <a:p>
            <a:pPr algn="l"/>
            <a:r>
              <a:rPr lang="en-US" b="0" dirty="0"/>
              <a:t>1) FRESH: annual spending on fresh products (Continuous); </a:t>
            </a:r>
            <a:br>
              <a:rPr lang="en-US" b="0" dirty="0"/>
            </a:br>
            <a:r>
              <a:rPr lang="en-US" b="0" dirty="0"/>
              <a:t>2) MILK: annual spending on milk products (Continuous); </a:t>
            </a:r>
            <a:br>
              <a:rPr lang="en-US" b="0" dirty="0"/>
            </a:br>
            <a:r>
              <a:rPr lang="en-US" b="0" dirty="0"/>
              <a:t>3) GROCERY: annual spending on grocery products (Continuous); </a:t>
            </a:r>
            <a:br>
              <a:rPr lang="en-US" b="0" dirty="0"/>
            </a:br>
            <a:r>
              <a:rPr lang="en-US" b="0" dirty="0"/>
              <a:t>4) FROZEN: annual spending on frozen products (Continuous) </a:t>
            </a:r>
            <a:br>
              <a:rPr lang="en-US" b="0" dirty="0"/>
            </a:br>
            <a:r>
              <a:rPr lang="en-US" b="0" dirty="0"/>
              <a:t>5) DETERGENTS_PAPER: annual spending on detergents and paper products (Continuous) </a:t>
            </a:r>
            <a:br>
              <a:rPr lang="en-US" b="0" dirty="0"/>
            </a:br>
            <a:r>
              <a:rPr lang="en-US" b="0" dirty="0"/>
              <a:t>6) DELICATESSEN: annual spending on delicatessen products (Continuous); </a:t>
            </a:r>
            <a:br>
              <a:rPr lang="en-US" b="0" dirty="0"/>
            </a:br>
            <a:r>
              <a:rPr lang="en-US" b="0" dirty="0"/>
              <a:t>7) CHANNEL: customers buying channel (Nominal) </a:t>
            </a:r>
            <a:br>
              <a:rPr lang="en-US" b="0" dirty="0"/>
            </a:br>
            <a:r>
              <a:rPr lang="en-US" b="0" dirty="0"/>
              <a:t>8) REGION: customers region (Nominal)</a:t>
            </a:r>
          </a:p>
          <a:p>
            <a:pPr algn="l"/>
            <a:r>
              <a:rPr lang="en-US" sz="1800" dirty="0"/>
              <a:t>Your goal is to segment the users. That means finding similar types of users and bunching them together.</a:t>
            </a:r>
          </a:p>
          <a:p>
            <a:pPr algn="l"/>
            <a:r>
              <a:rPr lang="en-US" sz="1800" dirty="0"/>
              <a:t>Why would you want to do this?</a:t>
            </a:r>
          </a:p>
          <a:p>
            <a:pPr marL="357188" indent="-174625" algn="l">
              <a:spcBef>
                <a:spcPts val="600"/>
              </a:spcBef>
              <a:buSzPct val="130000"/>
              <a:buFont typeface="Arial" panose="020B0604020202020204" pitchFamily="34" charset="0"/>
              <a:buChar char="•"/>
            </a:pPr>
            <a:r>
              <a:rPr lang="en-US" sz="1800" dirty="0"/>
              <a:t>You might want to give different users different experiences. Marketing often does this; for example, to offer toner to people who are known to own printers.</a:t>
            </a:r>
          </a:p>
          <a:p>
            <a:pPr marL="357188" indent="-174625" algn="l">
              <a:spcBef>
                <a:spcPts val="600"/>
              </a:spcBef>
              <a:buSzPct val="130000"/>
              <a:buFont typeface="Arial" panose="020B0604020202020204" pitchFamily="34" charset="0"/>
              <a:buChar char="•"/>
            </a:pPr>
            <a:r>
              <a:rPr lang="en-US" sz="1800" dirty="0"/>
              <a:t>You might have a model that works better for specific groups. Or you might have different models for different groups.</a:t>
            </a:r>
          </a:p>
        </p:txBody>
      </p:sp>
    </p:spTree>
    <p:extLst>
      <p:ext uri="{BB962C8B-B14F-4D97-AF65-F5344CB8AC3E}">
        <p14:creationId xmlns:p14="http://schemas.microsoft.com/office/powerpoint/2010/main" val="380578180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Cluster Analysis</a:t>
            </a:r>
          </a:p>
        </p:txBody>
      </p:sp>
      <p:sp>
        <p:nvSpPr>
          <p:cNvPr id="5" name="Line 3"/>
          <p:cNvSpPr>
            <a:spLocks noChangeShapeType="1"/>
          </p:cNvSpPr>
          <p:nvPr/>
        </p:nvSpPr>
        <p:spPr bwMode="auto">
          <a:xfrm flipH="1">
            <a:off x="4488656" y="4194313"/>
            <a:ext cx="794"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6" name="Line 4"/>
          <p:cNvSpPr>
            <a:spLocks noChangeShapeType="1"/>
          </p:cNvSpPr>
          <p:nvPr/>
        </p:nvSpPr>
        <p:spPr bwMode="auto">
          <a:xfrm>
            <a:off x="3198811" y="4361000"/>
            <a:ext cx="0"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7" name="Line 5"/>
          <p:cNvSpPr>
            <a:spLocks noChangeShapeType="1"/>
          </p:cNvSpPr>
          <p:nvPr/>
        </p:nvSpPr>
        <p:spPr bwMode="auto">
          <a:xfrm flipH="1">
            <a:off x="5822950" y="4361000"/>
            <a:ext cx="3175"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8" name="Line 6"/>
          <p:cNvSpPr>
            <a:spLocks noChangeShapeType="1"/>
          </p:cNvSpPr>
          <p:nvPr/>
        </p:nvSpPr>
        <p:spPr bwMode="auto">
          <a:xfrm>
            <a:off x="3198813" y="4361000"/>
            <a:ext cx="94773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9" name="Line 7"/>
          <p:cNvSpPr>
            <a:spLocks noChangeShapeType="1"/>
          </p:cNvSpPr>
          <p:nvPr/>
        </p:nvSpPr>
        <p:spPr bwMode="auto">
          <a:xfrm>
            <a:off x="4146550" y="4361000"/>
            <a:ext cx="16795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0" name="Line 8"/>
          <p:cNvSpPr>
            <a:spLocks noChangeShapeType="1"/>
          </p:cNvSpPr>
          <p:nvPr/>
        </p:nvSpPr>
        <p:spPr bwMode="auto">
          <a:xfrm flipH="1">
            <a:off x="3198812" y="5073788"/>
            <a:ext cx="2" cy="166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1" name="Line 9"/>
          <p:cNvSpPr>
            <a:spLocks noChangeShapeType="1"/>
          </p:cNvSpPr>
          <p:nvPr/>
        </p:nvSpPr>
        <p:spPr bwMode="auto">
          <a:xfrm>
            <a:off x="2428875" y="5240475"/>
            <a:ext cx="1588"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2" name="Line 10"/>
          <p:cNvSpPr>
            <a:spLocks noChangeShapeType="1"/>
          </p:cNvSpPr>
          <p:nvPr/>
        </p:nvSpPr>
        <p:spPr bwMode="auto">
          <a:xfrm>
            <a:off x="3970338" y="5240475"/>
            <a:ext cx="1587"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3" name="Line 11"/>
          <p:cNvSpPr>
            <a:spLocks noChangeShapeType="1"/>
          </p:cNvSpPr>
          <p:nvPr/>
        </p:nvSpPr>
        <p:spPr bwMode="auto">
          <a:xfrm>
            <a:off x="2428875" y="5240475"/>
            <a:ext cx="769938"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4" name="Line 12"/>
          <p:cNvSpPr>
            <a:spLocks noChangeShapeType="1"/>
          </p:cNvSpPr>
          <p:nvPr/>
        </p:nvSpPr>
        <p:spPr bwMode="auto">
          <a:xfrm>
            <a:off x="3198813" y="5240475"/>
            <a:ext cx="771525"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5" name="Rectangle 13"/>
          <p:cNvSpPr>
            <a:spLocks noChangeArrowheads="1"/>
          </p:cNvSpPr>
          <p:nvPr/>
        </p:nvSpPr>
        <p:spPr bwMode="auto">
          <a:xfrm>
            <a:off x="1722438" y="5408750"/>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6" name="Rectangle 14"/>
          <p:cNvSpPr>
            <a:spLocks noChangeArrowheads="1"/>
          </p:cNvSpPr>
          <p:nvPr/>
        </p:nvSpPr>
        <p:spPr bwMode="auto">
          <a:xfrm>
            <a:off x="1857375" y="5586550"/>
            <a:ext cx="11223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agglomerative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7" name="Rectangle 15"/>
          <p:cNvSpPr>
            <a:spLocks noChangeArrowheads="1"/>
          </p:cNvSpPr>
          <p:nvPr/>
        </p:nvSpPr>
        <p:spPr bwMode="auto">
          <a:xfrm>
            <a:off x="1722438" y="5408750"/>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8" name="Rectangle 16"/>
          <p:cNvSpPr>
            <a:spLocks noChangeArrowheads="1"/>
          </p:cNvSpPr>
          <p:nvPr/>
        </p:nvSpPr>
        <p:spPr bwMode="auto">
          <a:xfrm>
            <a:off x="3263900" y="5408750"/>
            <a:ext cx="1411288"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9" name="Rectangle 17"/>
          <p:cNvSpPr>
            <a:spLocks noChangeArrowheads="1"/>
          </p:cNvSpPr>
          <p:nvPr/>
        </p:nvSpPr>
        <p:spPr bwMode="auto">
          <a:xfrm>
            <a:off x="3719513" y="5602425"/>
            <a:ext cx="61395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divisive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0" name="Rectangle 18"/>
          <p:cNvSpPr>
            <a:spLocks noChangeArrowheads="1"/>
          </p:cNvSpPr>
          <p:nvPr/>
        </p:nvSpPr>
        <p:spPr bwMode="auto">
          <a:xfrm>
            <a:off x="3263900" y="5408750"/>
            <a:ext cx="1411288"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 name="Rectangle 19"/>
          <p:cNvSpPr>
            <a:spLocks noChangeArrowheads="1"/>
          </p:cNvSpPr>
          <p:nvPr/>
        </p:nvSpPr>
        <p:spPr bwMode="auto">
          <a:xfrm>
            <a:off x="2493963"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 name="Rectangle 20"/>
          <p:cNvSpPr>
            <a:spLocks noChangeArrowheads="1"/>
          </p:cNvSpPr>
          <p:nvPr/>
        </p:nvSpPr>
        <p:spPr bwMode="auto">
          <a:xfrm>
            <a:off x="2703513" y="4600713"/>
            <a:ext cx="946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Hierarchical</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3" name="Rectangle 21"/>
          <p:cNvSpPr>
            <a:spLocks noChangeArrowheads="1"/>
          </p:cNvSpPr>
          <p:nvPr/>
        </p:nvSpPr>
        <p:spPr bwMode="auto">
          <a:xfrm>
            <a:off x="2863850"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4" name="Rectangle 22"/>
          <p:cNvSpPr>
            <a:spLocks noChangeArrowheads="1"/>
          </p:cNvSpPr>
          <p:nvPr/>
        </p:nvSpPr>
        <p:spPr bwMode="auto">
          <a:xfrm>
            <a:off x="2493963"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5" name="Rectangle 23"/>
          <p:cNvSpPr>
            <a:spLocks noChangeArrowheads="1"/>
          </p:cNvSpPr>
          <p:nvPr/>
        </p:nvSpPr>
        <p:spPr bwMode="auto">
          <a:xfrm>
            <a:off x="5119688"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6" name="Rectangle 24"/>
          <p:cNvSpPr>
            <a:spLocks noChangeArrowheads="1"/>
          </p:cNvSpPr>
          <p:nvPr/>
        </p:nvSpPr>
        <p:spPr bwMode="auto">
          <a:xfrm>
            <a:off x="5362575" y="4600713"/>
            <a:ext cx="9207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Partitioning</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7" name="Rectangle 25"/>
          <p:cNvSpPr>
            <a:spLocks noChangeArrowheads="1"/>
          </p:cNvSpPr>
          <p:nvPr/>
        </p:nvSpPr>
        <p:spPr bwMode="auto">
          <a:xfrm>
            <a:off x="5481638"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8" name="Rectangle 26"/>
          <p:cNvSpPr>
            <a:spLocks noChangeArrowheads="1"/>
          </p:cNvSpPr>
          <p:nvPr/>
        </p:nvSpPr>
        <p:spPr bwMode="auto">
          <a:xfrm>
            <a:off x="5119688"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9" name="Rectangle 27"/>
          <p:cNvSpPr>
            <a:spLocks noChangeArrowheads="1"/>
          </p:cNvSpPr>
          <p:nvPr/>
        </p:nvSpPr>
        <p:spPr bwMode="auto">
          <a:xfrm>
            <a:off x="3506788" y="3779975"/>
            <a:ext cx="14128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0" name="Rectangle 28"/>
          <p:cNvSpPr>
            <a:spLocks noChangeArrowheads="1"/>
          </p:cNvSpPr>
          <p:nvPr/>
        </p:nvSpPr>
        <p:spPr bwMode="auto">
          <a:xfrm>
            <a:off x="3481388" y="3854588"/>
            <a:ext cx="20358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700" b="1" i="0" u="none" strike="noStrike" kern="0" cap="none" spc="0" normalizeH="0" baseline="0" noProof="0" dirty="0">
                <a:ln>
                  <a:noFill/>
                </a:ln>
                <a:solidFill>
                  <a:srgbClr val="0000FF"/>
                </a:solidFill>
                <a:effectLst/>
                <a:uLnTx/>
                <a:uFillTx/>
                <a:latin typeface="Arial" pitchFamily="34" charset="0"/>
                <a:ea typeface="+mn-ea"/>
              </a:rPr>
              <a:t>Clustering 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1" name="Rectangle 29"/>
          <p:cNvSpPr>
            <a:spLocks noChangeArrowheads="1"/>
          </p:cNvSpPr>
          <p:nvPr/>
        </p:nvSpPr>
        <p:spPr bwMode="auto">
          <a:xfrm>
            <a:off x="3416300" y="3779975"/>
            <a:ext cx="2144713" cy="414338"/>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2" name="Text Box 30"/>
          <p:cNvSpPr txBox="1">
            <a:spLocks noChangeArrowheads="1"/>
          </p:cNvSpPr>
          <p:nvPr/>
        </p:nvSpPr>
        <p:spPr bwMode="auto">
          <a:xfrm>
            <a:off x="420688" y="1311379"/>
            <a:ext cx="8207923"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 analysis is a type of multivariate statistical analysis. It is used to group data into separate clusters. The main objective of clustering is to find similarities between data objects, and then group similar objects together to assist in understanding relationships that might exist among them. Cluster analysis is based on a mathematical formulation of a measure of similarity. </a:t>
            </a: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different types of cluster analysis methods:</a:t>
            </a:r>
          </a:p>
        </p:txBody>
      </p:sp>
    </p:spTree>
    <p:extLst>
      <p:ext uri="{BB962C8B-B14F-4D97-AF65-F5344CB8AC3E}">
        <p14:creationId xmlns:p14="http://schemas.microsoft.com/office/powerpoint/2010/main" val="3420853258"/>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solidFill>
                  <a:srgbClr val="C00000"/>
                </a:solidFill>
              </a:rPr>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378404794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315324" y="1845058"/>
            <a:ext cx="7936948" cy="36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marL="268288" indent="-268288">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defRPr>
            </a:lvl9pPr>
          </a:lstStyle>
          <a:p>
            <a:pPr marL="0" indent="0" algn="l">
              <a:spcBef>
                <a:spcPts val="1200"/>
              </a:spcBef>
            </a:pPr>
            <a:r>
              <a:rPr lang="en-US" altLang="de-DE" sz="1800">
                <a:latin typeface="+mn-lt"/>
              </a:rPr>
              <a:t>The hardware load differs in operational application systems and data warehouse systems over time</a:t>
            </a: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r>
              <a:rPr lang="en-US" altLang="de-DE" sz="1800">
                <a:latin typeface="+mn-lt"/>
              </a:rPr>
              <a:t>=&gt; A data warehouse relieves the operational systems</a:t>
            </a:r>
            <a:endParaRPr lang="de-DE" altLang="de-DE" sz="1800" dirty="0">
              <a:latin typeface="+mn-lt"/>
            </a:endParaRPr>
          </a:p>
        </p:txBody>
      </p:sp>
      <p:sp>
        <p:nvSpPr>
          <p:cNvPr id="4" name="Rectangle 3"/>
          <p:cNvSpPr>
            <a:spLocks noChangeArrowheads="1"/>
          </p:cNvSpPr>
          <p:nvPr/>
        </p:nvSpPr>
        <p:spPr bwMode="auto">
          <a:xfrm>
            <a:off x="145441" y="396412"/>
            <a:ext cx="40844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mn-lt"/>
              </a:rPr>
              <a:t>Different Intensities of Use</a:t>
            </a:r>
            <a:endParaRPr lang="de-DE" altLang="de-DE" dirty="0">
              <a:latin typeface="+mn-lt"/>
            </a:endParaRPr>
          </a:p>
        </p:txBody>
      </p:sp>
      <p:pic>
        <p:nvPicPr>
          <p:cNvPr id="5" name="Picture 4" descr="Unterschiedliche_Muster_der_Hardwarenutzung(Hildebrand)"/>
          <p:cNvPicPr>
            <a:picLocks noChangeAspect="1" noChangeArrowheads="1"/>
          </p:cNvPicPr>
          <p:nvPr/>
        </p:nvPicPr>
        <p:blipFill>
          <a:blip r:embed="rId2">
            <a:extLst>
              <a:ext uri="{28A0092B-C50C-407E-A947-70E740481C1C}">
                <a14:useLocalDpi xmlns:a14="http://schemas.microsoft.com/office/drawing/2010/main" val="0"/>
              </a:ext>
            </a:extLst>
          </a:blip>
          <a:srcRect b="15421"/>
          <a:stretch>
            <a:fillRect/>
          </a:stretch>
        </p:blipFill>
        <p:spPr>
          <a:xfrm>
            <a:off x="1171826" y="2516312"/>
            <a:ext cx="6572250" cy="2155825"/>
          </a:xfrm>
          <a:prstGeom prst="rect">
            <a:avLst/>
          </a:prstGeom>
        </p:spPr>
      </p:pic>
      <p:sp>
        <p:nvSpPr>
          <p:cNvPr id="7" name="Rectangle 7"/>
          <p:cNvSpPr>
            <a:spLocks noChangeArrowheads="1"/>
          </p:cNvSpPr>
          <p:nvPr/>
        </p:nvSpPr>
        <p:spPr bwMode="auto">
          <a:xfrm>
            <a:off x="663630" y="5990318"/>
            <a:ext cx="7588643"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nchor="ctr">
            <a:spAutoFit/>
          </a:bodyPr>
          <a:lstStyle>
            <a:lvl1pPr defTabSz="762000">
              <a:defRPr sz="1600">
                <a:solidFill>
                  <a:schemeClr val="tx1"/>
                </a:solidFill>
                <a:latin typeface="Arial" pitchFamily="34" charset="0"/>
              </a:defRPr>
            </a:lvl1pPr>
            <a:lvl2pPr marL="742950" indent="-285750" defTabSz="762000">
              <a:defRPr sz="1600">
                <a:solidFill>
                  <a:schemeClr val="tx1"/>
                </a:solidFill>
                <a:latin typeface="Arial" pitchFamily="34" charset="0"/>
              </a:defRPr>
            </a:lvl2pPr>
            <a:lvl3pPr marL="1143000" indent="-228600" defTabSz="762000">
              <a:defRPr sz="1600">
                <a:solidFill>
                  <a:schemeClr val="tx1"/>
                </a:solidFill>
                <a:latin typeface="Arial" pitchFamily="34" charset="0"/>
              </a:defRPr>
            </a:lvl3pPr>
            <a:lvl4pPr marL="1600200" indent="-228600" defTabSz="762000">
              <a:defRPr sz="1600">
                <a:solidFill>
                  <a:schemeClr val="tx1"/>
                </a:solidFill>
                <a:latin typeface="Arial" pitchFamily="34" charset="0"/>
              </a:defRPr>
            </a:lvl4pPr>
            <a:lvl5pPr marL="2057400" indent="-228600" defTabSz="762000">
              <a:defRPr sz="1600">
                <a:solidFill>
                  <a:schemeClr val="tx1"/>
                </a:solidFill>
                <a:latin typeface="Arial" pitchFamily="34" charset="0"/>
              </a:defRPr>
            </a:lvl5pPr>
            <a:lvl6pPr marL="2514600" indent="-228600" defTabSz="762000" eaLnBrk="0" fontAlgn="base" hangingPunct="0">
              <a:spcBef>
                <a:spcPct val="50000"/>
              </a:spcBef>
              <a:spcAft>
                <a:spcPct val="0"/>
              </a:spcAft>
              <a:defRPr sz="1600">
                <a:solidFill>
                  <a:schemeClr val="tx1"/>
                </a:solidFill>
                <a:latin typeface="Arial" pitchFamily="34" charset="0"/>
              </a:defRPr>
            </a:lvl6pPr>
            <a:lvl7pPr marL="2971800" indent="-228600" defTabSz="762000" eaLnBrk="0" fontAlgn="base" hangingPunct="0">
              <a:spcBef>
                <a:spcPct val="50000"/>
              </a:spcBef>
              <a:spcAft>
                <a:spcPct val="0"/>
              </a:spcAft>
              <a:defRPr sz="1600">
                <a:solidFill>
                  <a:schemeClr val="tx1"/>
                </a:solidFill>
                <a:latin typeface="Arial" pitchFamily="34" charset="0"/>
              </a:defRPr>
            </a:lvl7pPr>
            <a:lvl8pPr marL="3429000" indent="-228600" defTabSz="762000" eaLnBrk="0" fontAlgn="base" hangingPunct="0">
              <a:spcBef>
                <a:spcPct val="50000"/>
              </a:spcBef>
              <a:spcAft>
                <a:spcPct val="0"/>
              </a:spcAft>
              <a:defRPr sz="1600">
                <a:solidFill>
                  <a:schemeClr val="tx1"/>
                </a:solidFill>
                <a:latin typeface="Arial" pitchFamily="34" charset="0"/>
              </a:defRPr>
            </a:lvl8pPr>
            <a:lvl9pPr marL="3886200" indent="-228600" defTabSz="762000" eaLnBrk="0" fontAlgn="base" hangingPunct="0">
              <a:spcBef>
                <a:spcPct val="50000"/>
              </a:spcBef>
              <a:spcAft>
                <a:spcPct val="0"/>
              </a:spcAft>
              <a:defRPr sz="1600">
                <a:solidFill>
                  <a:schemeClr val="tx1"/>
                </a:solidFill>
                <a:latin typeface="Arial" pitchFamily="34" charset="0"/>
              </a:defRPr>
            </a:lvl9pPr>
          </a:lstStyle>
          <a:p>
            <a:pPr algn="l">
              <a:spcBef>
                <a:spcPct val="0"/>
              </a:spcBef>
            </a:pPr>
            <a:r>
              <a:rPr lang="en-GB" altLang="de-DE" sz="1200" b="0">
                <a:latin typeface="+mn-lt"/>
              </a:rPr>
              <a:t>Source: </a:t>
            </a:r>
            <a:r>
              <a:rPr lang="en-GB" altLang="de-DE" sz="1200" b="0" dirty="0" err="1">
                <a:latin typeface="+mn-lt"/>
              </a:rPr>
              <a:t>Inmon</a:t>
            </a:r>
            <a:r>
              <a:rPr lang="en-GB" altLang="de-DE" sz="1200" b="0" dirty="0">
                <a:latin typeface="+mn-lt"/>
              </a:rPr>
              <a:t>: Building the Data Warehouse, 2002</a:t>
            </a:r>
            <a:r>
              <a:rPr lang="en-GB" altLang="de-DE" sz="1200" b="0">
                <a:latin typeface="+mn-lt"/>
              </a:rPr>
              <a:t>, p. </a:t>
            </a:r>
            <a:r>
              <a:rPr lang="en-GB" altLang="de-DE" sz="1200" b="0" dirty="0">
                <a:latin typeface="+mn-lt"/>
              </a:rPr>
              <a:t>23.</a:t>
            </a:r>
          </a:p>
        </p:txBody>
      </p:sp>
      <p:sp>
        <p:nvSpPr>
          <p:cNvPr id="9" name="Foliennummernplatzhalter 1"/>
          <p:cNvSpPr>
            <a:spLocks noGrp="1"/>
          </p:cNvSpPr>
          <p:nvPr>
            <p:ph type="sldNum" sz="quarter" idx="10"/>
          </p:nvPr>
        </p:nvSpPr>
        <p:spPr>
          <a:xfrm>
            <a:off x="8791577"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30</a:t>
            </a:fld>
            <a:endParaRPr lang="de-DE" sz="800" dirty="0">
              <a:solidFill>
                <a:schemeClr val="bg1"/>
              </a:solidFill>
            </a:endParaRPr>
          </a:p>
        </p:txBody>
      </p:sp>
      <p:sp>
        <p:nvSpPr>
          <p:cNvPr id="2" name="Textfeld 1"/>
          <p:cNvSpPr txBox="1"/>
          <p:nvPr/>
        </p:nvSpPr>
        <p:spPr>
          <a:xfrm>
            <a:off x="1608667" y="4502860"/>
            <a:ext cx="1693333" cy="338554"/>
          </a:xfrm>
          <a:prstGeom prst="rect">
            <a:avLst/>
          </a:prstGeom>
          <a:noFill/>
        </p:spPr>
        <p:txBody>
          <a:bodyPr wrap="square" rtlCol="0">
            <a:spAutoFit/>
          </a:bodyPr>
          <a:lstStyle/>
          <a:p>
            <a:r>
              <a:rPr lang="de-DE"/>
              <a:t>Time</a:t>
            </a:r>
          </a:p>
        </p:txBody>
      </p:sp>
      <p:sp>
        <p:nvSpPr>
          <p:cNvPr id="10" name="Textfeld 9"/>
          <p:cNvSpPr txBox="1"/>
          <p:nvPr/>
        </p:nvSpPr>
        <p:spPr>
          <a:xfrm>
            <a:off x="5350934" y="4505380"/>
            <a:ext cx="1693333" cy="338554"/>
          </a:xfrm>
          <a:prstGeom prst="rect">
            <a:avLst/>
          </a:prstGeom>
          <a:noFill/>
        </p:spPr>
        <p:txBody>
          <a:bodyPr wrap="square" rtlCol="0">
            <a:spAutoFit/>
          </a:bodyPr>
          <a:lstStyle/>
          <a:p>
            <a:r>
              <a:rPr lang="de-DE"/>
              <a:t>Time</a:t>
            </a:r>
          </a:p>
        </p:txBody>
      </p:sp>
      <p:sp>
        <p:nvSpPr>
          <p:cNvPr id="11" name="Textfeld 10"/>
          <p:cNvSpPr txBox="1"/>
          <p:nvPr/>
        </p:nvSpPr>
        <p:spPr>
          <a:xfrm rot="16200000">
            <a:off x="3692992" y="3669329"/>
            <a:ext cx="1073801" cy="338554"/>
          </a:xfrm>
          <a:prstGeom prst="rect">
            <a:avLst/>
          </a:prstGeom>
          <a:noFill/>
        </p:spPr>
        <p:txBody>
          <a:bodyPr wrap="square" rtlCol="0">
            <a:spAutoFit/>
          </a:bodyPr>
          <a:lstStyle/>
          <a:p>
            <a:r>
              <a:rPr lang="de-DE"/>
              <a:t>Load</a:t>
            </a:r>
          </a:p>
        </p:txBody>
      </p:sp>
    </p:spTree>
    <p:extLst>
      <p:ext uri="{BB962C8B-B14F-4D97-AF65-F5344CB8AC3E}">
        <p14:creationId xmlns:p14="http://schemas.microsoft.com/office/powerpoint/2010/main" val="562035299"/>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Cluster Methods</a:t>
            </a:r>
          </a:p>
        </p:txBody>
      </p:sp>
      <p:sp>
        <p:nvSpPr>
          <p:cNvPr id="5" name="Text Box 3"/>
          <p:cNvSpPr txBox="1">
            <a:spLocks noChangeArrowheads="1"/>
          </p:cNvSpPr>
          <p:nvPr/>
        </p:nvSpPr>
        <p:spPr bwMode="auto">
          <a:xfrm>
            <a:off x="450849" y="1581089"/>
            <a:ext cx="8244263" cy="391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The partitioning cluster methods divide the data into a predetermined number of </a:t>
            </a:r>
            <a:r>
              <a:rPr lang="en-US" altLang="de-DE" sz="1800" kern="0" dirty="0">
                <a:solidFill>
                  <a:srgbClr val="000000"/>
                </a:solidFill>
                <a:ea typeface="+mn-ea"/>
              </a:rPr>
              <a:t>clusters. The most popular technique is the K-Means algorithm.</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Given a set of observations (</a:t>
            </a:r>
            <a:r>
              <a:rPr lang="en-US" sz="1800" i="1" dirty="0"/>
              <a:t>x</a:t>
            </a:r>
            <a:r>
              <a:rPr lang="en-US" sz="1800" baseline="-25000" dirty="0"/>
              <a:t>1</a:t>
            </a:r>
            <a:r>
              <a:rPr lang="en-US" sz="1800" dirty="0"/>
              <a:t>,</a:t>
            </a:r>
            <a:r>
              <a:rPr lang="en-US" sz="1800" i="1" dirty="0"/>
              <a:t>x</a:t>
            </a:r>
            <a:r>
              <a:rPr lang="en-US" sz="1800" baseline="-25000" dirty="0"/>
              <a:t>2</a:t>
            </a:r>
            <a:r>
              <a:rPr lang="en-US" sz="1800" dirty="0"/>
              <a:t>,…,</a:t>
            </a:r>
            <a:r>
              <a:rPr lang="en-US" sz="1800" i="1" dirty="0"/>
              <a:t>x</a:t>
            </a:r>
            <a:r>
              <a:rPr lang="en-US" sz="1800" i="1" baseline="-25000" dirty="0"/>
              <a:t>n</a:t>
            </a:r>
            <a:r>
              <a:rPr lang="en-US" sz="1800" dirty="0"/>
              <a:t>), where each observation is a </a:t>
            </a:r>
            <a:r>
              <a:rPr lang="en-US" sz="1800" i="1" dirty="0"/>
              <a:t>m</a:t>
            </a:r>
            <a:r>
              <a:rPr lang="en-US" sz="1800" dirty="0"/>
              <a:t>-dimensional real vector, </a:t>
            </a:r>
            <a:r>
              <a:rPr lang="en-US" sz="1800" i="1" dirty="0"/>
              <a:t>k</a:t>
            </a:r>
            <a:r>
              <a:rPr lang="en-US" sz="1800" dirty="0"/>
              <a:t>-means clustering aims to partition the n observations into (</a:t>
            </a:r>
            <a:r>
              <a:rPr lang="en-US" sz="1800" i="1" dirty="0" err="1"/>
              <a:t>k</a:t>
            </a:r>
            <a:r>
              <a:rPr lang="en-US" sz="1800" dirty="0" err="1"/>
              <a:t>≤</a:t>
            </a:r>
            <a:r>
              <a:rPr lang="en-US" sz="1800" i="1" dirty="0" err="1"/>
              <a:t>n</a:t>
            </a:r>
            <a:r>
              <a:rPr lang="en-US" sz="1800" dirty="0"/>
              <a:t>) segments </a:t>
            </a:r>
            <a:r>
              <a:rPr lang="en-US" sz="1800" i="1" dirty="0"/>
              <a:t>S</a:t>
            </a:r>
            <a:r>
              <a:rPr lang="en-US" sz="1800" dirty="0"/>
              <a:t>={</a:t>
            </a:r>
            <a:r>
              <a:rPr lang="en-US" sz="1800" i="1" dirty="0"/>
              <a:t>S</a:t>
            </a:r>
            <a:r>
              <a:rPr lang="en-US" sz="1800" baseline="-25000" dirty="0"/>
              <a:t>1</a:t>
            </a:r>
            <a:r>
              <a:rPr lang="en-US" sz="1800" dirty="0"/>
              <a:t>,</a:t>
            </a:r>
            <a:r>
              <a:rPr lang="en-US" sz="1800" i="1" dirty="0"/>
              <a:t>S</a:t>
            </a:r>
            <a:r>
              <a:rPr lang="en-US" sz="1800" baseline="-25000" dirty="0"/>
              <a:t>2</a:t>
            </a:r>
            <a:r>
              <a:rPr lang="en-US" sz="1800" dirty="0"/>
              <a:t>,...,</a:t>
            </a:r>
            <a:r>
              <a:rPr lang="en-US" sz="1800" i="1" dirty="0"/>
              <a:t>S</a:t>
            </a:r>
            <a:r>
              <a:rPr lang="en-US" sz="1800" i="1" baseline="-25000" dirty="0"/>
              <a:t>k</a:t>
            </a:r>
            <a:r>
              <a:rPr lang="en-US" sz="1800" dirty="0"/>
              <a:t>} so as to minimize the within-cluster sum of squares (WCSS). </a:t>
            </a: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The objective is to find</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 </a:t>
            </a:r>
          </a:p>
          <a:p>
            <a:pPr marL="0" marR="0" lvl="0" indent="0" algn="just" defTabSz="914400" eaLnBrk="1" fontAlgn="auto" latinLnBrk="0" hangingPunct="1">
              <a:lnSpc>
                <a:spcPct val="100000"/>
              </a:lnSpc>
              <a:spcBef>
                <a:spcPts val="1200"/>
              </a:spcBef>
              <a:spcAft>
                <a:spcPts val="0"/>
              </a:spcAft>
              <a:buClrTx/>
              <a:buSzTx/>
              <a:buFontTx/>
              <a:buNone/>
              <a:tabLst/>
              <a:defRPr/>
            </a:pPr>
            <a:endParaRPr lang="en-US" altLang="de-DE" sz="1800" kern="0" dirty="0">
              <a:solidFill>
                <a:srgbClr val="000000"/>
              </a:solidFill>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where </a:t>
            </a:r>
            <a:r>
              <a:rPr lang="en-US" sz="1800" i="1" dirty="0"/>
              <a:t>   </a:t>
            </a:r>
            <a:r>
              <a:rPr lang="en-US" sz="1800" dirty="0"/>
              <a:t> is the mean of points in </a:t>
            </a:r>
            <a:r>
              <a:rPr lang="en-US" sz="1800" i="1" dirty="0"/>
              <a:t>S</a:t>
            </a:r>
            <a:r>
              <a:rPr lang="en-US" sz="1800" i="1" baseline="-25000" dirty="0"/>
              <a:t>i</a:t>
            </a:r>
            <a:r>
              <a:rPr lang="en-US" sz="1800" dirty="0"/>
              <a:t>. </a:t>
            </a:r>
            <a:endParaRPr kumimoji="0" lang="en-US" altLang="de-DE" sz="1800" b="1" i="0" u="none" strike="noStrike" kern="0" cap="none" spc="0" normalizeH="0" baseline="0" noProof="0" dirty="0">
              <a:ln>
                <a:noFill/>
              </a:ln>
              <a:solidFill>
                <a:srgbClr val="000000"/>
              </a:solidFill>
              <a:effectLst/>
              <a:uLnTx/>
              <a:uFillTx/>
              <a:ea typeface="+mn-ea"/>
            </a:endParaRPr>
          </a:p>
        </p:txBody>
      </p:sp>
      <p:graphicFrame>
        <p:nvGraphicFramePr>
          <p:cNvPr id="2" name="Objekt 1"/>
          <p:cNvGraphicFramePr>
            <a:graphicFrameLocks noChangeAspect="1"/>
          </p:cNvGraphicFramePr>
          <p:nvPr/>
        </p:nvGraphicFramePr>
        <p:xfrm>
          <a:off x="1527117" y="4260157"/>
          <a:ext cx="1917700" cy="661988"/>
        </p:xfrm>
        <a:graphic>
          <a:graphicData uri="http://schemas.openxmlformats.org/presentationml/2006/ole">
            <mc:AlternateContent xmlns:mc="http://schemas.openxmlformats.org/markup-compatibility/2006">
              <mc:Choice xmlns:v="urn:schemas-microsoft-com:vml" Requires="v">
                <p:oleObj name="Formel" r:id="rId2" imgW="1473120" imgH="469800" progId="Equation.3">
                  <p:embed/>
                </p:oleObj>
              </mc:Choice>
              <mc:Fallback>
                <p:oleObj name="Formel" r:id="rId2" imgW="1473120" imgH="469800" progId="Equation.3">
                  <p:embed/>
                  <p:pic>
                    <p:nvPicPr>
                      <p:cNvPr id="2" name="Objekt 1"/>
                      <p:cNvPicPr>
                        <a:picLocks noChangeAspect="1" noChangeArrowheads="1"/>
                      </p:cNvPicPr>
                      <p:nvPr/>
                    </p:nvPicPr>
                    <p:blipFill>
                      <a:blip r:embed="rId3"/>
                      <a:srcRect/>
                      <a:stretch>
                        <a:fillRect/>
                      </a:stretch>
                    </p:blipFill>
                    <p:spPr bwMode="auto">
                      <a:xfrm>
                        <a:off x="1527117" y="4260157"/>
                        <a:ext cx="19177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1275457" y="5081240"/>
          <a:ext cx="245794" cy="377540"/>
        </p:xfrm>
        <a:graphic>
          <a:graphicData uri="http://schemas.openxmlformats.org/presentationml/2006/ole">
            <mc:AlternateContent xmlns:mc="http://schemas.openxmlformats.org/markup-compatibility/2006">
              <mc:Choice xmlns:v="urn:schemas-microsoft-com:vml" Requires="v">
                <p:oleObj name="Formel" r:id="rId4" imgW="152280" imgH="215640" progId="Equation.3">
                  <p:embed/>
                </p:oleObj>
              </mc:Choice>
              <mc:Fallback>
                <p:oleObj name="Formel" r:id="rId4" imgW="152280" imgH="215640" progId="Equation.3">
                  <p:embed/>
                  <p:pic>
                    <p:nvPicPr>
                      <p:cNvPr id="3" name="Objekt 2"/>
                      <p:cNvPicPr>
                        <a:picLocks noChangeAspect="1" noChangeArrowheads="1"/>
                      </p:cNvPicPr>
                      <p:nvPr/>
                    </p:nvPicPr>
                    <p:blipFill>
                      <a:blip r:embed="rId5"/>
                      <a:srcRect/>
                      <a:stretch>
                        <a:fillRect/>
                      </a:stretch>
                    </p:blipFill>
                    <p:spPr bwMode="auto">
                      <a:xfrm>
                        <a:off x="1275457" y="5081240"/>
                        <a:ext cx="245794" cy="37754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3304010"/>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K-Means</a:t>
            </a:r>
          </a:p>
        </p:txBody>
      </p:sp>
      <p:sp>
        <p:nvSpPr>
          <p:cNvPr id="5" name="Text Box 3"/>
          <p:cNvSpPr txBox="1">
            <a:spLocks noChangeArrowheads="1"/>
          </p:cNvSpPr>
          <p:nvPr/>
        </p:nvSpPr>
        <p:spPr bwMode="auto">
          <a:xfrm>
            <a:off x="317844" y="2072162"/>
            <a:ext cx="824426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lang="en-US" altLang="de-DE" sz="1800" kern="0" dirty="0">
                <a:solidFill>
                  <a:srgbClr val="000000"/>
                </a:solidFill>
                <a:ea typeface="+mn-ea"/>
              </a:rPr>
              <a:t>Procedure of K-Means:</a:t>
            </a: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 Box 4"/>
          <p:cNvSpPr txBox="1">
            <a:spLocks noChangeArrowheads="1"/>
          </p:cNvSpPr>
          <p:nvPr/>
        </p:nvSpPr>
        <p:spPr bwMode="auto">
          <a:xfrm>
            <a:off x="776286" y="2506678"/>
            <a:ext cx="7918825" cy="291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079500" algn="l"/>
              </a:tabLst>
              <a:defRPr b="1">
                <a:solidFill>
                  <a:schemeClr val="tx1"/>
                </a:solidFill>
                <a:latin typeface="Arial" pitchFamily="34" charset="0"/>
              </a:defRPr>
            </a:lvl1pPr>
            <a:lvl2pPr marL="742950" indent="-285750">
              <a:tabLst>
                <a:tab pos="1079500" algn="l"/>
              </a:tabLst>
              <a:defRPr b="1">
                <a:solidFill>
                  <a:schemeClr val="tx1"/>
                </a:solidFill>
                <a:latin typeface="Arial" pitchFamily="34" charset="0"/>
              </a:defRPr>
            </a:lvl2pPr>
            <a:lvl3pPr marL="1143000" indent="-228600">
              <a:tabLst>
                <a:tab pos="1079500" algn="l"/>
              </a:tabLst>
              <a:defRPr b="1">
                <a:solidFill>
                  <a:schemeClr val="tx1"/>
                </a:solidFill>
                <a:latin typeface="Arial" pitchFamily="34" charset="0"/>
              </a:defRPr>
            </a:lvl3pPr>
            <a:lvl4pPr marL="1600200" indent="-228600">
              <a:tabLst>
                <a:tab pos="1079500" algn="l"/>
              </a:tabLst>
              <a:defRPr b="1">
                <a:solidFill>
                  <a:schemeClr val="tx1"/>
                </a:solidFill>
                <a:latin typeface="Arial" pitchFamily="34" charset="0"/>
              </a:defRPr>
            </a:lvl4pPr>
            <a:lvl5pPr marL="2057400" indent="-228600">
              <a:tabLst>
                <a:tab pos="1079500" algn="l"/>
              </a:tabLst>
              <a:defRPr b="1">
                <a:solidFill>
                  <a:schemeClr val="tx1"/>
                </a:solidFill>
                <a:latin typeface="Arial" pitchFamily="34" charset="0"/>
              </a:defRPr>
            </a:lvl5pPr>
            <a:lvl6pPr marL="2514600" indent="-228600" eaLnBrk="0" fontAlgn="base" hangingPunct="0">
              <a:spcBef>
                <a:spcPct val="50000"/>
              </a:spcBef>
              <a:spcAft>
                <a:spcPct val="0"/>
              </a:spcAft>
              <a:tabLst>
                <a:tab pos="1079500" algn="l"/>
              </a:tabLst>
              <a:defRPr b="1">
                <a:solidFill>
                  <a:schemeClr val="tx1"/>
                </a:solidFill>
                <a:latin typeface="Arial" pitchFamily="34" charset="0"/>
              </a:defRPr>
            </a:lvl6pPr>
            <a:lvl7pPr marL="2971800" indent="-228600" eaLnBrk="0" fontAlgn="base" hangingPunct="0">
              <a:spcBef>
                <a:spcPct val="50000"/>
              </a:spcBef>
              <a:spcAft>
                <a:spcPct val="0"/>
              </a:spcAft>
              <a:tabLst>
                <a:tab pos="1079500" algn="l"/>
              </a:tabLst>
              <a:defRPr b="1">
                <a:solidFill>
                  <a:schemeClr val="tx1"/>
                </a:solidFill>
                <a:latin typeface="Arial" pitchFamily="34" charset="0"/>
              </a:defRPr>
            </a:lvl7pPr>
            <a:lvl8pPr marL="3429000" indent="-228600" eaLnBrk="0" fontAlgn="base" hangingPunct="0">
              <a:spcBef>
                <a:spcPct val="50000"/>
              </a:spcBef>
              <a:spcAft>
                <a:spcPct val="0"/>
              </a:spcAft>
              <a:tabLst>
                <a:tab pos="1079500" algn="l"/>
              </a:tabLst>
              <a:defRPr b="1">
                <a:solidFill>
                  <a:schemeClr val="tx1"/>
                </a:solidFill>
                <a:latin typeface="Arial" pitchFamily="34" charset="0"/>
              </a:defRPr>
            </a:lvl8pPr>
            <a:lvl9pPr marL="3886200" indent="-228600" eaLnBrk="0" fontAlgn="base" hangingPunct="0">
              <a:spcBef>
                <a:spcPct val="50000"/>
              </a:spcBef>
              <a:spcAft>
                <a:spcPct val="0"/>
              </a:spcAft>
              <a:tabLst>
                <a:tab pos="107950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1:	Randomly partition the data objects into k clusters.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2:	Calculate the cluster centroids.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3:	Calculate the distance from every data point to all centroids</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4:	If a data point is closest to its own centroid, leave it where it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is. If the data </a:t>
            </a:r>
            <a:r>
              <a:rPr kumimoji="0" lang="en-US" altLang="de-DE" sz="1800" b="1" i="0" u="none" strike="noStrike" kern="0" cap="none" spc="0" normalizeH="0" baseline="0" noProof="0" dirty="0">
                <a:ln>
                  <a:noFill/>
                </a:ln>
                <a:solidFill>
                  <a:srgbClr val="000000"/>
                </a:solidFill>
                <a:effectLst/>
                <a:uLnTx/>
                <a:uFillTx/>
                <a:ea typeface="+mn-ea"/>
              </a:rPr>
              <a:t>point is not closest to its own centroid, assign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it to the cluster with </a:t>
            </a:r>
            <a:r>
              <a:rPr kumimoji="0" lang="en-US" altLang="de-DE" sz="1800" b="1" i="0" u="none" strike="noStrike" kern="0" cap="none" spc="0" normalizeH="0" baseline="0" noProof="0" dirty="0">
                <a:ln>
                  <a:noFill/>
                </a:ln>
                <a:solidFill>
                  <a:srgbClr val="000000"/>
                </a:solidFill>
                <a:effectLst/>
                <a:uLnTx/>
                <a:uFillTx/>
                <a:ea typeface="+mn-ea"/>
              </a:rPr>
              <a:t>the closest centroid.</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5:	Repeat the step 2 to 4 until a complete pass through of all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the data points </a:t>
            </a:r>
            <a:r>
              <a:rPr kumimoji="0" lang="en-US" altLang="de-DE" sz="1800" b="1" i="0" u="none" strike="noStrike" kern="0" cap="none" spc="0" normalizeH="0" baseline="0" noProof="0" dirty="0">
                <a:ln>
                  <a:noFill/>
                </a:ln>
                <a:solidFill>
                  <a:srgbClr val="000000"/>
                </a:solidFill>
                <a:effectLst/>
                <a:uLnTx/>
                <a:uFillTx/>
                <a:ea typeface="+mn-ea"/>
              </a:rPr>
              <a:t>results in no data point changing from one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cluster to another.</a:t>
            </a:r>
          </a:p>
        </p:txBody>
      </p:sp>
    </p:spTree>
    <p:extLst>
      <p:ext uri="{BB962C8B-B14F-4D97-AF65-F5344CB8AC3E}">
        <p14:creationId xmlns:p14="http://schemas.microsoft.com/office/powerpoint/2010/main" val="377435612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a K-Means Cluster Analysis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1424721"/>
            <a:ext cx="5458802" cy="504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2164862" y="1129945"/>
            <a:ext cx="1242646" cy="338554"/>
          </a:xfrm>
          <a:prstGeom prst="rect">
            <a:avLst/>
          </a:prstGeom>
          <a:noFill/>
        </p:spPr>
        <p:txBody>
          <a:bodyPr wrap="square" rtlCol="0">
            <a:spAutoFit/>
          </a:bodyPr>
          <a:lstStyle/>
          <a:p>
            <a:pPr algn="ctr"/>
            <a:r>
              <a:rPr lang="en-US" dirty="0"/>
              <a:t>Data</a:t>
            </a:r>
          </a:p>
        </p:txBody>
      </p:sp>
      <p:sp>
        <p:nvSpPr>
          <p:cNvPr id="7" name="Textfeld 6"/>
          <p:cNvSpPr txBox="1"/>
          <p:nvPr/>
        </p:nvSpPr>
        <p:spPr>
          <a:xfrm>
            <a:off x="3688862" y="1129945"/>
            <a:ext cx="1727199" cy="338554"/>
          </a:xfrm>
          <a:prstGeom prst="rect">
            <a:avLst/>
          </a:prstGeom>
          <a:noFill/>
        </p:spPr>
        <p:txBody>
          <a:bodyPr wrap="square" rtlCol="0">
            <a:spAutoFit/>
          </a:bodyPr>
          <a:lstStyle/>
          <a:p>
            <a:pPr algn="ctr"/>
            <a:r>
              <a:rPr lang="en-US" dirty="0"/>
              <a:t>Initialization</a:t>
            </a:r>
          </a:p>
        </p:txBody>
      </p:sp>
      <p:sp>
        <p:nvSpPr>
          <p:cNvPr id="8" name="Textfeld 7"/>
          <p:cNvSpPr txBox="1"/>
          <p:nvPr/>
        </p:nvSpPr>
        <p:spPr>
          <a:xfrm>
            <a:off x="5505938" y="1129945"/>
            <a:ext cx="1727199" cy="338554"/>
          </a:xfrm>
          <a:prstGeom prst="rect">
            <a:avLst/>
          </a:prstGeom>
          <a:noFill/>
        </p:spPr>
        <p:txBody>
          <a:bodyPr wrap="square" rtlCol="0">
            <a:spAutoFit/>
          </a:bodyPr>
          <a:lstStyle/>
          <a:p>
            <a:pPr algn="ctr"/>
            <a:r>
              <a:rPr lang="en-US" dirty="0"/>
              <a:t>Iteration 1a</a:t>
            </a:r>
          </a:p>
        </p:txBody>
      </p:sp>
      <p:sp>
        <p:nvSpPr>
          <p:cNvPr id="9" name="Textfeld 8"/>
          <p:cNvSpPr txBox="1"/>
          <p:nvPr/>
        </p:nvSpPr>
        <p:spPr>
          <a:xfrm>
            <a:off x="1864823" y="3822348"/>
            <a:ext cx="1727199" cy="338554"/>
          </a:xfrm>
          <a:prstGeom prst="rect">
            <a:avLst/>
          </a:prstGeom>
          <a:noFill/>
        </p:spPr>
        <p:txBody>
          <a:bodyPr wrap="square" rtlCol="0">
            <a:spAutoFit/>
          </a:bodyPr>
          <a:lstStyle/>
          <a:p>
            <a:pPr algn="ctr"/>
            <a:r>
              <a:rPr lang="en-US" dirty="0"/>
              <a:t>Iteration 1b</a:t>
            </a:r>
          </a:p>
        </p:txBody>
      </p:sp>
      <p:sp>
        <p:nvSpPr>
          <p:cNvPr id="10" name="Textfeld 9"/>
          <p:cNvSpPr txBox="1"/>
          <p:nvPr/>
        </p:nvSpPr>
        <p:spPr>
          <a:xfrm>
            <a:off x="3699364" y="3822348"/>
            <a:ext cx="1727199" cy="338554"/>
          </a:xfrm>
          <a:prstGeom prst="rect">
            <a:avLst/>
          </a:prstGeom>
          <a:noFill/>
        </p:spPr>
        <p:txBody>
          <a:bodyPr wrap="square" rtlCol="0">
            <a:spAutoFit/>
          </a:bodyPr>
          <a:lstStyle/>
          <a:p>
            <a:pPr algn="ctr"/>
            <a:r>
              <a:rPr lang="en-US" dirty="0"/>
              <a:t>Iteration 2a</a:t>
            </a:r>
          </a:p>
        </p:txBody>
      </p:sp>
      <p:sp>
        <p:nvSpPr>
          <p:cNvPr id="11" name="Textfeld 10"/>
          <p:cNvSpPr txBox="1"/>
          <p:nvPr/>
        </p:nvSpPr>
        <p:spPr>
          <a:xfrm>
            <a:off x="5521568" y="3822348"/>
            <a:ext cx="1727199" cy="338554"/>
          </a:xfrm>
          <a:prstGeom prst="rect">
            <a:avLst/>
          </a:prstGeom>
          <a:noFill/>
        </p:spPr>
        <p:txBody>
          <a:bodyPr wrap="square" rtlCol="0">
            <a:spAutoFit/>
          </a:bodyPr>
          <a:lstStyle/>
          <a:p>
            <a:pPr algn="ctr"/>
            <a:r>
              <a:rPr lang="en-US" dirty="0"/>
              <a:t>Final Result</a:t>
            </a:r>
          </a:p>
        </p:txBody>
      </p:sp>
      <p:sp>
        <p:nvSpPr>
          <p:cNvPr id="12" name="Textfeld 11"/>
          <p:cNvSpPr txBox="1"/>
          <p:nvPr/>
        </p:nvSpPr>
        <p:spPr>
          <a:xfrm>
            <a:off x="4595448" y="3762361"/>
            <a:ext cx="1727199" cy="338554"/>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220615065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312</a:t>
            </a:fld>
            <a:endParaRPr lang="en-US" sz="800" dirty="0">
              <a:solidFill>
                <a:schemeClr val="bg1"/>
              </a:solidFill>
            </a:endParaRPr>
          </a:p>
        </p:txBody>
      </p:sp>
      <p:sp>
        <p:nvSpPr>
          <p:cNvPr id="4099" name="Rectangle 2"/>
          <p:cNvSpPr>
            <a:spLocks noChangeArrowheads="1"/>
          </p:cNvSpPr>
          <p:nvPr/>
        </p:nvSpPr>
        <p:spPr bwMode="auto">
          <a:xfrm>
            <a:off x="177799" y="534988"/>
            <a:ext cx="65335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a:t>
            </a:r>
          </a:p>
        </p:txBody>
      </p:sp>
      <p:sp>
        <p:nvSpPr>
          <p:cNvPr id="5" name="Rectangle 3"/>
          <p:cNvSpPr>
            <a:spLocks noChangeArrowheads="1"/>
          </p:cNvSpPr>
          <p:nvPr/>
        </p:nvSpPr>
        <p:spPr bwMode="auto">
          <a:xfrm>
            <a:off x="396875" y="1155892"/>
            <a:ext cx="8439553" cy="509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28650" algn="l"/>
              </a:tabLst>
              <a:defRPr b="1">
                <a:solidFill>
                  <a:schemeClr val="tx1"/>
                </a:solidFill>
                <a:latin typeface="Arial" pitchFamily="34" charset="0"/>
              </a:defRPr>
            </a:lvl1pPr>
            <a:lvl2pPr marL="742950" indent="-285750">
              <a:tabLst>
                <a:tab pos="628650" algn="l"/>
              </a:tabLst>
              <a:defRPr b="1">
                <a:solidFill>
                  <a:schemeClr val="tx1"/>
                </a:solidFill>
                <a:latin typeface="Arial" pitchFamily="34" charset="0"/>
              </a:defRPr>
            </a:lvl2pPr>
            <a:lvl3pPr marL="1143000" indent="-228600">
              <a:tabLst>
                <a:tab pos="628650" algn="l"/>
              </a:tabLst>
              <a:defRPr b="1">
                <a:solidFill>
                  <a:schemeClr val="tx1"/>
                </a:solidFill>
                <a:latin typeface="Arial" pitchFamily="34" charset="0"/>
              </a:defRPr>
            </a:lvl3pPr>
            <a:lvl4pPr marL="1600200" indent="-228600">
              <a:tabLst>
                <a:tab pos="628650" algn="l"/>
              </a:tabLst>
              <a:defRPr b="1">
                <a:solidFill>
                  <a:schemeClr val="tx1"/>
                </a:solidFill>
                <a:latin typeface="Arial" pitchFamily="34" charset="0"/>
              </a:defRPr>
            </a:lvl4pPr>
            <a:lvl5pPr marL="2057400" indent="-228600">
              <a:tabLst>
                <a:tab pos="628650" algn="l"/>
              </a:tabLst>
              <a:defRPr b="1">
                <a:solidFill>
                  <a:schemeClr val="tx1"/>
                </a:solidFill>
                <a:latin typeface="Arial" pitchFamily="34" charset="0"/>
              </a:defRPr>
            </a:lvl5pPr>
            <a:lvl6pPr marL="2514600" indent="-228600" eaLnBrk="0" fontAlgn="base" hangingPunct="0">
              <a:spcBef>
                <a:spcPct val="50000"/>
              </a:spcBef>
              <a:spcAft>
                <a:spcPct val="0"/>
              </a:spcAft>
              <a:tabLst>
                <a:tab pos="628650" algn="l"/>
              </a:tabLst>
              <a:defRPr b="1">
                <a:solidFill>
                  <a:schemeClr val="tx1"/>
                </a:solidFill>
                <a:latin typeface="Arial" pitchFamily="34" charset="0"/>
              </a:defRPr>
            </a:lvl6pPr>
            <a:lvl7pPr marL="2971800" indent="-228600" eaLnBrk="0" fontAlgn="base" hangingPunct="0">
              <a:spcBef>
                <a:spcPct val="50000"/>
              </a:spcBef>
              <a:spcAft>
                <a:spcPct val="0"/>
              </a:spcAft>
              <a:tabLst>
                <a:tab pos="628650" algn="l"/>
              </a:tabLst>
              <a:defRPr b="1">
                <a:solidFill>
                  <a:schemeClr val="tx1"/>
                </a:solidFill>
                <a:latin typeface="Arial" pitchFamily="34" charset="0"/>
              </a:defRPr>
            </a:lvl7pPr>
            <a:lvl8pPr marL="3429000" indent="-228600" eaLnBrk="0" fontAlgn="base" hangingPunct="0">
              <a:spcBef>
                <a:spcPct val="50000"/>
              </a:spcBef>
              <a:spcAft>
                <a:spcPct val="0"/>
              </a:spcAft>
              <a:tabLst>
                <a:tab pos="628650" algn="l"/>
              </a:tabLst>
              <a:defRPr b="1">
                <a:solidFill>
                  <a:schemeClr val="tx1"/>
                </a:solidFill>
                <a:latin typeface="Arial" pitchFamily="34" charset="0"/>
              </a:defRPr>
            </a:lvl8pPr>
            <a:lvl9pPr marL="3886200" indent="-228600" eaLnBrk="0" fontAlgn="base" hangingPunct="0">
              <a:spcBef>
                <a:spcPct val="50000"/>
              </a:spcBef>
              <a:spcAft>
                <a:spcPct val="0"/>
              </a:spcAft>
              <a:tabLst>
                <a:tab pos="628650" algn="l"/>
              </a:tabLst>
              <a:defRPr b="1">
                <a:solidFill>
                  <a:schemeClr val="tx1"/>
                </a:solidFill>
                <a:latin typeface="Arial" pitchFamily="34" charset="0"/>
              </a:defRPr>
            </a:lvl9pPr>
          </a:lstStyle>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aim of the cluster analysis is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segmentation of objects into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which are preferably homogeneous in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it selves and heterogeneous to each other.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less variance exists within the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and the more variance exists between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clusters, the better is the number of clusters.</a:t>
            </a: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Total variance:</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Accumulated variance within the k clusters: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the variance between the clusters: </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n = number of objects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m = number of attributes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n</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objects in cluster k</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c</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cluster k</a:t>
            </a:r>
          </a:p>
        </p:txBody>
      </p:sp>
      <p:graphicFrame>
        <p:nvGraphicFramePr>
          <p:cNvPr id="6" name="Object 4"/>
          <p:cNvGraphicFramePr>
            <a:graphicFrameLocks noChangeAspect="1"/>
          </p:cNvGraphicFramePr>
          <p:nvPr/>
        </p:nvGraphicFramePr>
        <p:xfrm>
          <a:off x="2222500" y="3124694"/>
          <a:ext cx="2392363" cy="708025"/>
        </p:xfrm>
        <a:graphic>
          <a:graphicData uri="http://schemas.openxmlformats.org/presentationml/2006/ole">
            <mc:AlternateContent xmlns:mc="http://schemas.openxmlformats.org/markup-compatibility/2006">
              <mc:Choice xmlns:v="urn:schemas-microsoft-com:vml" Requires="v">
                <p:oleObj name="Formel" r:id="rId2" imgW="1346040" imgH="444240" progId="Equation.3">
                  <p:embed/>
                </p:oleObj>
              </mc:Choice>
              <mc:Fallback>
                <p:oleObj name="Formel" r:id="rId2" imgW="1346040" imgH="444240" progId="Equation.3">
                  <p:embed/>
                  <p:pic>
                    <p:nvPicPr>
                      <p:cNvPr id="6" name="Object 4"/>
                      <p:cNvPicPr>
                        <a:picLocks noChangeAspect="1" noChangeArrowheads="1"/>
                      </p:cNvPicPr>
                      <p:nvPr/>
                    </p:nvPicPr>
                    <p:blipFill>
                      <a:blip r:embed="rId3"/>
                      <a:srcRect/>
                      <a:stretch>
                        <a:fillRect/>
                      </a:stretch>
                    </p:blipFill>
                    <p:spPr bwMode="auto">
                      <a:xfrm>
                        <a:off x="2222500" y="3124694"/>
                        <a:ext cx="23923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294313" y="3762493"/>
          <a:ext cx="2979737" cy="747713"/>
        </p:xfrm>
        <a:graphic>
          <a:graphicData uri="http://schemas.openxmlformats.org/presentationml/2006/ole">
            <mc:AlternateContent xmlns:mc="http://schemas.openxmlformats.org/markup-compatibility/2006">
              <mc:Choice xmlns:v="urn:schemas-microsoft-com:vml" Requires="v">
                <p:oleObj name="Formel" r:id="rId4" imgW="1676160" imgH="469800" progId="Equation.3">
                  <p:embed/>
                </p:oleObj>
              </mc:Choice>
              <mc:Fallback>
                <p:oleObj name="Formel" r:id="rId4" imgW="1676160" imgH="469800" progId="Equation.3">
                  <p:embed/>
                  <p:pic>
                    <p:nvPicPr>
                      <p:cNvPr id="7" name="Object 5"/>
                      <p:cNvPicPr>
                        <a:picLocks noChangeAspect="1" noChangeArrowheads="1"/>
                      </p:cNvPicPr>
                      <p:nvPr/>
                    </p:nvPicPr>
                    <p:blipFill>
                      <a:blip r:embed="rId5"/>
                      <a:srcRect/>
                      <a:stretch>
                        <a:fillRect/>
                      </a:stretch>
                    </p:blipFill>
                    <p:spPr bwMode="auto">
                      <a:xfrm>
                        <a:off x="5294313" y="3762493"/>
                        <a:ext cx="2979737"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5962650" y="4557251"/>
          <a:ext cx="1851025" cy="384175"/>
        </p:xfrm>
        <a:graphic>
          <a:graphicData uri="http://schemas.openxmlformats.org/presentationml/2006/ole">
            <mc:AlternateContent xmlns:mc="http://schemas.openxmlformats.org/markup-compatibility/2006">
              <mc:Choice xmlns:v="urn:schemas-microsoft-com:vml" Requires="v">
                <p:oleObj name="Formel" r:id="rId6" imgW="1040948" imgH="241195" progId="Equation.3">
                  <p:embed/>
                </p:oleObj>
              </mc:Choice>
              <mc:Fallback>
                <p:oleObj name="Formel" r:id="rId6" imgW="1040948" imgH="241195" progId="Equation.3">
                  <p:embed/>
                  <p:pic>
                    <p:nvPicPr>
                      <p:cNvPr id="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650" y="4557251"/>
                        <a:ext cx="18510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5"/>
          <p:cNvGrpSpPr>
            <a:grpSpLocks/>
          </p:cNvGrpSpPr>
          <p:nvPr/>
        </p:nvGrpSpPr>
        <p:grpSpPr bwMode="auto">
          <a:xfrm>
            <a:off x="5441338" y="1106135"/>
            <a:ext cx="3335274" cy="2326878"/>
            <a:chOff x="624" y="1169"/>
            <a:chExt cx="3600" cy="1728"/>
          </a:xfrm>
        </p:grpSpPr>
        <p:sp>
          <p:nvSpPr>
            <p:cNvPr id="10" name="Rectangle 6"/>
            <p:cNvSpPr>
              <a:spLocks noChangeArrowheads="1"/>
            </p:cNvSpPr>
            <p:nvPr/>
          </p:nvSpPr>
          <p:spPr bwMode="auto">
            <a:xfrm>
              <a:off x="624" y="1169"/>
              <a:ext cx="3600" cy="1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Freeform 7"/>
            <p:cNvSpPr>
              <a:spLocks/>
            </p:cNvSpPr>
            <p:nvPr/>
          </p:nvSpPr>
          <p:spPr bwMode="auto">
            <a:xfrm>
              <a:off x="768" y="1313"/>
              <a:ext cx="840" cy="804"/>
            </a:xfrm>
            <a:custGeom>
              <a:avLst/>
              <a:gdLst>
                <a:gd name="T0" fmla="*/ 0 w 2730"/>
                <a:gd name="T1" fmla="*/ 1 h 2580"/>
                <a:gd name="T2" fmla="*/ 0 w 2730"/>
                <a:gd name="T3" fmla="*/ 0 h 2580"/>
                <a:gd name="T4" fmla="*/ 0 w 2730"/>
                <a:gd name="T5" fmla="*/ 0 h 2580"/>
                <a:gd name="T6" fmla="*/ 0 w 2730"/>
                <a:gd name="T7" fmla="*/ 0 h 2580"/>
                <a:gd name="T8" fmla="*/ 1 w 2730"/>
                <a:gd name="T9" fmla="*/ 0 h 2580"/>
                <a:gd name="T10" fmla="*/ 1 w 2730"/>
                <a:gd name="T11" fmla="*/ 1 h 2580"/>
                <a:gd name="T12" fmla="*/ 1 w 2730"/>
                <a:gd name="T13" fmla="*/ 1 h 2580"/>
                <a:gd name="T14" fmla="*/ 0 w 2730"/>
                <a:gd name="T15" fmla="*/ 1 h 2580"/>
                <a:gd name="T16" fmla="*/ 0 60000 65536"/>
                <a:gd name="T17" fmla="*/ 0 60000 65536"/>
                <a:gd name="T18" fmla="*/ 0 60000 65536"/>
                <a:gd name="T19" fmla="*/ 0 60000 65536"/>
                <a:gd name="T20" fmla="*/ 0 60000 65536"/>
                <a:gd name="T21" fmla="*/ 0 60000 65536"/>
                <a:gd name="T22" fmla="*/ 0 60000 65536"/>
                <a:gd name="T23" fmla="*/ 0 60000 65536"/>
                <a:gd name="T24" fmla="*/ 0 w 2730"/>
                <a:gd name="T25" fmla="*/ 0 h 2580"/>
                <a:gd name="T26" fmla="*/ 2730 w 2730"/>
                <a:gd name="T27" fmla="*/ 2580 h 25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0" h="2580">
                  <a:moveTo>
                    <a:pt x="1200" y="2010"/>
                  </a:moveTo>
                  <a:cubicBezTo>
                    <a:pt x="900" y="1830"/>
                    <a:pt x="240" y="1710"/>
                    <a:pt x="120" y="1470"/>
                  </a:cubicBezTo>
                  <a:cubicBezTo>
                    <a:pt x="0" y="1230"/>
                    <a:pt x="240" y="810"/>
                    <a:pt x="480" y="570"/>
                  </a:cubicBezTo>
                  <a:cubicBezTo>
                    <a:pt x="720" y="330"/>
                    <a:pt x="1230" y="0"/>
                    <a:pt x="1560" y="30"/>
                  </a:cubicBezTo>
                  <a:cubicBezTo>
                    <a:pt x="1890" y="60"/>
                    <a:pt x="2280" y="450"/>
                    <a:pt x="2460" y="750"/>
                  </a:cubicBezTo>
                  <a:cubicBezTo>
                    <a:pt x="2640" y="1050"/>
                    <a:pt x="2730" y="1530"/>
                    <a:pt x="2640" y="1830"/>
                  </a:cubicBezTo>
                  <a:cubicBezTo>
                    <a:pt x="2550" y="2130"/>
                    <a:pt x="2160" y="2520"/>
                    <a:pt x="1920" y="2550"/>
                  </a:cubicBezTo>
                  <a:cubicBezTo>
                    <a:pt x="1680" y="2580"/>
                    <a:pt x="1500" y="2190"/>
                    <a:pt x="1200" y="201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2" name="Freeform 8"/>
            <p:cNvSpPr>
              <a:spLocks/>
            </p:cNvSpPr>
            <p:nvPr/>
          </p:nvSpPr>
          <p:spPr bwMode="auto">
            <a:xfrm>
              <a:off x="2352" y="1313"/>
              <a:ext cx="936" cy="660"/>
            </a:xfrm>
            <a:custGeom>
              <a:avLst/>
              <a:gdLst>
                <a:gd name="T0" fmla="*/ 0 w 2520"/>
                <a:gd name="T1" fmla="*/ 0 h 1860"/>
                <a:gd name="T2" fmla="*/ 0 w 2520"/>
                <a:gd name="T3" fmla="*/ 1 h 1860"/>
                <a:gd name="T4" fmla="*/ 0 w 2520"/>
                <a:gd name="T5" fmla="*/ 1 h 1860"/>
                <a:gd name="T6" fmla="*/ 1 w 2520"/>
                <a:gd name="T7" fmla="*/ 1 h 1860"/>
                <a:gd name="T8" fmla="*/ 3 w 2520"/>
                <a:gd name="T9" fmla="*/ 0 h 1860"/>
                <a:gd name="T10" fmla="*/ 1 w 2520"/>
                <a:gd name="T11" fmla="*/ 0 h 1860"/>
                <a:gd name="T12" fmla="*/ 1 w 2520"/>
                <a:gd name="T13" fmla="*/ 0 h 1860"/>
                <a:gd name="T14" fmla="*/ 0 w 2520"/>
                <a:gd name="T15" fmla="*/ 0 h 1860"/>
                <a:gd name="T16" fmla="*/ 0 60000 65536"/>
                <a:gd name="T17" fmla="*/ 0 60000 65536"/>
                <a:gd name="T18" fmla="*/ 0 60000 65536"/>
                <a:gd name="T19" fmla="*/ 0 60000 65536"/>
                <a:gd name="T20" fmla="*/ 0 60000 65536"/>
                <a:gd name="T21" fmla="*/ 0 60000 65536"/>
                <a:gd name="T22" fmla="*/ 0 60000 65536"/>
                <a:gd name="T23" fmla="*/ 0 60000 65536"/>
                <a:gd name="T24" fmla="*/ 0 w 2520"/>
                <a:gd name="T25" fmla="*/ 0 h 1860"/>
                <a:gd name="T26" fmla="*/ 2520 w 2520"/>
                <a:gd name="T27" fmla="*/ 1860 h 18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0" h="1860">
                  <a:moveTo>
                    <a:pt x="540" y="390"/>
                  </a:moveTo>
                  <a:cubicBezTo>
                    <a:pt x="390" y="600"/>
                    <a:pt x="0" y="1050"/>
                    <a:pt x="0" y="1290"/>
                  </a:cubicBezTo>
                  <a:cubicBezTo>
                    <a:pt x="0" y="1530"/>
                    <a:pt x="300" y="1800"/>
                    <a:pt x="540" y="1830"/>
                  </a:cubicBezTo>
                  <a:cubicBezTo>
                    <a:pt x="780" y="1860"/>
                    <a:pt x="1110" y="1680"/>
                    <a:pt x="1440" y="1470"/>
                  </a:cubicBezTo>
                  <a:cubicBezTo>
                    <a:pt x="1770" y="1260"/>
                    <a:pt x="2520" y="780"/>
                    <a:pt x="2520" y="570"/>
                  </a:cubicBezTo>
                  <a:cubicBezTo>
                    <a:pt x="2520" y="360"/>
                    <a:pt x="1710" y="300"/>
                    <a:pt x="1440" y="210"/>
                  </a:cubicBezTo>
                  <a:cubicBezTo>
                    <a:pt x="1170" y="120"/>
                    <a:pt x="1050" y="0"/>
                    <a:pt x="900" y="30"/>
                  </a:cubicBezTo>
                  <a:cubicBezTo>
                    <a:pt x="750" y="60"/>
                    <a:pt x="690" y="180"/>
                    <a:pt x="540" y="39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3" name="Freeform 9"/>
            <p:cNvSpPr>
              <a:spLocks/>
            </p:cNvSpPr>
            <p:nvPr/>
          </p:nvSpPr>
          <p:spPr bwMode="auto">
            <a:xfrm>
              <a:off x="1632" y="2177"/>
              <a:ext cx="816" cy="672"/>
            </a:xfrm>
            <a:custGeom>
              <a:avLst/>
              <a:gdLst>
                <a:gd name="T0" fmla="*/ 0 w 2760"/>
                <a:gd name="T1" fmla="*/ 0 h 1920"/>
                <a:gd name="T2" fmla="*/ 0 w 2760"/>
                <a:gd name="T3" fmla="*/ 0 h 1920"/>
                <a:gd name="T4" fmla="*/ 0 w 2760"/>
                <a:gd name="T5" fmla="*/ 0 h 1920"/>
                <a:gd name="T6" fmla="*/ 1 w 2760"/>
                <a:gd name="T7" fmla="*/ 1 h 1920"/>
                <a:gd name="T8" fmla="*/ 0 w 2760"/>
                <a:gd name="T9" fmla="*/ 1 h 1920"/>
                <a:gd name="T10" fmla="*/ 0 w 2760"/>
                <a:gd name="T11" fmla="*/ 1 h 1920"/>
                <a:gd name="T12" fmla="*/ 0 w 2760"/>
                <a:gd name="T13" fmla="*/ 1 h 1920"/>
                <a:gd name="T14" fmla="*/ 0 w 2760"/>
                <a:gd name="T15" fmla="*/ 0 h 1920"/>
                <a:gd name="T16" fmla="*/ 0 60000 65536"/>
                <a:gd name="T17" fmla="*/ 0 60000 65536"/>
                <a:gd name="T18" fmla="*/ 0 60000 65536"/>
                <a:gd name="T19" fmla="*/ 0 60000 65536"/>
                <a:gd name="T20" fmla="*/ 0 60000 65536"/>
                <a:gd name="T21" fmla="*/ 0 60000 65536"/>
                <a:gd name="T22" fmla="*/ 0 60000 65536"/>
                <a:gd name="T23" fmla="*/ 0 60000 65536"/>
                <a:gd name="T24" fmla="*/ 0 w 2760"/>
                <a:gd name="T25" fmla="*/ 0 h 1920"/>
                <a:gd name="T26" fmla="*/ 2760 w 2760"/>
                <a:gd name="T27" fmla="*/ 1920 h 19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60" h="1920">
                  <a:moveTo>
                    <a:pt x="540" y="780"/>
                  </a:moveTo>
                  <a:cubicBezTo>
                    <a:pt x="750" y="600"/>
                    <a:pt x="960" y="120"/>
                    <a:pt x="1260" y="60"/>
                  </a:cubicBezTo>
                  <a:cubicBezTo>
                    <a:pt x="1560" y="0"/>
                    <a:pt x="2100" y="150"/>
                    <a:pt x="2340" y="420"/>
                  </a:cubicBezTo>
                  <a:cubicBezTo>
                    <a:pt x="2580" y="690"/>
                    <a:pt x="2760" y="1440"/>
                    <a:pt x="2700" y="1680"/>
                  </a:cubicBezTo>
                  <a:cubicBezTo>
                    <a:pt x="2640" y="1920"/>
                    <a:pt x="2340" y="1860"/>
                    <a:pt x="1980" y="1860"/>
                  </a:cubicBezTo>
                  <a:cubicBezTo>
                    <a:pt x="1620" y="1860"/>
                    <a:pt x="870" y="1800"/>
                    <a:pt x="540" y="1680"/>
                  </a:cubicBezTo>
                  <a:cubicBezTo>
                    <a:pt x="210" y="1560"/>
                    <a:pt x="0" y="1290"/>
                    <a:pt x="0" y="1140"/>
                  </a:cubicBezTo>
                  <a:cubicBezTo>
                    <a:pt x="0" y="990"/>
                    <a:pt x="330" y="960"/>
                    <a:pt x="540" y="78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4" name="Line 10"/>
            <p:cNvSpPr>
              <a:spLocks noChangeShapeType="1"/>
            </p:cNvSpPr>
            <p:nvPr/>
          </p:nvSpPr>
          <p:spPr bwMode="auto">
            <a:xfrm flipV="1">
              <a:off x="1272" y="1385"/>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1"/>
            <p:cNvSpPr>
              <a:spLocks noChangeShapeType="1"/>
            </p:cNvSpPr>
            <p:nvPr/>
          </p:nvSpPr>
          <p:spPr bwMode="auto">
            <a:xfrm>
              <a:off x="1272" y="1673"/>
              <a:ext cx="144" cy="36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p:cNvSpPr>
              <a:spLocks noChangeShapeType="1"/>
            </p:cNvSpPr>
            <p:nvPr/>
          </p:nvSpPr>
          <p:spPr bwMode="auto">
            <a:xfrm flipH="1">
              <a:off x="840" y="1673"/>
              <a:ext cx="360"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3"/>
            <p:cNvSpPr>
              <a:spLocks noChangeShapeType="1"/>
            </p:cNvSpPr>
            <p:nvPr/>
          </p:nvSpPr>
          <p:spPr bwMode="auto">
            <a:xfrm>
              <a:off x="2136" y="2537"/>
              <a:ext cx="216"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4"/>
            <p:cNvSpPr>
              <a:spLocks noChangeShapeType="1"/>
            </p:cNvSpPr>
            <p:nvPr/>
          </p:nvSpPr>
          <p:spPr bwMode="auto">
            <a:xfrm flipH="1">
              <a:off x="1704" y="2537"/>
              <a:ext cx="288"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5"/>
            <p:cNvSpPr>
              <a:spLocks noChangeShapeType="1"/>
            </p:cNvSpPr>
            <p:nvPr/>
          </p:nvSpPr>
          <p:spPr bwMode="auto">
            <a:xfrm flipH="1" flipV="1">
              <a:off x="1992" y="2249"/>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6"/>
            <p:cNvSpPr>
              <a:spLocks noChangeShapeType="1"/>
            </p:cNvSpPr>
            <p:nvPr/>
          </p:nvSpPr>
          <p:spPr bwMode="auto">
            <a:xfrm flipH="1">
              <a:off x="2640" y="1673"/>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7"/>
            <p:cNvSpPr>
              <a:spLocks noChangeShapeType="1"/>
            </p:cNvSpPr>
            <p:nvPr/>
          </p:nvSpPr>
          <p:spPr bwMode="auto">
            <a:xfrm flipV="1">
              <a:off x="2784" y="1529"/>
              <a:ext cx="432"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18"/>
            <p:cNvSpPr>
              <a:spLocks noChangeShapeType="1"/>
            </p:cNvSpPr>
            <p:nvPr/>
          </p:nvSpPr>
          <p:spPr bwMode="auto">
            <a:xfrm flipH="1" flipV="1">
              <a:off x="2712" y="1385"/>
              <a:ext cx="0"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19"/>
            <p:cNvSpPr>
              <a:spLocks noChangeShapeType="1"/>
            </p:cNvSpPr>
            <p:nvPr/>
          </p:nvSpPr>
          <p:spPr bwMode="auto">
            <a:xfrm flipH="1">
              <a:off x="2064" y="1673"/>
              <a:ext cx="648" cy="864"/>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0"/>
            <p:cNvSpPr>
              <a:spLocks noChangeShapeType="1"/>
            </p:cNvSpPr>
            <p:nvPr/>
          </p:nvSpPr>
          <p:spPr bwMode="auto">
            <a:xfrm flipH="1">
              <a:off x="1272" y="1625"/>
              <a:ext cx="1392" cy="48"/>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1"/>
            <p:cNvSpPr>
              <a:spLocks noChangeShapeType="1"/>
            </p:cNvSpPr>
            <p:nvPr/>
          </p:nvSpPr>
          <p:spPr bwMode="auto">
            <a:xfrm>
              <a:off x="1272" y="1745"/>
              <a:ext cx="720" cy="72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2"/>
            <p:cNvSpPr txBox="1">
              <a:spLocks noChangeArrowheads="1"/>
            </p:cNvSpPr>
            <p:nvPr/>
          </p:nvSpPr>
          <p:spPr bwMode="auto">
            <a:xfrm>
              <a:off x="2559" y="2249"/>
              <a:ext cx="1368"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r">
                <a:spcBef>
                  <a:spcPts val="600"/>
                </a:spcBef>
              </a:pPr>
              <a:r>
                <a:rPr lang="en-US" sz="1000" b="1" dirty="0"/>
                <a:t>Between cluster variance: </a:t>
              </a:r>
            </a:p>
            <a:p>
              <a:pPr algn="r">
                <a:spcBef>
                  <a:spcPts val="600"/>
                </a:spcBef>
              </a:pPr>
              <a:r>
                <a:rPr lang="en-US" sz="1000" b="1" dirty="0"/>
                <a:t>Within cluster variance: </a:t>
              </a:r>
              <a:endParaRPr lang="en-US" sz="2000" dirty="0"/>
            </a:p>
          </p:txBody>
        </p:sp>
        <p:sp>
          <p:nvSpPr>
            <p:cNvPr id="27" name="Line 23"/>
            <p:cNvSpPr>
              <a:spLocks noChangeShapeType="1"/>
            </p:cNvSpPr>
            <p:nvPr/>
          </p:nvSpPr>
          <p:spPr bwMode="auto">
            <a:xfrm>
              <a:off x="3895" y="2357"/>
              <a:ext cx="288" cy="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24"/>
            <p:cNvSpPr>
              <a:spLocks noChangeShapeType="1"/>
            </p:cNvSpPr>
            <p:nvPr/>
          </p:nvSpPr>
          <p:spPr bwMode="auto">
            <a:xfrm>
              <a:off x="3895" y="2633"/>
              <a:ext cx="288" cy="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036349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313</a:t>
            </a:fld>
            <a:endParaRPr lang="en-US" sz="800" dirty="0">
              <a:solidFill>
                <a:schemeClr val="bg1"/>
              </a:solidFill>
            </a:endParaRPr>
          </a:p>
        </p:txBody>
      </p:sp>
      <p:sp>
        <p:nvSpPr>
          <p:cNvPr id="4099" name="Rectangle 2"/>
          <p:cNvSpPr>
            <a:spLocks noChangeArrowheads="1"/>
          </p:cNvSpPr>
          <p:nvPr/>
        </p:nvSpPr>
        <p:spPr bwMode="auto">
          <a:xfrm>
            <a:off x="177799" y="534988"/>
            <a:ext cx="669745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a:t>
            </a:r>
          </a:p>
        </p:txBody>
      </p:sp>
      <p:sp>
        <p:nvSpPr>
          <p:cNvPr id="9" name="Rectangle 3"/>
          <p:cNvSpPr>
            <a:spLocks noChangeArrowheads="1"/>
          </p:cNvSpPr>
          <p:nvPr/>
        </p:nvSpPr>
        <p:spPr bwMode="auto">
          <a:xfrm>
            <a:off x="480080" y="1537710"/>
            <a:ext cx="79216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34988" algn="l"/>
              </a:tabLst>
              <a:defRPr b="1">
                <a:solidFill>
                  <a:schemeClr val="tx1"/>
                </a:solidFill>
                <a:latin typeface="Arial" pitchFamily="34" charset="0"/>
              </a:defRPr>
            </a:lvl1pPr>
            <a:lvl2pPr marL="742950" indent="-285750">
              <a:tabLst>
                <a:tab pos="534988" algn="l"/>
              </a:tabLst>
              <a:defRPr b="1">
                <a:solidFill>
                  <a:schemeClr val="tx1"/>
                </a:solidFill>
                <a:latin typeface="Arial" pitchFamily="34" charset="0"/>
              </a:defRPr>
            </a:lvl2pPr>
            <a:lvl3pPr marL="1143000" indent="-228600">
              <a:tabLst>
                <a:tab pos="534988" algn="l"/>
              </a:tabLst>
              <a:defRPr b="1">
                <a:solidFill>
                  <a:schemeClr val="tx1"/>
                </a:solidFill>
                <a:latin typeface="Arial" pitchFamily="34" charset="0"/>
              </a:defRPr>
            </a:lvl3pPr>
            <a:lvl4pPr marL="1600200" indent="-228600">
              <a:tabLst>
                <a:tab pos="534988" algn="l"/>
              </a:tabLst>
              <a:defRPr b="1">
                <a:solidFill>
                  <a:schemeClr val="tx1"/>
                </a:solidFill>
                <a:latin typeface="Arial" pitchFamily="34" charset="0"/>
              </a:defRPr>
            </a:lvl4pPr>
            <a:lvl5pPr marL="2057400" indent="-228600">
              <a:tabLst>
                <a:tab pos="534988" algn="l"/>
              </a:tabLst>
              <a:defRPr b="1">
                <a:solidFill>
                  <a:schemeClr val="tx1"/>
                </a:solidFill>
                <a:latin typeface="Arial" pitchFamily="34" charset="0"/>
              </a:defRPr>
            </a:lvl5pPr>
            <a:lvl6pPr marL="2514600" indent="-2286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eaLnBrk="0" fontAlgn="base" hangingPunct="0">
              <a:spcBef>
                <a:spcPct val="50000"/>
              </a:spcBef>
              <a:spcAft>
                <a:spcPct val="0"/>
              </a:spcAft>
              <a:tabLst>
                <a:tab pos="534988"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ct val="30000"/>
              </a:spcBef>
              <a:spcAft>
                <a:spcPts val="0"/>
              </a:spcAft>
              <a:buClrTx/>
              <a:buSzPct val="100000"/>
              <a:buFontTx/>
              <a:buNone/>
              <a:tabLst>
                <a:tab pos="534988"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If you put V</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in</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on the ordinate and the number of cluster k on the abscissa, it often results in a curve with one or several kinks. At the point where exists the (first) significant kink, you can find the optimal number of clusters:</a:t>
            </a:r>
          </a:p>
        </p:txBody>
      </p:sp>
      <p:sp>
        <p:nvSpPr>
          <p:cNvPr id="11" name="Line 5"/>
          <p:cNvSpPr>
            <a:spLocks noChangeShapeType="1"/>
          </p:cNvSpPr>
          <p:nvPr/>
        </p:nvSpPr>
        <p:spPr bwMode="auto">
          <a:xfrm>
            <a:off x="2424786" y="3059630"/>
            <a:ext cx="0" cy="2138363"/>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2426505" y="5199580"/>
            <a:ext cx="3509919"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5605735" y="5320230"/>
            <a:ext cx="1174559" cy="45720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1611365" y="3005655"/>
            <a:ext cx="911444"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a:ln>
                  <a:noFill/>
                </a:ln>
                <a:solidFill>
                  <a:srgbClr val="000000"/>
                </a:solidFill>
                <a:effectLst/>
                <a:uLnTx/>
                <a:uFillTx/>
                <a:latin typeface="Arial" pitchFamily="34" charset="0"/>
              </a:rPr>
              <a:t>Variance </a:t>
            </a:r>
            <a:endParaRPr kumimoji="0" lang="en-US" altLang="de-DE" sz="1200" b="1" i="0" u="none" strike="noStrike" kern="0" cap="none" spc="0" normalizeH="0" baseline="-25000" noProof="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270899" y="5139255"/>
            <a:ext cx="350820" cy="111125"/>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269179" y="5124967"/>
            <a:ext cx="68788" cy="730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336247" y="5124967"/>
            <a:ext cx="61909" cy="1381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5399876" y="5140842"/>
            <a:ext cx="56750" cy="1222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5451468" y="5139255"/>
            <a:ext cx="77387" cy="1095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5528854" y="5197992"/>
            <a:ext cx="92864" cy="5238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2429946" y="3429517"/>
            <a:ext cx="429926" cy="542146"/>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3367181" y="4513998"/>
            <a:ext cx="502746" cy="230365"/>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Line 17"/>
          <p:cNvSpPr>
            <a:spLocks noChangeShapeType="1"/>
          </p:cNvSpPr>
          <p:nvPr/>
        </p:nvSpPr>
        <p:spPr bwMode="auto">
          <a:xfrm>
            <a:off x="3370624" y="3421580"/>
            <a:ext cx="0" cy="1773238"/>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367184"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749810"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668133"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3055918"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2423066"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4921798"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304424"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222747"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610532"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77680"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5750696" y="52043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2283770" y="5237680"/>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019821" y="5248792"/>
            <a:ext cx="397252"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10</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525397" y="5240855"/>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5</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8" name="AutoShape 32"/>
          <p:cNvSpPr>
            <a:spLocks/>
          </p:cNvSpPr>
          <p:nvPr/>
        </p:nvSpPr>
        <p:spPr bwMode="auto">
          <a:xfrm>
            <a:off x="3430814" y="3412054"/>
            <a:ext cx="128978" cy="1080000"/>
          </a:xfrm>
          <a:prstGeom prst="rightBrace">
            <a:avLst>
              <a:gd name="adj1" fmla="val 67889"/>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AutoShape 33"/>
          <p:cNvSpPr>
            <a:spLocks/>
          </p:cNvSpPr>
          <p:nvPr/>
        </p:nvSpPr>
        <p:spPr bwMode="auto">
          <a:xfrm>
            <a:off x="3396419" y="4571149"/>
            <a:ext cx="128978" cy="612000"/>
          </a:xfrm>
          <a:prstGeom prst="rightBrace">
            <a:avLst>
              <a:gd name="adj1" fmla="val 5177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0" name="Text Box 34"/>
          <p:cNvSpPr txBox="1">
            <a:spLocks noChangeArrowheads="1"/>
          </p:cNvSpPr>
          <p:nvPr/>
        </p:nvSpPr>
        <p:spPr bwMode="auto">
          <a:xfrm>
            <a:off x="3509772" y="3762260"/>
            <a:ext cx="1719706"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Between</a:t>
            </a:r>
            <a:r>
              <a:rPr kumimoji="0" lang="en-US" altLang="de-DE" sz="1200" b="1" i="0" u="none" strike="noStrike" kern="0" cap="none" spc="0" normalizeH="0" noProof="0" dirty="0">
                <a:ln>
                  <a:noFill/>
                </a:ln>
                <a:solidFill>
                  <a:srgbClr val="000000"/>
                </a:solidFill>
                <a:effectLst/>
                <a:uLnTx/>
                <a:uFillTx/>
                <a:latin typeface="Arial" pitchFamily="34" charset="0"/>
              </a:rPr>
              <a:t> </a:t>
            </a:r>
            <a:r>
              <a:rPr kumimoji="0" lang="en-US" altLang="de-DE" sz="1200" b="1" i="0" u="none" strike="noStrike" kern="0" cap="none" spc="0" normalizeH="0" baseline="0" noProof="0" dirty="0">
                <a:ln>
                  <a:noFill/>
                </a:ln>
                <a:solidFill>
                  <a:srgbClr val="000000"/>
                </a:solidFill>
                <a:effectLst/>
                <a:uLnTx/>
                <a:uFillTx/>
                <a:latin typeface="Arial" pitchFamily="34" charset="0"/>
              </a:rPr>
              <a:t>cluster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betw</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1" name="Text Box 35"/>
          <p:cNvSpPr txBox="1">
            <a:spLocks noChangeArrowheads="1"/>
          </p:cNvSpPr>
          <p:nvPr/>
        </p:nvSpPr>
        <p:spPr bwMode="auto">
          <a:xfrm>
            <a:off x="3495398" y="4708410"/>
            <a:ext cx="1429075"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200" kern="0" dirty="0">
                <a:solidFill>
                  <a:srgbClr val="000000"/>
                </a:solidFill>
              </a:rPr>
              <a:t>Within cluster variance </a:t>
            </a:r>
            <a:r>
              <a:rPr kumimoji="0" lang="en-US" altLang="de-DE" sz="1200" b="1" i="0" u="none" strike="noStrike" kern="0" cap="none" spc="0" normalizeH="0" baseline="0" noProof="0" dirty="0">
                <a:ln>
                  <a:noFill/>
                </a:ln>
                <a:solidFill>
                  <a:srgbClr val="000000"/>
                </a:solidFill>
                <a:effectLst/>
                <a:uLnTx/>
                <a:uFillTx/>
                <a:latin typeface="Arial" pitchFamily="34" charset="0"/>
              </a:rPr>
              <a:t>V</a:t>
            </a:r>
            <a:r>
              <a:rPr kumimoji="0" lang="en-US" altLang="de-DE" sz="1200" b="1" i="0" u="none" strike="noStrike" kern="0" cap="none" spc="0" normalizeH="0" baseline="-25000" noProof="0" dirty="0">
                <a:ln>
                  <a:noFill/>
                </a:ln>
                <a:solidFill>
                  <a:srgbClr val="000000"/>
                </a:solidFill>
                <a:effectLst/>
                <a:uLnTx/>
                <a:uFillTx/>
                <a:latin typeface="Arial" pitchFamily="34" charset="0"/>
              </a:rPr>
              <a:t>in</a:t>
            </a:r>
          </a:p>
        </p:txBody>
      </p:sp>
      <p:sp>
        <p:nvSpPr>
          <p:cNvPr id="42" name="Line 36"/>
          <p:cNvSpPr>
            <a:spLocks noChangeShapeType="1"/>
          </p:cNvSpPr>
          <p:nvPr/>
        </p:nvSpPr>
        <p:spPr bwMode="auto">
          <a:xfrm flipV="1">
            <a:off x="2440263" y="3189805"/>
            <a:ext cx="419608" cy="22225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3" name="Text Box 37"/>
          <p:cNvSpPr txBox="1">
            <a:spLocks noChangeArrowheads="1"/>
          </p:cNvSpPr>
          <p:nvPr/>
        </p:nvSpPr>
        <p:spPr bwMode="auto">
          <a:xfrm>
            <a:off x="2899424" y="3004067"/>
            <a:ext cx="1719706"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Total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tot</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859871" y="3971662"/>
            <a:ext cx="507313" cy="5423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869927" y="4744363"/>
            <a:ext cx="1880766" cy="436164"/>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30215844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314</a:t>
            </a:fld>
            <a:endParaRPr lang="en-US" sz="800" dirty="0">
              <a:solidFill>
                <a:schemeClr val="bg1"/>
              </a:solidFill>
            </a:endParaRPr>
          </a:p>
        </p:txBody>
      </p:sp>
      <p:sp>
        <p:nvSpPr>
          <p:cNvPr id="4099" name="Rectangle 2"/>
          <p:cNvSpPr>
            <a:spLocks noChangeArrowheads="1"/>
          </p:cNvSpPr>
          <p:nvPr/>
        </p:nvSpPr>
        <p:spPr bwMode="auto">
          <a:xfrm>
            <a:off x="177799" y="534988"/>
            <a:ext cx="68009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(III)</a:t>
            </a:r>
          </a:p>
        </p:txBody>
      </p:sp>
      <p:grpSp>
        <p:nvGrpSpPr>
          <p:cNvPr id="2" name="Gruppieren 1"/>
          <p:cNvGrpSpPr/>
          <p:nvPr/>
        </p:nvGrpSpPr>
        <p:grpSpPr>
          <a:xfrm>
            <a:off x="1583957" y="2413032"/>
            <a:ext cx="6503276" cy="4098077"/>
            <a:chOff x="457200" y="1371600"/>
            <a:chExt cx="7781025" cy="4840950"/>
          </a:xfrm>
        </p:grpSpPr>
        <p:sp>
          <p:nvSpPr>
            <p:cNvPr id="11" name="Line 5"/>
            <p:cNvSpPr>
              <a:spLocks noChangeShapeType="1"/>
            </p:cNvSpPr>
            <p:nvPr/>
          </p:nvSpPr>
          <p:spPr bwMode="auto">
            <a:xfrm>
              <a:off x="1654476" y="1469366"/>
              <a:ext cx="0" cy="3873261"/>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1648380" y="5345502"/>
              <a:ext cx="5166256"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6509389" y="5564037"/>
              <a:ext cx="1728836" cy="648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457200" y="1371600"/>
              <a:ext cx="134155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Variance </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843675" y="5151120"/>
              <a:ext cx="516371" cy="371513"/>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841143" y="5210354"/>
              <a:ext cx="101249" cy="132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939861" y="5210354"/>
              <a:ext cx="91124" cy="25016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6033516" y="5239108"/>
              <a:ext cx="83530" cy="2214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6109455" y="5236234"/>
              <a:ext cx="113906" cy="1984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6223359" y="5342625"/>
              <a:ext cx="136687" cy="948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1662071" y="2139350"/>
              <a:ext cx="607753" cy="1104182"/>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2915727" y="4235569"/>
              <a:ext cx="806399" cy="38818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041593"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132879"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484561"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2583440"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1660570" y="533112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5329832"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421118"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772800"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871679"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40183"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6549889" y="5354127"/>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1507296" y="5440391"/>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1</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534495" y="5460518"/>
              <a:ext cx="58471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10</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334849" y="5446142"/>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5</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269826" y="3243532"/>
              <a:ext cx="645902" cy="9920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722127" y="4623757"/>
              <a:ext cx="2827757" cy="687233"/>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4" name="Gerade Verbindung 3"/>
            <p:cNvCxnSpPr/>
            <p:nvPr/>
          </p:nvCxnSpPr>
          <p:spPr bwMode="auto">
            <a:xfrm>
              <a:off x="1648380" y="2139350"/>
              <a:ext cx="4901509" cy="3171641"/>
            </a:xfrm>
            <a:prstGeom prst="line">
              <a:avLst/>
            </a:prstGeom>
            <a:solidFill>
              <a:schemeClr val="accent1"/>
            </a:solidFill>
            <a:ln w="190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Gerade Verbindung mit Pfeil 5"/>
            <p:cNvCxnSpPr/>
            <p:nvPr/>
          </p:nvCxnSpPr>
          <p:spPr bwMode="auto">
            <a:xfrm flipH="1">
              <a:off x="2278450" y="2760453"/>
              <a:ext cx="313616" cy="488452"/>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Gerade Verbindung mit Pfeil 47"/>
            <p:cNvCxnSpPr/>
            <p:nvPr/>
          </p:nvCxnSpPr>
          <p:spPr bwMode="auto">
            <a:xfrm flipH="1">
              <a:off x="2915728" y="3371492"/>
              <a:ext cx="622296" cy="864078"/>
            </a:xfrm>
            <a:prstGeom prst="straightConnector1">
              <a:avLst/>
            </a:prstGeom>
            <a:solidFill>
              <a:schemeClr val="accent1"/>
            </a:solidFill>
            <a:ln w="571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mit Pfeil 50"/>
            <p:cNvCxnSpPr>
              <a:endCxn id="45" idx="1"/>
            </p:cNvCxnSpPr>
            <p:nvPr/>
          </p:nvCxnSpPr>
          <p:spPr bwMode="auto">
            <a:xfrm flipH="1">
              <a:off x="3722127" y="3803531"/>
              <a:ext cx="509381" cy="820226"/>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Rechteck 2"/>
          <p:cNvSpPr/>
          <p:nvPr/>
        </p:nvSpPr>
        <p:spPr>
          <a:xfrm>
            <a:off x="362308" y="1111371"/>
            <a:ext cx="8488393" cy="1200329"/>
          </a:xfrm>
          <a:prstGeom prst="rect">
            <a:avLst/>
          </a:prstGeom>
        </p:spPr>
        <p:txBody>
          <a:bodyPr wrap="square">
            <a:spAutoFit/>
          </a:bodyPr>
          <a:lstStyle/>
          <a:p>
            <a:pPr algn="l"/>
            <a:r>
              <a:rPr lang="en-US" sz="1800" dirty="0"/>
              <a:t>Instead of visually identifying the optimal cluster number, we can calculate the distances from the points on the elbow curve to a straight line linking the first and the last point on the curve. The cluster number with the largest distance is then chosen as the one with the strongest kink. </a:t>
            </a:r>
          </a:p>
        </p:txBody>
      </p:sp>
    </p:spTree>
    <p:extLst>
      <p:ext uri="{BB962C8B-B14F-4D97-AF65-F5344CB8AC3E}">
        <p14:creationId xmlns:p14="http://schemas.microsoft.com/office/powerpoint/2010/main" val="2124424945"/>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315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solidFill>
                  <a:srgbClr val="C00000"/>
                </a:solidFill>
              </a:rPr>
              <a:t>4.4.2.2	Hierarchical Cluster Analysis</a:t>
            </a:r>
          </a:p>
        </p:txBody>
      </p:sp>
    </p:spTree>
    <p:extLst>
      <p:ext uri="{BB962C8B-B14F-4D97-AF65-F5344CB8AC3E}">
        <p14:creationId xmlns:p14="http://schemas.microsoft.com/office/powerpoint/2010/main" val="215504708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Hierarchical Cluster Methods</a:t>
            </a:r>
          </a:p>
        </p:txBody>
      </p:sp>
      <p:sp>
        <p:nvSpPr>
          <p:cNvPr id="5" name="Text Box 3"/>
          <p:cNvSpPr txBox="1">
            <a:spLocks noChangeArrowheads="1"/>
          </p:cNvSpPr>
          <p:nvPr/>
        </p:nvSpPr>
        <p:spPr bwMode="auto">
          <a:xfrm>
            <a:off x="512764" y="1897265"/>
            <a:ext cx="8115848" cy="344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360363" indent="-180975">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two types of hierarchical cluster methods: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Agglomerative hierarchical clustering is a bottom-up clustering method. It starts with every single data object in a single cluster. Then, in each iteration, it agglomerates (merges) the closest pair of clusters by satisfying some similarity criteria, until all of the data is in one cluster.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Divisive hierarchical clustering is a top-down clustering method. It works in a similar way to agglomerative clustering but in the opposite direction. This method starts with a single cluster containing all data objects, and then successively splits resulting clusters until only clusters of individual data objects remain.</a:t>
            </a:r>
          </a:p>
        </p:txBody>
      </p:sp>
    </p:spTree>
    <p:extLst>
      <p:ext uri="{BB962C8B-B14F-4D97-AF65-F5344CB8AC3E}">
        <p14:creationId xmlns:p14="http://schemas.microsoft.com/office/powerpoint/2010/main" val="62387898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317</a:t>
            </a:fld>
            <a:endParaRPr lang="en-US" sz="800" dirty="0">
              <a:solidFill>
                <a:schemeClr val="bg1"/>
              </a:solidFill>
            </a:endParaRPr>
          </a:p>
        </p:txBody>
      </p:sp>
      <p:sp>
        <p:nvSpPr>
          <p:cNvPr id="4099" name="Rectangle 2"/>
          <p:cNvSpPr>
            <a:spLocks noChangeArrowheads="1"/>
          </p:cNvSpPr>
          <p:nvPr/>
        </p:nvSpPr>
        <p:spPr bwMode="auto">
          <a:xfrm>
            <a:off x="177799" y="534988"/>
            <a:ext cx="68484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Process of the Hierarchical Cluster Analysis</a:t>
            </a:r>
          </a:p>
        </p:txBody>
      </p:sp>
      <p:sp>
        <p:nvSpPr>
          <p:cNvPr id="4" name="Line 30"/>
          <p:cNvSpPr>
            <a:spLocks noChangeShapeType="1"/>
          </p:cNvSpPr>
          <p:nvPr/>
        </p:nvSpPr>
        <p:spPr bwMode="auto">
          <a:xfrm>
            <a:off x="463550" y="1758950"/>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5" name="Text Box 31"/>
          <p:cNvSpPr txBox="1">
            <a:spLocks noChangeArrowheads="1"/>
          </p:cNvSpPr>
          <p:nvPr/>
        </p:nvSpPr>
        <p:spPr bwMode="auto">
          <a:xfrm>
            <a:off x="38100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6" name="Text Box 32"/>
          <p:cNvSpPr txBox="1">
            <a:spLocks noChangeArrowheads="1"/>
          </p:cNvSpPr>
          <p:nvPr/>
        </p:nvSpPr>
        <p:spPr bwMode="auto">
          <a:xfrm>
            <a:off x="2351088" y="1352550"/>
            <a:ext cx="123031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7" name="Text Box 33"/>
          <p:cNvSpPr txBox="1">
            <a:spLocks noChangeArrowheads="1"/>
          </p:cNvSpPr>
          <p:nvPr/>
        </p:nvSpPr>
        <p:spPr bwMode="auto">
          <a:xfrm>
            <a:off x="404495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8" name="Text Box 34"/>
          <p:cNvSpPr txBox="1">
            <a:spLocks noChangeArrowheads="1"/>
          </p:cNvSpPr>
          <p:nvPr/>
        </p:nvSpPr>
        <p:spPr bwMode="auto">
          <a:xfrm>
            <a:off x="5876925"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9" name="Text Box 35"/>
          <p:cNvSpPr txBox="1">
            <a:spLocks noChangeArrowheads="1"/>
          </p:cNvSpPr>
          <p:nvPr/>
        </p:nvSpPr>
        <p:spPr bwMode="auto">
          <a:xfrm>
            <a:off x="7594600" y="1352550"/>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0" name="Line 44"/>
          <p:cNvSpPr>
            <a:spLocks noChangeShapeType="1"/>
          </p:cNvSpPr>
          <p:nvPr/>
        </p:nvSpPr>
        <p:spPr bwMode="auto">
          <a:xfrm>
            <a:off x="450850" y="5845175"/>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11" name="Text Box 45"/>
          <p:cNvSpPr txBox="1">
            <a:spLocks noChangeArrowheads="1"/>
          </p:cNvSpPr>
          <p:nvPr/>
        </p:nvSpPr>
        <p:spPr bwMode="auto">
          <a:xfrm>
            <a:off x="3619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2" name="Text Box 46"/>
          <p:cNvSpPr txBox="1">
            <a:spLocks noChangeArrowheads="1"/>
          </p:cNvSpPr>
          <p:nvPr/>
        </p:nvSpPr>
        <p:spPr bwMode="auto">
          <a:xfrm>
            <a:off x="21653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13" name="Text Box 47"/>
          <p:cNvSpPr txBox="1">
            <a:spLocks noChangeArrowheads="1"/>
          </p:cNvSpPr>
          <p:nvPr/>
        </p:nvSpPr>
        <p:spPr bwMode="auto">
          <a:xfrm>
            <a:off x="4035425"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14" name="Text Box 48"/>
          <p:cNvSpPr txBox="1">
            <a:spLocks noChangeArrowheads="1"/>
          </p:cNvSpPr>
          <p:nvPr/>
        </p:nvSpPr>
        <p:spPr bwMode="auto">
          <a:xfrm>
            <a:off x="5854700"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15" name="Text Box 49"/>
          <p:cNvSpPr txBox="1">
            <a:spLocks noChangeArrowheads="1"/>
          </p:cNvSpPr>
          <p:nvPr/>
        </p:nvSpPr>
        <p:spPr bwMode="auto">
          <a:xfrm>
            <a:off x="7623175"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16" name="Text Box 50"/>
          <p:cNvSpPr txBox="1">
            <a:spLocks noChangeArrowheads="1"/>
          </p:cNvSpPr>
          <p:nvPr/>
        </p:nvSpPr>
        <p:spPr bwMode="auto">
          <a:xfrm>
            <a:off x="369888" y="1050925"/>
            <a:ext cx="196373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Agglomerative</a:t>
            </a:r>
          </a:p>
        </p:txBody>
      </p:sp>
      <p:sp>
        <p:nvSpPr>
          <p:cNvPr id="17" name="Text Box 51"/>
          <p:cNvSpPr txBox="1">
            <a:spLocks noChangeArrowheads="1"/>
          </p:cNvSpPr>
          <p:nvPr/>
        </p:nvSpPr>
        <p:spPr bwMode="auto">
          <a:xfrm>
            <a:off x="7723820" y="6196013"/>
            <a:ext cx="11858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Divisive</a:t>
            </a:r>
          </a:p>
        </p:txBody>
      </p:sp>
      <p:sp>
        <p:nvSpPr>
          <p:cNvPr id="18" name="Line 52"/>
          <p:cNvSpPr>
            <a:spLocks noChangeShapeType="1"/>
          </p:cNvSpPr>
          <p:nvPr/>
        </p:nvSpPr>
        <p:spPr bwMode="auto">
          <a:xfrm>
            <a:off x="2151762" y="1263650"/>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19" name="Line 53"/>
          <p:cNvSpPr>
            <a:spLocks noChangeShapeType="1"/>
          </p:cNvSpPr>
          <p:nvPr/>
        </p:nvSpPr>
        <p:spPr bwMode="auto">
          <a:xfrm flipH="1">
            <a:off x="7190420" y="6361113"/>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nvGrpSpPr>
          <p:cNvPr id="20" name="Group 54"/>
          <p:cNvGrpSpPr>
            <a:grpSpLocks/>
          </p:cNvGrpSpPr>
          <p:nvPr/>
        </p:nvGrpSpPr>
        <p:grpSpPr bwMode="auto">
          <a:xfrm>
            <a:off x="520700" y="1873250"/>
            <a:ext cx="952500" cy="457200"/>
            <a:chOff x="672" y="1408"/>
            <a:chExt cx="600" cy="288"/>
          </a:xfrm>
        </p:grpSpPr>
        <p:sp>
          <p:nvSpPr>
            <p:cNvPr id="21" name="Oval 55"/>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2" name="Text Box 56"/>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a:t>
              </a:r>
            </a:p>
          </p:txBody>
        </p:sp>
      </p:grpSp>
      <p:grpSp>
        <p:nvGrpSpPr>
          <p:cNvPr id="23" name="Group 57"/>
          <p:cNvGrpSpPr>
            <a:grpSpLocks/>
          </p:cNvGrpSpPr>
          <p:nvPr/>
        </p:nvGrpSpPr>
        <p:grpSpPr bwMode="auto">
          <a:xfrm>
            <a:off x="520700" y="2724150"/>
            <a:ext cx="952500" cy="457200"/>
            <a:chOff x="672" y="1408"/>
            <a:chExt cx="600" cy="288"/>
          </a:xfrm>
        </p:grpSpPr>
        <p:sp>
          <p:nvSpPr>
            <p:cNvPr id="24" name="Oval 58"/>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5" name="Text Box 59"/>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B</a:t>
              </a:r>
            </a:p>
          </p:txBody>
        </p:sp>
      </p:grpSp>
      <p:grpSp>
        <p:nvGrpSpPr>
          <p:cNvPr id="26" name="Group 60"/>
          <p:cNvGrpSpPr>
            <a:grpSpLocks/>
          </p:cNvGrpSpPr>
          <p:nvPr/>
        </p:nvGrpSpPr>
        <p:grpSpPr bwMode="auto">
          <a:xfrm>
            <a:off x="520700" y="5276850"/>
            <a:ext cx="952500" cy="457200"/>
            <a:chOff x="672" y="1408"/>
            <a:chExt cx="600" cy="288"/>
          </a:xfrm>
        </p:grpSpPr>
        <p:sp>
          <p:nvSpPr>
            <p:cNvPr id="27" name="Oval 61"/>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8" name="Text Box 62"/>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E</a:t>
              </a:r>
            </a:p>
          </p:txBody>
        </p:sp>
      </p:grpSp>
      <p:grpSp>
        <p:nvGrpSpPr>
          <p:cNvPr id="29" name="Group 63"/>
          <p:cNvGrpSpPr>
            <a:grpSpLocks/>
          </p:cNvGrpSpPr>
          <p:nvPr/>
        </p:nvGrpSpPr>
        <p:grpSpPr bwMode="auto">
          <a:xfrm>
            <a:off x="520700" y="4438650"/>
            <a:ext cx="952500" cy="457200"/>
            <a:chOff x="672" y="1408"/>
            <a:chExt cx="600" cy="288"/>
          </a:xfrm>
        </p:grpSpPr>
        <p:sp>
          <p:nvSpPr>
            <p:cNvPr id="30" name="Oval 64"/>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1" name="Text Box 65"/>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a:t>
              </a:r>
            </a:p>
          </p:txBody>
        </p:sp>
      </p:grpSp>
      <p:grpSp>
        <p:nvGrpSpPr>
          <p:cNvPr id="32" name="Group 66"/>
          <p:cNvGrpSpPr>
            <a:grpSpLocks/>
          </p:cNvGrpSpPr>
          <p:nvPr/>
        </p:nvGrpSpPr>
        <p:grpSpPr bwMode="auto">
          <a:xfrm>
            <a:off x="520700" y="3562350"/>
            <a:ext cx="952500" cy="457200"/>
            <a:chOff x="672" y="1408"/>
            <a:chExt cx="600" cy="288"/>
          </a:xfrm>
        </p:grpSpPr>
        <p:sp>
          <p:nvSpPr>
            <p:cNvPr id="33" name="Oval 67"/>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Text Box 68"/>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a:t>
              </a:r>
            </a:p>
          </p:txBody>
        </p:sp>
      </p:grpSp>
      <p:grpSp>
        <p:nvGrpSpPr>
          <p:cNvPr id="35" name="Group 69"/>
          <p:cNvGrpSpPr>
            <a:grpSpLocks/>
          </p:cNvGrpSpPr>
          <p:nvPr/>
        </p:nvGrpSpPr>
        <p:grpSpPr bwMode="auto">
          <a:xfrm>
            <a:off x="4241800" y="4857750"/>
            <a:ext cx="952500" cy="457200"/>
            <a:chOff x="672" y="1408"/>
            <a:chExt cx="600" cy="288"/>
          </a:xfrm>
        </p:grpSpPr>
        <p:sp>
          <p:nvSpPr>
            <p:cNvPr id="36" name="Oval 70"/>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7" name="Text Box 71"/>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 E</a:t>
              </a:r>
            </a:p>
          </p:txBody>
        </p:sp>
      </p:grpSp>
      <p:grpSp>
        <p:nvGrpSpPr>
          <p:cNvPr id="38" name="Group 72"/>
          <p:cNvGrpSpPr>
            <a:grpSpLocks/>
          </p:cNvGrpSpPr>
          <p:nvPr/>
        </p:nvGrpSpPr>
        <p:grpSpPr bwMode="auto">
          <a:xfrm>
            <a:off x="2489200" y="2298700"/>
            <a:ext cx="952500" cy="457200"/>
            <a:chOff x="672" y="1408"/>
            <a:chExt cx="600" cy="288"/>
          </a:xfrm>
        </p:grpSpPr>
        <p:sp>
          <p:nvSpPr>
            <p:cNvPr id="39" name="Oval 73"/>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0" name="Text Box 74"/>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a:t>
              </a:r>
            </a:p>
          </p:txBody>
        </p:sp>
      </p:grpSp>
      <p:grpSp>
        <p:nvGrpSpPr>
          <p:cNvPr id="41" name="Group 75"/>
          <p:cNvGrpSpPr>
            <a:grpSpLocks/>
          </p:cNvGrpSpPr>
          <p:nvPr/>
        </p:nvGrpSpPr>
        <p:grpSpPr bwMode="auto">
          <a:xfrm>
            <a:off x="6048375" y="4210050"/>
            <a:ext cx="990600" cy="457200"/>
            <a:chOff x="4120" y="2976"/>
            <a:chExt cx="624" cy="288"/>
          </a:xfrm>
        </p:grpSpPr>
        <p:sp>
          <p:nvSpPr>
            <p:cNvPr id="42" name="Oval 76"/>
            <p:cNvSpPr>
              <a:spLocks noChangeArrowheads="1"/>
            </p:cNvSpPr>
            <p:nvPr/>
          </p:nvSpPr>
          <p:spPr bwMode="auto">
            <a:xfrm>
              <a:off x="4136" y="2976"/>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3" name="Text Box 77"/>
            <p:cNvSpPr txBox="1">
              <a:spLocks noChangeArrowheads="1"/>
            </p:cNvSpPr>
            <p:nvPr/>
          </p:nvSpPr>
          <p:spPr bwMode="auto">
            <a:xfrm>
              <a:off x="4120" y="3000"/>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 D, E</a:t>
              </a:r>
            </a:p>
          </p:txBody>
        </p:sp>
      </p:grpSp>
      <p:grpSp>
        <p:nvGrpSpPr>
          <p:cNvPr id="44" name="Group 78"/>
          <p:cNvGrpSpPr>
            <a:grpSpLocks/>
          </p:cNvGrpSpPr>
          <p:nvPr/>
        </p:nvGrpSpPr>
        <p:grpSpPr bwMode="auto">
          <a:xfrm>
            <a:off x="7426325" y="3254375"/>
            <a:ext cx="1587500" cy="457200"/>
            <a:chOff x="4960" y="2192"/>
            <a:chExt cx="1000" cy="288"/>
          </a:xfrm>
        </p:grpSpPr>
        <p:sp>
          <p:nvSpPr>
            <p:cNvPr id="45" name="Oval 79"/>
            <p:cNvSpPr>
              <a:spLocks noChangeArrowheads="1"/>
            </p:cNvSpPr>
            <p:nvPr/>
          </p:nvSpPr>
          <p:spPr bwMode="auto">
            <a:xfrm>
              <a:off x="4968" y="2192"/>
              <a:ext cx="968"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46" name="Text Box 80"/>
            <p:cNvSpPr txBox="1">
              <a:spLocks noChangeArrowheads="1"/>
            </p:cNvSpPr>
            <p:nvPr/>
          </p:nvSpPr>
          <p:spPr bwMode="auto">
            <a:xfrm>
              <a:off x="4960" y="2216"/>
              <a:ext cx="10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 C, D, E</a:t>
              </a:r>
            </a:p>
          </p:txBody>
        </p:sp>
      </p:grpSp>
      <p:sp>
        <p:nvSpPr>
          <p:cNvPr id="47" name="Line 81"/>
          <p:cNvSpPr>
            <a:spLocks noChangeShapeType="1"/>
          </p:cNvSpPr>
          <p:nvPr/>
        </p:nvSpPr>
        <p:spPr bwMode="auto">
          <a:xfrm>
            <a:off x="1485900" y="2101850"/>
            <a:ext cx="9779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8" name="Line 82"/>
          <p:cNvSpPr>
            <a:spLocks noChangeShapeType="1"/>
          </p:cNvSpPr>
          <p:nvPr/>
        </p:nvSpPr>
        <p:spPr bwMode="auto">
          <a:xfrm flipV="1">
            <a:off x="1485900" y="2571750"/>
            <a:ext cx="977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9" name="Line 83"/>
          <p:cNvSpPr>
            <a:spLocks noChangeShapeType="1"/>
          </p:cNvSpPr>
          <p:nvPr/>
        </p:nvSpPr>
        <p:spPr bwMode="auto">
          <a:xfrm>
            <a:off x="1498600" y="4667250"/>
            <a:ext cx="27432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0" name="Line 84"/>
          <p:cNvSpPr>
            <a:spLocks noChangeShapeType="1"/>
          </p:cNvSpPr>
          <p:nvPr/>
        </p:nvSpPr>
        <p:spPr bwMode="auto">
          <a:xfrm flipV="1">
            <a:off x="1485900" y="5137150"/>
            <a:ext cx="2755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1" name="Line 85"/>
          <p:cNvSpPr>
            <a:spLocks noChangeShapeType="1"/>
          </p:cNvSpPr>
          <p:nvPr/>
        </p:nvSpPr>
        <p:spPr bwMode="auto">
          <a:xfrm>
            <a:off x="1485900" y="3790950"/>
            <a:ext cx="4559300" cy="635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2" name="Line 86"/>
          <p:cNvSpPr>
            <a:spLocks noChangeShapeType="1"/>
          </p:cNvSpPr>
          <p:nvPr/>
        </p:nvSpPr>
        <p:spPr bwMode="auto">
          <a:xfrm flipV="1">
            <a:off x="5207000" y="4502150"/>
            <a:ext cx="850900" cy="571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3" name="Line 87"/>
          <p:cNvSpPr>
            <a:spLocks noChangeShapeType="1"/>
          </p:cNvSpPr>
          <p:nvPr/>
        </p:nvSpPr>
        <p:spPr bwMode="auto">
          <a:xfrm>
            <a:off x="3429000" y="2520950"/>
            <a:ext cx="3987800" cy="939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4" name="Line 88"/>
          <p:cNvSpPr>
            <a:spLocks noChangeShapeType="1"/>
          </p:cNvSpPr>
          <p:nvPr/>
        </p:nvSpPr>
        <p:spPr bwMode="auto">
          <a:xfrm flipV="1">
            <a:off x="7058025" y="3536950"/>
            <a:ext cx="406400" cy="876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Tree>
    <p:extLst>
      <p:ext uri="{BB962C8B-B14F-4D97-AF65-F5344CB8AC3E}">
        <p14:creationId xmlns:p14="http://schemas.microsoft.com/office/powerpoint/2010/main" val="264890517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a:t>
            </a: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817" y="1814263"/>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feld 18"/>
          <p:cNvSpPr txBox="1"/>
          <p:nvPr/>
        </p:nvSpPr>
        <p:spPr>
          <a:xfrm>
            <a:off x="3011930" y="1966064"/>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closest points:</a:t>
            </a:r>
          </a:p>
        </p:txBody>
      </p:sp>
      <p:sp>
        <p:nvSpPr>
          <p:cNvPr id="20" name="Textfeld 19"/>
          <p:cNvSpPr txBox="1"/>
          <p:nvPr/>
        </p:nvSpPr>
        <p:spPr>
          <a:xfrm>
            <a:off x="385961" y="137331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Single Linkage:</a:t>
            </a:r>
          </a:p>
        </p:txBody>
      </p:sp>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17" y="3433060"/>
            <a:ext cx="1837592" cy="116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feld 21"/>
          <p:cNvSpPr txBox="1"/>
          <p:nvPr/>
        </p:nvSpPr>
        <p:spPr>
          <a:xfrm>
            <a:off x="3011930" y="3544665"/>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farthest pair of points:</a:t>
            </a:r>
          </a:p>
        </p:txBody>
      </p:sp>
      <p:sp>
        <p:nvSpPr>
          <p:cNvPr id="23" name="Textfeld 22"/>
          <p:cNvSpPr txBox="1"/>
          <p:nvPr/>
        </p:nvSpPr>
        <p:spPr>
          <a:xfrm>
            <a:off x="385961" y="3092139"/>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Complete Linkage:</a:t>
            </a:r>
          </a:p>
        </p:txBody>
      </p:sp>
      <p:sp>
        <p:nvSpPr>
          <p:cNvPr id="24" name="Textfeld 23"/>
          <p:cNvSpPr txBox="1"/>
          <p:nvPr/>
        </p:nvSpPr>
        <p:spPr>
          <a:xfrm>
            <a:off x="3011930" y="510044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a:t>
            </a:r>
            <a:r>
              <a:rPr lang="en-US" sz="1800" dirty="0" err="1">
                <a:solidFill>
                  <a:srgbClr val="000000"/>
                </a:solidFill>
                <a:latin typeface="Arial" pitchFamily="34" charset="0"/>
                <a:ea typeface="+mn-ea"/>
              </a:rPr>
              <a:t>i</a:t>
            </a:r>
            <a:r>
              <a:rPr lang="en-US" sz="1800" dirty="0">
                <a:solidFill>
                  <a:srgbClr val="000000"/>
                </a:solidFill>
                <a:latin typeface="Arial" pitchFamily="34" charset="0"/>
                <a:ea typeface="+mn-ea"/>
              </a:rPr>
              <a:t> and j is the distance between their </a:t>
            </a:r>
            <a:r>
              <a:rPr lang="en-US" sz="1800" dirty="0" err="1">
                <a:solidFill>
                  <a:srgbClr val="000000"/>
                </a:solidFill>
                <a:latin typeface="Arial" pitchFamily="34" charset="0"/>
                <a:ea typeface="+mn-ea"/>
              </a:rPr>
              <a:t>cendroids</a:t>
            </a:r>
            <a:r>
              <a:rPr lang="en-US" sz="1800" dirty="0">
                <a:solidFill>
                  <a:srgbClr val="000000"/>
                </a:solidFill>
                <a:latin typeface="Arial" pitchFamily="34" charset="0"/>
                <a:ea typeface="+mn-ea"/>
              </a:rPr>
              <a:t>:</a:t>
            </a:r>
          </a:p>
        </p:txBody>
      </p:sp>
      <p:sp>
        <p:nvSpPr>
          <p:cNvPr id="25" name="Textfeld 24"/>
          <p:cNvSpPr txBox="1"/>
          <p:nvPr/>
        </p:nvSpPr>
        <p:spPr>
          <a:xfrm>
            <a:off x="385961" y="4731114"/>
            <a:ext cx="5251938" cy="369332"/>
          </a:xfrm>
          <a:prstGeom prst="rect">
            <a:avLst/>
          </a:prstGeom>
          <a:noFill/>
        </p:spPr>
        <p:txBody>
          <a:bodyPr wrap="square" rtlCol="0">
            <a:spAutoFit/>
          </a:bodyPr>
          <a:lstStyle/>
          <a:p>
            <a:pPr algn="l"/>
            <a:r>
              <a:rPr lang="en-US" sz="1800" dirty="0" err="1">
                <a:solidFill>
                  <a:srgbClr val="000000"/>
                </a:solidFill>
                <a:latin typeface="Arial" pitchFamily="34" charset="0"/>
                <a:ea typeface="+mn-ea"/>
              </a:rPr>
              <a:t>Cendroid</a:t>
            </a:r>
            <a:r>
              <a:rPr lang="en-US" sz="1800" dirty="0">
                <a:solidFill>
                  <a:srgbClr val="000000"/>
                </a:solidFill>
                <a:latin typeface="Arial" pitchFamily="34" charset="0"/>
                <a:ea typeface="+mn-ea"/>
              </a:rPr>
              <a:t>:</a:t>
            </a:r>
          </a:p>
        </p:txBody>
      </p:sp>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09" y="5055335"/>
            <a:ext cx="1828800" cy="116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7" name="Objekt 26"/>
          <p:cNvGraphicFramePr>
            <a:graphicFrameLocks noChangeAspect="1"/>
          </p:cNvGraphicFramePr>
          <p:nvPr/>
        </p:nvGraphicFramePr>
        <p:xfrm>
          <a:off x="3413994" y="5796942"/>
          <a:ext cx="1595803" cy="323850"/>
        </p:xfrm>
        <a:graphic>
          <a:graphicData uri="http://schemas.openxmlformats.org/presentationml/2006/ole">
            <mc:AlternateContent xmlns:mc="http://schemas.openxmlformats.org/markup-compatibility/2006">
              <mc:Choice xmlns:v="urn:schemas-microsoft-com:vml" Requires="v">
                <p:oleObj name="Formel" r:id="rId5" imgW="1155600" imgH="241200" progId="Equation.3">
                  <p:embed/>
                </p:oleObj>
              </mc:Choice>
              <mc:Fallback>
                <p:oleObj name="Formel" r:id="rId5" imgW="1155600" imgH="241200" progId="Equation.3">
                  <p:embed/>
                  <p:pic>
                    <p:nvPicPr>
                      <p:cNvPr id="27" name="Objek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994" y="5796942"/>
                        <a:ext cx="159580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kt 27"/>
          <p:cNvGraphicFramePr>
            <a:graphicFrameLocks noChangeAspect="1"/>
          </p:cNvGraphicFramePr>
          <p:nvPr/>
        </p:nvGraphicFramePr>
        <p:xfrm>
          <a:off x="3413994" y="2632915"/>
          <a:ext cx="2224454" cy="414704"/>
        </p:xfrm>
        <a:graphic>
          <a:graphicData uri="http://schemas.openxmlformats.org/presentationml/2006/ole">
            <mc:AlternateContent xmlns:mc="http://schemas.openxmlformats.org/markup-compatibility/2006">
              <mc:Choice xmlns:v="urn:schemas-microsoft-com:vml" Requires="v">
                <p:oleObj name="Formel" r:id="rId7" imgW="1587240" imgH="304560" progId="Equation.3">
                  <p:embed/>
                </p:oleObj>
              </mc:Choice>
              <mc:Fallback>
                <p:oleObj name="Formel" r:id="rId7" imgW="1587240" imgH="304560" progId="Equation.3">
                  <p:embed/>
                  <p:pic>
                    <p:nvPicPr>
                      <p:cNvPr id="28" name="Objekt 27"/>
                      <p:cNvPicPr>
                        <a:picLocks noChangeAspect="1" noChangeArrowheads="1"/>
                      </p:cNvPicPr>
                      <p:nvPr/>
                    </p:nvPicPr>
                    <p:blipFill>
                      <a:blip r:embed="rId8"/>
                      <a:srcRect/>
                      <a:stretch>
                        <a:fillRect/>
                      </a:stretch>
                    </p:blipFill>
                    <p:spPr bwMode="auto">
                      <a:xfrm>
                        <a:off x="3413994" y="2632915"/>
                        <a:ext cx="2224454" cy="41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kt 28"/>
          <p:cNvGraphicFramePr>
            <a:graphicFrameLocks noChangeAspect="1"/>
          </p:cNvGraphicFramePr>
          <p:nvPr/>
        </p:nvGraphicFramePr>
        <p:xfrm>
          <a:off x="3413994" y="4209004"/>
          <a:ext cx="2224454" cy="432289"/>
        </p:xfrm>
        <a:graphic>
          <a:graphicData uri="http://schemas.openxmlformats.org/presentationml/2006/ole">
            <mc:AlternateContent xmlns:mc="http://schemas.openxmlformats.org/markup-compatibility/2006">
              <mc:Choice xmlns:v="urn:schemas-microsoft-com:vml" Requires="v">
                <p:oleObj name="Formel" r:id="rId9" imgW="1587240" imgH="317160" progId="Equation.3">
                  <p:embed/>
                </p:oleObj>
              </mc:Choice>
              <mc:Fallback>
                <p:oleObj name="Formel" r:id="rId9" imgW="1587240" imgH="317160" progId="Equation.3">
                  <p:embed/>
                  <p:pic>
                    <p:nvPicPr>
                      <p:cNvPr id="29" name="Objekt 28"/>
                      <p:cNvPicPr>
                        <a:picLocks noChangeAspect="1" noChangeArrowheads="1"/>
                      </p:cNvPicPr>
                      <p:nvPr/>
                    </p:nvPicPr>
                    <p:blipFill>
                      <a:blip r:embed="rId10"/>
                      <a:srcRect/>
                      <a:stretch>
                        <a:fillRect/>
                      </a:stretch>
                    </p:blipFill>
                    <p:spPr bwMode="auto">
                      <a:xfrm>
                        <a:off x="3413994" y="4209004"/>
                        <a:ext cx="2224454" cy="43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08253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31</a:t>
            </a:fld>
            <a:endParaRPr lang="de-DE" sz="800">
              <a:solidFill>
                <a:schemeClr val="bg1"/>
              </a:solidFill>
            </a:endParaRPr>
          </a:p>
        </p:txBody>
      </p:sp>
      <p:sp>
        <p:nvSpPr>
          <p:cNvPr id="3" name="Text Box 97"/>
          <p:cNvSpPr txBox="1">
            <a:spLocks noChangeArrowheads="1"/>
          </p:cNvSpPr>
          <p:nvPr/>
        </p:nvSpPr>
        <p:spPr bwMode="auto">
          <a:xfrm>
            <a:off x="356718" y="374703"/>
            <a:ext cx="55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de-DE" altLang="de-DE" sz="2400">
                <a:solidFill>
                  <a:srgbClr val="000000"/>
                </a:solidFill>
                <a:latin typeface="Arial" pitchFamily="34" charset="0"/>
              </a:rPr>
              <a:t>Definition: </a:t>
            </a:r>
            <a:r>
              <a:rPr lang="de-DE" altLang="de-DE" sz="2400" dirty="0">
                <a:solidFill>
                  <a:srgbClr val="000000"/>
                </a:solidFill>
                <a:latin typeface="Arial" pitchFamily="34" charset="0"/>
              </a:rPr>
              <a:t>Data Warehouse</a:t>
            </a:r>
          </a:p>
        </p:txBody>
      </p:sp>
      <p:sp>
        <p:nvSpPr>
          <p:cNvPr id="4" name="Text Box 98"/>
          <p:cNvSpPr txBox="1">
            <a:spLocks noChangeArrowheads="1"/>
          </p:cNvSpPr>
          <p:nvPr/>
        </p:nvSpPr>
        <p:spPr bwMode="auto">
          <a:xfrm>
            <a:off x="356718" y="1196042"/>
            <a:ext cx="82708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tabLst>
                <a:tab pos="571500" algn="l"/>
              </a:tabLst>
              <a:defRPr sz="2400">
                <a:solidFill>
                  <a:schemeClr val="tx1"/>
                </a:solidFill>
                <a:latin typeface="Times New Roman" pitchFamily="18" charset="0"/>
              </a:defRPr>
            </a:lvl1pPr>
            <a:lvl2pPr marL="381000" indent="-190500">
              <a:spcBef>
                <a:spcPct val="0"/>
              </a:spcBef>
              <a:tabLst>
                <a:tab pos="571500" algn="l"/>
              </a:tabLst>
              <a:defRPr sz="2400">
                <a:solidFill>
                  <a:schemeClr val="tx1"/>
                </a:solidFill>
                <a:latin typeface="Times New Roman" pitchFamily="18" charset="0"/>
              </a:defRPr>
            </a:lvl2pPr>
            <a:lvl3pPr>
              <a:spcBef>
                <a:spcPct val="0"/>
              </a:spcBef>
              <a:tabLst>
                <a:tab pos="571500" algn="l"/>
              </a:tabLst>
              <a:defRPr sz="2400">
                <a:solidFill>
                  <a:schemeClr val="tx1"/>
                </a:solidFill>
                <a:latin typeface="Times New Roman" pitchFamily="18" charset="0"/>
              </a:defRPr>
            </a:lvl3pPr>
            <a:lvl4pPr>
              <a:spcBef>
                <a:spcPct val="0"/>
              </a:spcBef>
              <a:tabLst>
                <a:tab pos="571500" algn="l"/>
              </a:tabLst>
              <a:defRPr sz="2400">
                <a:solidFill>
                  <a:schemeClr val="tx1"/>
                </a:solidFill>
                <a:latin typeface="Times New Roman" pitchFamily="18" charset="0"/>
              </a:defRPr>
            </a:lvl4pPr>
            <a:lvl5pPr>
              <a:spcBef>
                <a:spcPct val="0"/>
              </a:spcBef>
              <a:tabLst>
                <a:tab pos="571500" algn="l"/>
              </a:tabLst>
              <a:defRPr sz="2400">
                <a:solidFill>
                  <a:schemeClr val="tx1"/>
                </a:solidFill>
                <a:latin typeface="Times New Roman" pitchFamily="18" charset="0"/>
              </a:defRPr>
            </a:lvl5pPr>
            <a:lvl6pPr eaLnBrk="0" fontAlgn="base" hangingPunct="0">
              <a:spcBef>
                <a:spcPct val="0"/>
              </a:spcBef>
              <a:spcAft>
                <a:spcPct val="0"/>
              </a:spcAft>
              <a:tabLst>
                <a:tab pos="571500" algn="l"/>
              </a:tabLst>
              <a:defRPr sz="2400">
                <a:solidFill>
                  <a:schemeClr val="tx1"/>
                </a:solidFill>
                <a:latin typeface="Times New Roman" pitchFamily="18" charset="0"/>
              </a:defRPr>
            </a:lvl6pPr>
            <a:lvl7pPr eaLnBrk="0" fontAlgn="base" hangingPunct="0">
              <a:spcBef>
                <a:spcPct val="0"/>
              </a:spcBef>
              <a:spcAft>
                <a:spcPct val="0"/>
              </a:spcAft>
              <a:tabLst>
                <a:tab pos="571500" algn="l"/>
              </a:tabLst>
              <a:defRPr sz="2400">
                <a:solidFill>
                  <a:schemeClr val="tx1"/>
                </a:solidFill>
                <a:latin typeface="Times New Roman" pitchFamily="18" charset="0"/>
              </a:defRPr>
            </a:lvl7pPr>
            <a:lvl8pPr eaLnBrk="0" fontAlgn="base" hangingPunct="0">
              <a:spcBef>
                <a:spcPct val="0"/>
              </a:spcBef>
              <a:spcAft>
                <a:spcPct val="0"/>
              </a:spcAft>
              <a:tabLst>
                <a:tab pos="571500" algn="l"/>
              </a:tabLst>
              <a:defRPr sz="2400">
                <a:solidFill>
                  <a:schemeClr val="tx1"/>
                </a:solidFill>
                <a:latin typeface="Times New Roman" pitchFamily="18" charset="0"/>
              </a:defRPr>
            </a:lvl8pPr>
            <a:lvl9pPr eaLnBrk="0" fontAlgn="base" hangingPunct="0">
              <a:spcBef>
                <a:spcPct val="0"/>
              </a:spcBef>
              <a:spcAft>
                <a:spcPct val="0"/>
              </a:spcAft>
              <a:tabLst>
                <a:tab pos="571500" algn="l"/>
              </a:tabLst>
              <a:defRPr sz="2400">
                <a:solidFill>
                  <a:schemeClr val="tx1"/>
                </a:solidFill>
                <a:latin typeface="Times New Roman" pitchFamily="18" charset="0"/>
              </a:defRPr>
            </a:lvl9pPr>
          </a:lstStyle>
          <a:p>
            <a:pPr algn="l" eaLnBrk="1" hangingPunct="1">
              <a:spcBef>
                <a:spcPts val="600"/>
              </a:spcBef>
            </a:pPr>
            <a:r>
              <a:rPr lang="en-US" altLang="de-DE" sz="1800">
                <a:solidFill>
                  <a:srgbClr val="000000"/>
                </a:solidFill>
                <a:latin typeface="Arial" pitchFamily="34" charset="0"/>
              </a:rPr>
              <a:t>The term Data Warehouse was coined by Bill Inmon in 1990, which he defined in the following way:  </a:t>
            </a:r>
          </a:p>
          <a:p>
            <a:pPr algn="l" eaLnBrk="1" hangingPunct="1">
              <a:spcBef>
                <a:spcPts val="600"/>
              </a:spcBef>
            </a:pPr>
            <a:r>
              <a:rPr lang="en-US" altLang="de-DE" sz="1800">
                <a:solidFill>
                  <a:srgbClr val="000000"/>
                </a:solidFill>
                <a:latin typeface="Arial" pitchFamily="34" charset="0"/>
              </a:rPr>
              <a:t>"A data warehouse is a subject-oriented, integrated, time-variant and non-volatile collection of data in support of management's decision making process."</a:t>
            </a:r>
          </a:p>
          <a:p>
            <a:pPr algn="l" eaLnBrk="1" hangingPunct="1">
              <a:spcBef>
                <a:spcPts val="600"/>
              </a:spcBef>
            </a:pPr>
            <a:r>
              <a:rPr lang="en-US" altLang="de-DE" sz="1800">
                <a:solidFill>
                  <a:srgbClr val="000000"/>
                </a:solidFill>
                <a:latin typeface="Arial" pitchFamily="34" charset="0"/>
              </a:rPr>
              <a:t>He defined the terms in the sentence as follows:</a:t>
            </a:r>
          </a:p>
          <a:p>
            <a:pPr algn="l" eaLnBrk="1" hangingPunct="1">
              <a:spcBef>
                <a:spcPts val="600"/>
              </a:spcBef>
            </a:pPr>
            <a:r>
              <a:rPr lang="en-US" altLang="de-DE" sz="1800">
                <a:solidFill>
                  <a:srgbClr val="000000"/>
                </a:solidFill>
                <a:latin typeface="Arial" pitchFamily="34" charset="0"/>
              </a:rPr>
              <a:t>Subject Oriented: </a:t>
            </a:r>
            <a:r>
              <a:rPr lang="en-US" altLang="de-DE" sz="1800" b="0">
                <a:solidFill>
                  <a:srgbClr val="000000"/>
                </a:solidFill>
                <a:latin typeface="Arial" pitchFamily="34" charset="0"/>
              </a:rPr>
              <a:t>Data that gives information about a particular subject instead of about a company's ongoing operations.</a:t>
            </a:r>
            <a:r>
              <a:rPr lang="en-US" altLang="de-DE" sz="1800">
                <a:solidFill>
                  <a:srgbClr val="000000"/>
                </a:solidFill>
                <a:latin typeface="Arial" pitchFamily="34" charset="0"/>
              </a:rPr>
              <a:t> </a:t>
            </a:r>
          </a:p>
          <a:p>
            <a:pPr algn="l" eaLnBrk="1" hangingPunct="1">
              <a:spcBef>
                <a:spcPts val="600"/>
              </a:spcBef>
            </a:pPr>
            <a:r>
              <a:rPr lang="en-US" altLang="de-DE" sz="1800">
                <a:solidFill>
                  <a:srgbClr val="000000"/>
                </a:solidFill>
                <a:latin typeface="Arial" pitchFamily="34" charset="0"/>
              </a:rPr>
              <a:t>Integrated: </a:t>
            </a:r>
            <a:r>
              <a:rPr lang="en-US" altLang="de-DE" sz="1800" b="0">
                <a:solidFill>
                  <a:srgbClr val="000000"/>
                </a:solidFill>
                <a:latin typeface="Arial" pitchFamily="34" charset="0"/>
              </a:rPr>
              <a:t>Data that is gathered into the data warehouse from a variety of sources and merged into a coherent whole. </a:t>
            </a:r>
          </a:p>
          <a:p>
            <a:pPr algn="l" eaLnBrk="1" hangingPunct="1">
              <a:spcBef>
                <a:spcPts val="600"/>
              </a:spcBef>
            </a:pPr>
            <a:r>
              <a:rPr lang="en-US" altLang="de-DE" sz="1800">
                <a:solidFill>
                  <a:srgbClr val="000000"/>
                </a:solidFill>
                <a:latin typeface="Arial" pitchFamily="34" charset="0"/>
              </a:rPr>
              <a:t>Time-variant: </a:t>
            </a:r>
            <a:r>
              <a:rPr lang="en-US" altLang="de-DE" sz="1800" b="0">
                <a:solidFill>
                  <a:srgbClr val="000000"/>
                </a:solidFill>
                <a:latin typeface="Arial" pitchFamily="34" charset="0"/>
              </a:rPr>
              <a:t>All data in the data warehouse is identified with a particular time period. </a:t>
            </a:r>
          </a:p>
          <a:p>
            <a:pPr algn="l" eaLnBrk="1" hangingPunct="1">
              <a:spcBef>
                <a:spcPts val="600"/>
              </a:spcBef>
            </a:pPr>
            <a:r>
              <a:rPr lang="en-US" altLang="de-DE" sz="1800">
                <a:solidFill>
                  <a:srgbClr val="000000"/>
                </a:solidFill>
                <a:latin typeface="Arial" pitchFamily="34" charset="0"/>
              </a:rPr>
              <a:t>Non-volatile: </a:t>
            </a:r>
            <a:r>
              <a:rPr lang="en-US" altLang="de-DE" sz="1800" b="0">
                <a:solidFill>
                  <a:srgbClr val="000000"/>
                </a:solidFill>
                <a:latin typeface="Arial" pitchFamily="34" charset="0"/>
              </a:rPr>
              <a:t>Data is stable in a data warehouse. More data is added but data is never removed. This enables management to gain a consistent picture of the business</a:t>
            </a:r>
            <a:endParaRPr lang="de-DE" altLang="de-DE" sz="1800" b="0" dirty="0">
              <a:solidFill>
                <a:srgbClr val="000000"/>
              </a:solidFill>
              <a:latin typeface="Arial" pitchFamily="34" charset="0"/>
            </a:endParaRPr>
          </a:p>
        </p:txBody>
      </p:sp>
      <p:sp>
        <p:nvSpPr>
          <p:cNvPr id="2" name="Rechteck 1"/>
          <p:cNvSpPr/>
          <p:nvPr/>
        </p:nvSpPr>
        <p:spPr>
          <a:xfrm>
            <a:off x="356718" y="5992163"/>
            <a:ext cx="8076082" cy="276999"/>
          </a:xfrm>
          <a:prstGeom prst="rect">
            <a:avLst/>
          </a:prstGeom>
        </p:spPr>
        <p:txBody>
          <a:bodyPr wrap="square">
            <a:spAutoFit/>
          </a:bodyPr>
          <a:lstStyle/>
          <a:p>
            <a:pPr algn="l"/>
            <a:r>
              <a:rPr lang="en-US" sz="1200" b="0"/>
              <a:t>Source: "What is a Data Warehouse?" W.H. Inmon, Prism, Volume 1, Number 1, 1995</a:t>
            </a:r>
            <a:endParaRPr lang="de-DE" sz="1200" b="0"/>
          </a:p>
        </p:txBody>
      </p:sp>
    </p:spTree>
    <p:extLst>
      <p:ext uri="{BB962C8B-B14F-4D97-AF65-F5344CB8AC3E}">
        <p14:creationId xmlns:p14="http://schemas.microsoft.com/office/powerpoint/2010/main" val="183090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(II)</a:t>
            </a:r>
          </a:p>
        </p:txBody>
      </p:sp>
      <p:sp>
        <p:nvSpPr>
          <p:cNvPr id="16" name="Textfeld 15"/>
          <p:cNvSpPr txBox="1"/>
          <p:nvPr/>
        </p:nvSpPr>
        <p:spPr>
          <a:xfrm>
            <a:off x="3011930" y="139489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clusters is the average distance between the cluster points:</a:t>
            </a:r>
          </a:p>
        </p:txBody>
      </p:sp>
      <p:sp>
        <p:nvSpPr>
          <p:cNvPr id="17" name="Textfeld 16"/>
          <p:cNvSpPr txBox="1"/>
          <p:nvPr/>
        </p:nvSpPr>
        <p:spPr>
          <a:xfrm>
            <a:off x="385961" y="112440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Average Linkage:</a:t>
            </a:r>
          </a:p>
        </p:txBody>
      </p:sp>
      <p:sp>
        <p:nvSpPr>
          <p:cNvPr id="30" name="Textfeld 29"/>
          <p:cNvSpPr txBox="1"/>
          <p:nvPr/>
        </p:nvSpPr>
        <p:spPr>
          <a:xfrm>
            <a:off x="3011930" y="3281662"/>
            <a:ext cx="5933680" cy="2308324"/>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minimum variance criterion minimizes the total within-cluster variance. At each step the pair of clusters is merged that leads to minimum increase in total within-cluster variance after merging. This can be calculated as the square of the distance between cluster means divided by the sum of the reciprocals of the number of observations in each cluster: </a:t>
            </a:r>
          </a:p>
        </p:txBody>
      </p:sp>
      <p:sp>
        <p:nvSpPr>
          <p:cNvPr id="31" name="Textfeld 30"/>
          <p:cNvSpPr txBox="1"/>
          <p:nvPr/>
        </p:nvSpPr>
        <p:spPr>
          <a:xfrm>
            <a:off x="385961" y="2840718"/>
            <a:ext cx="8209399"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Method / Minimum Variance Method (only Agglomerative):</a:t>
            </a:r>
          </a:p>
        </p:txBody>
      </p:sp>
      <p:graphicFrame>
        <p:nvGraphicFramePr>
          <p:cNvPr id="32" name="Objekt 31"/>
          <p:cNvGraphicFramePr>
            <a:graphicFrameLocks noChangeAspect="1"/>
          </p:cNvGraphicFramePr>
          <p:nvPr/>
        </p:nvGraphicFramePr>
        <p:xfrm>
          <a:off x="3436833" y="2041227"/>
          <a:ext cx="2580542" cy="656492"/>
        </p:xfrm>
        <a:graphic>
          <a:graphicData uri="http://schemas.openxmlformats.org/presentationml/2006/ole">
            <mc:AlternateContent xmlns:mc="http://schemas.openxmlformats.org/markup-compatibility/2006">
              <mc:Choice xmlns:v="urn:schemas-microsoft-com:vml" Requires="v">
                <p:oleObj name="Formel" r:id="rId2" imgW="1841400" imgH="482400" progId="Equation.3">
                  <p:embed/>
                </p:oleObj>
              </mc:Choice>
              <mc:Fallback>
                <p:oleObj name="Formel" r:id="rId2" imgW="1841400" imgH="482400" progId="Equation.3">
                  <p:embed/>
                  <p:pic>
                    <p:nvPicPr>
                      <p:cNvPr id="32" name="Objekt 31"/>
                      <p:cNvPicPr>
                        <a:picLocks noChangeAspect="1" noChangeArrowheads="1"/>
                      </p:cNvPicPr>
                      <p:nvPr/>
                    </p:nvPicPr>
                    <p:blipFill>
                      <a:blip r:embed="rId3"/>
                      <a:srcRect/>
                      <a:stretch>
                        <a:fillRect/>
                      </a:stretch>
                    </p:blipFill>
                    <p:spPr bwMode="auto">
                      <a:xfrm>
                        <a:off x="3436833" y="2041227"/>
                        <a:ext cx="2580542" cy="65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817" y="1465331"/>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817" y="3281662"/>
            <a:ext cx="1811215"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5" name="Objekt 34"/>
          <p:cNvGraphicFramePr>
            <a:graphicFrameLocks noChangeAspect="1"/>
          </p:cNvGraphicFramePr>
          <p:nvPr/>
        </p:nvGraphicFramePr>
        <p:xfrm>
          <a:off x="4072048" y="5273122"/>
          <a:ext cx="2494085" cy="863111"/>
        </p:xfrm>
        <a:graphic>
          <a:graphicData uri="http://schemas.openxmlformats.org/presentationml/2006/ole">
            <mc:AlternateContent xmlns:mc="http://schemas.openxmlformats.org/markup-compatibility/2006">
              <mc:Choice xmlns:v="urn:schemas-microsoft-com:vml" Requires="v">
                <p:oleObj name="Formel" r:id="rId6" imgW="1777680" imgH="634680" progId="Equation.3">
                  <p:embed/>
                </p:oleObj>
              </mc:Choice>
              <mc:Fallback>
                <p:oleObj name="Formel" r:id="rId6" imgW="1777680" imgH="634680" progId="Equation.3">
                  <p:embed/>
                  <p:pic>
                    <p:nvPicPr>
                      <p:cNvPr id="35" name="Objekt 34"/>
                      <p:cNvPicPr>
                        <a:picLocks noChangeAspect="1" noChangeArrowheads="1"/>
                      </p:cNvPicPr>
                      <p:nvPr/>
                    </p:nvPicPr>
                    <p:blipFill>
                      <a:blip r:embed="rId7"/>
                      <a:srcRect/>
                      <a:stretch>
                        <a:fillRect/>
                      </a:stretch>
                    </p:blipFill>
                    <p:spPr bwMode="auto">
                      <a:xfrm>
                        <a:off x="4072048" y="5273122"/>
                        <a:ext cx="2494085" cy="86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feld 35"/>
          <p:cNvSpPr txBox="1"/>
          <p:nvPr/>
        </p:nvSpPr>
        <p:spPr>
          <a:xfrm>
            <a:off x="177800" y="6103683"/>
            <a:ext cx="8890449" cy="461665"/>
          </a:xfrm>
          <a:prstGeom prst="rect">
            <a:avLst/>
          </a:prstGeom>
          <a:noFill/>
        </p:spPr>
        <p:txBody>
          <a:bodyPr wrap="square" rtlCol="0">
            <a:spAutoFit/>
          </a:bodyPr>
          <a:lstStyle/>
          <a:p>
            <a:pPr marL="2693988" indent="-2693988" algn="l">
              <a:tabLst>
                <a:tab pos="2693988" algn="l"/>
              </a:tabLst>
            </a:pPr>
            <a:r>
              <a:rPr lang="en-US" sz="1200" b="0" dirty="0">
                <a:solidFill>
                  <a:srgbClr val="000000"/>
                </a:solidFill>
                <a:latin typeface="Arial" pitchFamily="34" charset="0"/>
                <a:ea typeface="+mn-ea"/>
              </a:rPr>
              <a:t>For a comparison of the methods see:	Ferreira, L.; Hitchcock, D. B. (2009): A Comparison of Hierarchical Methods for Clustering Functional Data, http://people.stat.sc.edu/Hitchcock/compare_hier_fda.pdf</a:t>
            </a:r>
          </a:p>
        </p:txBody>
      </p:sp>
    </p:spTree>
    <p:extLst>
      <p:ext uri="{BB962C8B-B14F-4D97-AF65-F5344CB8AC3E}">
        <p14:creationId xmlns:p14="http://schemas.microsoft.com/office/powerpoint/2010/main" val="422529439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50" y="1400513"/>
            <a:ext cx="6084277" cy="49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spTree>
    <p:extLst>
      <p:ext uri="{BB962C8B-B14F-4D97-AF65-F5344CB8AC3E}">
        <p14:creationId xmlns:p14="http://schemas.microsoft.com/office/powerpoint/2010/main" val="2800329135"/>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(II)</a:t>
            </a:r>
          </a:p>
        </p:txBody>
      </p:sp>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75" y="1293938"/>
            <a:ext cx="6286500" cy="487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039407"/>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err="1"/>
              <a:t>Dendrogram</a:t>
            </a:r>
            <a:endParaRPr lang="en-US" sz="2400" dirty="0"/>
          </a:p>
        </p:txBody>
      </p:sp>
      <p:sp>
        <p:nvSpPr>
          <p:cNvPr id="2" name="Rechteck 1"/>
          <p:cNvSpPr/>
          <p:nvPr/>
        </p:nvSpPr>
        <p:spPr>
          <a:xfrm>
            <a:off x="264064" y="1135704"/>
            <a:ext cx="8781691" cy="5493812"/>
          </a:xfrm>
          <a:prstGeom prst="rect">
            <a:avLst/>
          </a:prstGeom>
        </p:spPr>
        <p:txBody>
          <a:bodyPr wrap="square">
            <a:spAutoFit/>
          </a:bodyPr>
          <a:lstStyle/>
          <a:p>
            <a:pPr algn="l"/>
            <a:r>
              <a:rPr lang="en-US" sz="1800" dirty="0"/>
              <a:t>A </a:t>
            </a:r>
            <a:r>
              <a:rPr lang="en-US" sz="1800" dirty="0" err="1"/>
              <a:t>dendrogram</a:t>
            </a:r>
            <a:r>
              <a:rPr lang="en-US" sz="1800" dirty="0"/>
              <a:t> is a tree diagram frequently used to illustrate the arrangement of the clusters produced by hierarchical clustering. The y-axis represents the value of this distance metric (e.g. </a:t>
            </a:r>
            <a:r>
              <a:rPr lang="en-US" sz="1800" dirty="0" err="1"/>
              <a:t>euclidean</a:t>
            </a:r>
            <a:r>
              <a:rPr lang="en-US" sz="1800" dirty="0"/>
              <a:t> distance) between the clusters. </a:t>
            </a:r>
          </a:p>
          <a:p>
            <a:pPr algn="l"/>
            <a:r>
              <a:rPr lang="en-US" sz="1800" dirty="0"/>
              <a:t>In a </a:t>
            </a:r>
            <a:r>
              <a:rPr lang="en-US" sz="1800" dirty="0" err="1"/>
              <a:t>dendrogram</a:t>
            </a:r>
            <a:r>
              <a:rPr lang="en-US" sz="1800" dirty="0"/>
              <a:t> the widths of the horizontal lines give an impression about the dissimilarity of the merging object. Thus, a good cluster number might be at a point from where the width of the following horizontal lines is significantly smaller in length. The red line in the graph below shows such a point:</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lnSpc>
                <a:spcPct val="150000"/>
              </a:lnSpc>
            </a:pPr>
            <a:endParaRPr lang="en-US" sz="1800" dirty="0"/>
          </a:p>
          <a:p>
            <a:pPr algn="l"/>
            <a:r>
              <a:rPr lang="en-US" sz="1800" dirty="0"/>
              <a:t>Counting the points that cut this line might be a good answer for the number of clusters the data can have. It is the number 6 in this case.</a:t>
            </a:r>
            <a:endParaRPr lang="de-DE" sz="1800" dirty="0"/>
          </a:p>
        </p:txBody>
      </p:sp>
      <p:pic>
        <p:nvPicPr>
          <p:cNvPr id="9" name="Grafik 8"/>
          <p:cNvPicPr/>
          <p:nvPr/>
        </p:nvPicPr>
        <p:blipFill>
          <a:blip r:embed="rId2">
            <a:extLst>
              <a:ext uri="{28A0092B-C50C-407E-A947-70E740481C1C}">
                <a14:useLocalDpi xmlns:a14="http://schemas.microsoft.com/office/drawing/2010/main" val="0"/>
              </a:ext>
            </a:extLst>
          </a:blip>
          <a:srcRect/>
          <a:stretch>
            <a:fillRect/>
          </a:stretch>
        </p:blipFill>
        <p:spPr bwMode="auto">
          <a:xfrm>
            <a:off x="2436999" y="3392272"/>
            <a:ext cx="3821430" cy="2534285"/>
          </a:xfrm>
          <a:prstGeom prst="rect">
            <a:avLst/>
          </a:prstGeom>
          <a:noFill/>
        </p:spPr>
      </p:pic>
    </p:spTree>
    <p:extLst>
      <p:ext uri="{BB962C8B-B14F-4D97-AF65-F5344CB8AC3E}">
        <p14:creationId xmlns:p14="http://schemas.microsoft.com/office/powerpoint/2010/main" val="10164480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32</a:t>
            </a:fld>
            <a:endParaRPr lang="de-DE" sz="800">
              <a:solidFill>
                <a:schemeClr val="bg1"/>
              </a:solidFill>
            </a:endParaRPr>
          </a:p>
        </p:txBody>
      </p:sp>
      <p:grpSp>
        <p:nvGrpSpPr>
          <p:cNvPr id="3" name="Group 2"/>
          <p:cNvGrpSpPr>
            <a:grpSpLocks/>
          </p:cNvGrpSpPr>
          <p:nvPr/>
        </p:nvGrpSpPr>
        <p:grpSpPr bwMode="auto">
          <a:xfrm>
            <a:off x="427039" y="1389673"/>
            <a:ext cx="1246189" cy="903288"/>
            <a:chOff x="1048" y="1094"/>
            <a:chExt cx="785" cy="569"/>
          </a:xfrm>
        </p:grpSpPr>
        <p:sp>
          <p:nvSpPr>
            <p:cNvPr id="4" name="AutoShape 3"/>
            <p:cNvSpPr>
              <a:spLocks noChangeArrowheads="1"/>
            </p:cNvSpPr>
            <p:nvPr/>
          </p:nvSpPr>
          <p:spPr bwMode="auto">
            <a:xfrm>
              <a:off x="104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Rectangle 4"/>
            <p:cNvSpPr>
              <a:spLocks noChangeArrowheads="1"/>
            </p:cNvSpPr>
            <p:nvPr/>
          </p:nvSpPr>
          <p:spPr bwMode="auto">
            <a:xfrm>
              <a:off x="104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Application</a:t>
              </a:r>
            </a:p>
            <a:p>
              <a:pPr algn="ctr">
                <a:lnSpc>
                  <a:spcPct val="90000"/>
                </a:lnSpc>
              </a:pPr>
              <a:r>
                <a:rPr lang="de-DE" altLang="de-DE" sz="1200">
                  <a:latin typeface="Arial" pitchFamily="34" charset="0"/>
                </a:rPr>
                <a:t>System</a:t>
              </a:r>
            </a:p>
          </p:txBody>
        </p:sp>
      </p:grpSp>
      <p:grpSp>
        <p:nvGrpSpPr>
          <p:cNvPr id="6" name="Group 5"/>
          <p:cNvGrpSpPr>
            <a:grpSpLocks/>
          </p:cNvGrpSpPr>
          <p:nvPr/>
        </p:nvGrpSpPr>
        <p:grpSpPr bwMode="auto">
          <a:xfrm>
            <a:off x="650877" y="5388590"/>
            <a:ext cx="1006475" cy="731837"/>
            <a:chOff x="1000" y="3353"/>
            <a:chExt cx="634" cy="461"/>
          </a:xfrm>
        </p:grpSpPr>
        <p:sp>
          <p:nvSpPr>
            <p:cNvPr id="7" name="Oval 6"/>
            <p:cNvSpPr>
              <a:spLocks noChangeArrowheads="1"/>
            </p:cNvSpPr>
            <p:nvPr/>
          </p:nvSpPr>
          <p:spPr bwMode="auto">
            <a:xfrm>
              <a:off x="1000"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Oval 7"/>
            <p:cNvSpPr>
              <a:spLocks noChangeArrowheads="1"/>
            </p:cNvSpPr>
            <p:nvPr/>
          </p:nvSpPr>
          <p:spPr bwMode="auto">
            <a:xfrm>
              <a:off x="1005"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Line 8"/>
            <p:cNvSpPr>
              <a:spLocks noChangeShapeType="1"/>
            </p:cNvSpPr>
            <p:nvPr/>
          </p:nvSpPr>
          <p:spPr bwMode="auto">
            <a:xfrm>
              <a:off x="1001"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Line 9"/>
            <p:cNvSpPr>
              <a:spLocks noChangeShapeType="1"/>
            </p:cNvSpPr>
            <p:nvPr/>
          </p:nvSpPr>
          <p:spPr bwMode="auto">
            <a:xfrm>
              <a:off x="1633"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1" name="Group 10"/>
          <p:cNvGrpSpPr>
            <a:grpSpLocks/>
          </p:cNvGrpSpPr>
          <p:nvPr/>
        </p:nvGrpSpPr>
        <p:grpSpPr bwMode="auto">
          <a:xfrm>
            <a:off x="2130427" y="5388590"/>
            <a:ext cx="1006475" cy="731837"/>
            <a:chOff x="1932" y="3353"/>
            <a:chExt cx="634" cy="461"/>
          </a:xfrm>
        </p:grpSpPr>
        <p:sp>
          <p:nvSpPr>
            <p:cNvPr id="12" name="Oval 11"/>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Oval 12"/>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Line 13"/>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Line 14"/>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6" name="Group 15"/>
          <p:cNvGrpSpPr>
            <a:grpSpLocks/>
          </p:cNvGrpSpPr>
          <p:nvPr/>
        </p:nvGrpSpPr>
        <p:grpSpPr bwMode="auto">
          <a:xfrm>
            <a:off x="3563939" y="5388590"/>
            <a:ext cx="1006475" cy="731837"/>
            <a:chOff x="2835" y="3353"/>
            <a:chExt cx="634" cy="461"/>
          </a:xfrm>
        </p:grpSpPr>
        <p:sp>
          <p:nvSpPr>
            <p:cNvPr id="17" name="Oval 16"/>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Oval 17"/>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8"/>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9"/>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21" name="Group 20"/>
          <p:cNvGrpSpPr>
            <a:grpSpLocks/>
          </p:cNvGrpSpPr>
          <p:nvPr/>
        </p:nvGrpSpPr>
        <p:grpSpPr bwMode="auto">
          <a:xfrm>
            <a:off x="960439" y="2305661"/>
            <a:ext cx="3032125" cy="3073400"/>
            <a:chOff x="574" y="1121"/>
            <a:chExt cx="1910" cy="2488"/>
          </a:xfrm>
        </p:grpSpPr>
        <p:sp>
          <p:nvSpPr>
            <p:cNvPr id="22" name="Line 21"/>
            <p:cNvSpPr>
              <a:spLocks noChangeShapeType="1"/>
            </p:cNvSpPr>
            <p:nvPr/>
          </p:nvSpPr>
          <p:spPr bwMode="auto">
            <a:xfrm>
              <a:off x="574" y="1122"/>
              <a:ext cx="99" cy="2487"/>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2"/>
            <p:cNvSpPr>
              <a:spLocks noChangeShapeType="1"/>
            </p:cNvSpPr>
            <p:nvPr/>
          </p:nvSpPr>
          <p:spPr bwMode="auto">
            <a:xfrm>
              <a:off x="1420" y="1121"/>
              <a:ext cx="213" cy="2481"/>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3"/>
            <p:cNvSpPr>
              <a:spLocks noChangeShapeType="1"/>
            </p:cNvSpPr>
            <p:nvPr/>
          </p:nvSpPr>
          <p:spPr bwMode="auto">
            <a:xfrm>
              <a:off x="1561" y="1129"/>
              <a:ext cx="923" cy="247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5" name="Line 24"/>
          <p:cNvSpPr>
            <a:spLocks noChangeShapeType="1"/>
          </p:cNvSpPr>
          <p:nvPr/>
        </p:nvSpPr>
        <p:spPr bwMode="auto">
          <a:xfrm flipH="1">
            <a:off x="1193802" y="4613890"/>
            <a:ext cx="3178175" cy="76517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5"/>
          <p:cNvSpPr>
            <a:spLocks noChangeShapeType="1"/>
          </p:cNvSpPr>
          <p:nvPr/>
        </p:nvSpPr>
        <p:spPr bwMode="auto">
          <a:xfrm flipH="1">
            <a:off x="2740025" y="4618652"/>
            <a:ext cx="2173287" cy="760413"/>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6"/>
          <p:cNvSpPr>
            <a:spLocks noChangeShapeType="1"/>
          </p:cNvSpPr>
          <p:nvPr/>
        </p:nvSpPr>
        <p:spPr bwMode="auto">
          <a:xfrm flipH="1">
            <a:off x="4089401" y="4631352"/>
            <a:ext cx="1316037" cy="74612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1576437" y="6210911"/>
            <a:ext cx="2123979"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Operational Databases</a:t>
            </a:r>
          </a:p>
        </p:txBody>
      </p:sp>
      <p:grpSp>
        <p:nvGrpSpPr>
          <p:cNvPr id="29" name="Group 28"/>
          <p:cNvGrpSpPr>
            <a:grpSpLocks/>
          </p:cNvGrpSpPr>
          <p:nvPr/>
        </p:nvGrpSpPr>
        <p:grpSpPr bwMode="auto">
          <a:xfrm>
            <a:off x="1905003" y="1389673"/>
            <a:ext cx="1246189" cy="903288"/>
            <a:chOff x="2058" y="1094"/>
            <a:chExt cx="785" cy="569"/>
          </a:xfrm>
        </p:grpSpPr>
        <p:sp>
          <p:nvSpPr>
            <p:cNvPr id="30" name="AutoShape 29"/>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Rectangle 30"/>
            <p:cNvSpPr>
              <a:spLocks noChangeArrowheads="1"/>
            </p:cNvSpPr>
            <p:nvPr/>
          </p:nvSpPr>
          <p:spPr bwMode="auto">
            <a:xfrm>
              <a:off x="205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p:txBody>
        </p:sp>
      </p:grpSp>
      <p:sp>
        <p:nvSpPr>
          <p:cNvPr id="32" name="Rectangle 31"/>
          <p:cNvSpPr>
            <a:spLocks noChangeArrowheads="1"/>
          </p:cNvSpPr>
          <p:nvPr/>
        </p:nvSpPr>
        <p:spPr bwMode="auto">
          <a:xfrm>
            <a:off x="4644440" y="3088299"/>
            <a:ext cx="1985544"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Warehouse</a:t>
            </a:r>
          </a:p>
        </p:txBody>
      </p:sp>
      <p:sp>
        <p:nvSpPr>
          <p:cNvPr id="33" name="Rectangle 32"/>
          <p:cNvSpPr>
            <a:spLocks noChangeArrowheads="1"/>
          </p:cNvSpPr>
          <p:nvPr/>
        </p:nvSpPr>
        <p:spPr bwMode="auto">
          <a:xfrm>
            <a:off x="3633762" y="3634398"/>
            <a:ext cx="662041"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Pro-</a:t>
            </a:r>
          </a:p>
          <a:p>
            <a:pPr algn="ctr">
              <a:lnSpc>
                <a:spcPct val="90000"/>
              </a:lnSpc>
            </a:pPr>
            <a:r>
              <a:rPr lang="de-DE" altLang="de-DE" sz="1400">
                <a:latin typeface="Arial" pitchFamily="34" charset="0"/>
              </a:rPr>
              <a:t>ducts</a:t>
            </a:r>
            <a:endParaRPr lang="de-DE" altLang="de-DE" sz="1200">
              <a:latin typeface="Arial" pitchFamily="34" charset="0"/>
            </a:endParaRPr>
          </a:p>
        </p:txBody>
      </p:sp>
      <p:sp>
        <p:nvSpPr>
          <p:cNvPr id="34" name="Rectangle 33"/>
          <p:cNvSpPr>
            <a:spLocks noChangeArrowheads="1"/>
          </p:cNvSpPr>
          <p:nvPr/>
        </p:nvSpPr>
        <p:spPr bwMode="auto">
          <a:xfrm>
            <a:off x="4391891" y="3730698"/>
            <a:ext cx="89127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Regions</a:t>
            </a:r>
            <a:endParaRPr lang="de-DE" altLang="de-DE" sz="1200">
              <a:latin typeface="Arial" pitchFamily="34" charset="0"/>
            </a:endParaRPr>
          </a:p>
        </p:txBody>
      </p:sp>
      <p:sp>
        <p:nvSpPr>
          <p:cNvPr id="35" name="Rectangle 34"/>
          <p:cNvSpPr>
            <a:spLocks noChangeArrowheads="1"/>
          </p:cNvSpPr>
          <p:nvPr/>
        </p:nvSpPr>
        <p:spPr bwMode="auto">
          <a:xfrm>
            <a:off x="3959775" y="4175658"/>
            <a:ext cx="3898900" cy="236537"/>
          </a:xfrm>
          <a:prstGeom prst="rect">
            <a:avLst/>
          </a:prstGeom>
          <a:solidFill>
            <a:schemeClr val="bg1"/>
          </a:solidFill>
          <a:ln w="254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6806595" y="3426437"/>
            <a:ext cx="782265" cy="86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Target,</a:t>
            </a:r>
          </a:p>
          <a:p>
            <a:pPr algn="ctr">
              <a:lnSpc>
                <a:spcPct val="90000"/>
              </a:lnSpc>
            </a:pPr>
            <a:r>
              <a:rPr lang="de-DE" altLang="de-DE" sz="1400">
                <a:latin typeface="Arial" pitchFamily="34" charset="0"/>
              </a:rPr>
              <a:t>Actual,</a:t>
            </a:r>
          </a:p>
          <a:p>
            <a:pPr algn="ctr">
              <a:lnSpc>
                <a:spcPct val="90000"/>
              </a:lnSpc>
            </a:pPr>
            <a:r>
              <a:rPr lang="de-DE" altLang="de-DE" sz="1400">
                <a:latin typeface="Arial" pitchFamily="34" charset="0"/>
              </a:rPr>
              <a:t>Devia-</a:t>
            </a:r>
            <a:br>
              <a:rPr lang="de-DE" altLang="de-DE" sz="1400">
                <a:latin typeface="Arial" pitchFamily="34" charset="0"/>
              </a:rPr>
            </a:br>
            <a:r>
              <a:rPr lang="de-DE" altLang="de-DE" sz="1400">
                <a:latin typeface="Arial" pitchFamily="34" charset="0"/>
              </a:rPr>
              <a:t>tion</a:t>
            </a:r>
            <a:endParaRPr lang="de-DE" altLang="de-DE" sz="1200">
              <a:latin typeface="Arial" pitchFamily="34" charset="0"/>
            </a:endParaRPr>
          </a:p>
        </p:txBody>
      </p:sp>
      <p:sp>
        <p:nvSpPr>
          <p:cNvPr id="37" name="Rectangle 36"/>
          <p:cNvSpPr>
            <a:spLocks noChangeArrowheads="1"/>
          </p:cNvSpPr>
          <p:nvPr/>
        </p:nvSpPr>
        <p:spPr bwMode="auto">
          <a:xfrm>
            <a:off x="5272424" y="3662973"/>
            <a:ext cx="751808"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Custo-</a:t>
            </a:r>
            <a:br>
              <a:rPr lang="de-DE" altLang="de-DE" sz="1400">
                <a:latin typeface="Arial" pitchFamily="34" charset="0"/>
              </a:rPr>
            </a:br>
            <a:r>
              <a:rPr lang="de-DE" altLang="de-DE" sz="1400">
                <a:latin typeface="Arial" pitchFamily="34" charset="0"/>
              </a:rPr>
              <a:t>mers</a:t>
            </a:r>
            <a:endParaRPr lang="de-DE" altLang="de-DE" sz="1200">
              <a:latin typeface="Arial" pitchFamily="34" charset="0"/>
            </a:endParaRPr>
          </a:p>
        </p:txBody>
      </p:sp>
      <p:grpSp>
        <p:nvGrpSpPr>
          <p:cNvPr id="38" name="Group 37"/>
          <p:cNvGrpSpPr>
            <a:grpSpLocks/>
          </p:cNvGrpSpPr>
          <p:nvPr/>
        </p:nvGrpSpPr>
        <p:grpSpPr bwMode="auto">
          <a:xfrm>
            <a:off x="3538538" y="3032736"/>
            <a:ext cx="4017963" cy="1587500"/>
            <a:chOff x="2094" y="1811"/>
            <a:chExt cx="2531" cy="1000"/>
          </a:xfrm>
        </p:grpSpPr>
        <p:grpSp>
          <p:nvGrpSpPr>
            <p:cNvPr id="39" name="Group 38"/>
            <p:cNvGrpSpPr>
              <a:grpSpLocks/>
            </p:cNvGrpSpPr>
            <p:nvPr/>
          </p:nvGrpSpPr>
          <p:grpSpPr bwMode="auto">
            <a:xfrm>
              <a:off x="2094" y="1811"/>
              <a:ext cx="2531" cy="992"/>
              <a:chOff x="2921" y="2068"/>
              <a:chExt cx="1079" cy="585"/>
            </a:xfrm>
          </p:grpSpPr>
          <p:sp>
            <p:nvSpPr>
              <p:cNvPr id="44" name="Oval 39"/>
              <p:cNvSpPr>
                <a:spLocks noChangeArrowheads="1"/>
              </p:cNvSpPr>
              <p:nvPr/>
            </p:nvSpPr>
            <p:spPr bwMode="auto">
              <a:xfrm>
                <a:off x="2921" y="206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Oval 40"/>
              <p:cNvSpPr>
                <a:spLocks noChangeArrowheads="1"/>
              </p:cNvSpPr>
              <p:nvPr/>
            </p:nvSpPr>
            <p:spPr bwMode="auto">
              <a:xfrm>
                <a:off x="2929" y="249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1"/>
              <p:cNvSpPr>
                <a:spLocks noChangeShapeType="1"/>
              </p:cNvSpPr>
              <p:nvPr/>
            </p:nvSpPr>
            <p:spPr bwMode="auto">
              <a:xfrm>
                <a:off x="2928" y="2162"/>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2"/>
              <p:cNvSpPr>
                <a:spLocks noChangeShapeType="1"/>
              </p:cNvSpPr>
              <p:nvPr/>
            </p:nvSpPr>
            <p:spPr bwMode="auto">
              <a:xfrm>
                <a:off x="3993" y="2157"/>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0" name="Line 43"/>
            <p:cNvSpPr>
              <a:spLocks noChangeShapeType="1"/>
            </p:cNvSpPr>
            <p:nvPr/>
          </p:nvSpPr>
          <p:spPr bwMode="auto">
            <a:xfrm>
              <a:off x="2655" y="2056"/>
              <a:ext cx="0" cy="73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4"/>
            <p:cNvSpPr>
              <a:spLocks noChangeShapeType="1"/>
            </p:cNvSpPr>
            <p:nvPr/>
          </p:nvSpPr>
          <p:spPr bwMode="auto">
            <a:xfrm>
              <a:off x="3700" y="205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45"/>
            <p:cNvSpPr>
              <a:spLocks noChangeShapeType="1"/>
            </p:cNvSpPr>
            <p:nvPr/>
          </p:nvSpPr>
          <p:spPr bwMode="auto">
            <a:xfrm>
              <a:off x="4181" y="2040"/>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6"/>
            <p:cNvSpPr>
              <a:spLocks noChangeShapeType="1"/>
            </p:cNvSpPr>
            <p:nvPr/>
          </p:nvSpPr>
          <p:spPr bwMode="auto">
            <a:xfrm>
              <a:off x="3175" y="207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8" name="Rectangle 47"/>
          <p:cNvSpPr>
            <a:spLocks noChangeArrowheads="1"/>
          </p:cNvSpPr>
          <p:nvPr/>
        </p:nvSpPr>
        <p:spPr bwMode="auto">
          <a:xfrm>
            <a:off x="6171710" y="3767749"/>
            <a:ext cx="601062"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Time</a:t>
            </a:r>
            <a:endParaRPr lang="de-DE" altLang="de-DE" sz="1200">
              <a:latin typeface="Arial" pitchFamily="34" charset="0"/>
            </a:endParaRPr>
          </a:p>
        </p:txBody>
      </p:sp>
      <p:grpSp>
        <p:nvGrpSpPr>
          <p:cNvPr id="49" name="Group 48"/>
          <p:cNvGrpSpPr>
            <a:grpSpLocks/>
          </p:cNvGrpSpPr>
          <p:nvPr/>
        </p:nvGrpSpPr>
        <p:grpSpPr bwMode="auto">
          <a:xfrm>
            <a:off x="6397627" y="5388590"/>
            <a:ext cx="1006475" cy="731837"/>
            <a:chOff x="1932" y="3353"/>
            <a:chExt cx="634" cy="461"/>
          </a:xfrm>
        </p:grpSpPr>
        <p:sp>
          <p:nvSpPr>
            <p:cNvPr id="50" name="Oval 49"/>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Oval 50"/>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1"/>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Line 52"/>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54" name="Group 53"/>
          <p:cNvGrpSpPr>
            <a:grpSpLocks/>
          </p:cNvGrpSpPr>
          <p:nvPr/>
        </p:nvGrpSpPr>
        <p:grpSpPr bwMode="auto">
          <a:xfrm>
            <a:off x="7831139" y="5388590"/>
            <a:ext cx="1006475" cy="731837"/>
            <a:chOff x="2835" y="3353"/>
            <a:chExt cx="634" cy="461"/>
          </a:xfrm>
        </p:grpSpPr>
        <p:sp>
          <p:nvSpPr>
            <p:cNvPr id="55" name="Oval 54"/>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Oval 55"/>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6"/>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7"/>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8"/>
          <p:cNvSpPr>
            <a:spLocks noChangeArrowheads="1"/>
          </p:cNvSpPr>
          <p:nvPr/>
        </p:nvSpPr>
        <p:spPr bwMode="auto">
          <a:xfrm>
            <a:off x="6737198" y="6210911"/>
            <a:ext cx="183704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External Databases</a:t>
            </a:r>
          </a:p>
        </p:txBody>
      </p:sp>
      <p:sp>
        <p:nvSpPr>
          <p:cNvPr id="60" name="Line 59"/>
          <p:cNvSpPr>
            <a:spLocks noChangeShapeType="1"/>
          </p:cNvSpPr>
          <p:nvPr/>
        </p:nvSpPr>
        <p:spPr bwMode="auto">
          <a:xfrm>
            <a:off x="5748339" y="4642461"/>
            <a:ext cx="1117600" cy="711200"/>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 name="Line 60"/>
          <p:cNvSpPr>
            <a:spLocks noChangeShapeType="1"/>
          </p:cNvSpPr>
          <p:nvPr/>
        </p:nvSpPr>
        <p:spPr bwMode="auto">
          <a:xfrm>
            <a:off x="6078538" y="4634527"/>
            <a:ext cx="2224088" cy="760413"/>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AutoShape 61"/>
          <p:cNvSpPr>
            <a:spLocks noChangeArrowheads="1"/>
          </p:cNvSpPr>
          <p:nvPr/>
        </p:nvSpPr>
        <p:spPr bwMode="auto">
          <a:xfrm>
            <a:off x="36449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3654227" y="1586525"/>
            <a:ext cx="10259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Analytical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 CRM)</a:t>
            </a:r>
          </a:p>
        </p:txBody>
      </p:sp>
      <p:sp>
        <p:nvSpPr>
          <p:cNvPr id="64" name="AutoShape 63"/>
          <p:cNvSpPr>
            <a:spLocks noChangeArrowheads="1"/>
          </p:cNvSpPr>
          <p:nvPr/>
        </p:nvSpPr>
        <p:spPr bwMode="auto">
          <a:xfrm>
            <a:off x="50546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5" name="Group 64"/>
          <p:cNvGrpSpPr>
            <a:grpSpLocks/>
          </p:cNvGrpSpPr>
          <p:nvPr/>
        </p:nvGrpSpPr>
        <p:grpSpPr bwMode="auto">
          <a:xfrm>
            <a:off x="6489697" y="1389673"/>
            <a:ext cx="1246186" cy="903288"/>
            <a:chOff x="2058" y="1094"/>
            <a:chExt cx="785" cy="569"/>
          </a:xfrm>
        </p:grpSpPr>
        <p:sp>
          <p:nvSpPr>
            <p:cNvPr id="66" name="AutoShape 65"/>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2073" y="1328"/>
              <a:ext cx="60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Predictive </a:t>
              </a:r>
              <a:br>
                <a:rPr lang="de-DE" altLang="de-DE" sz="1200">
                  <a:latin typeface="Arial" pitchFamily="34" charset="0"/>
                </a:rPr>
              </a:br>
              <a:r>
                <a:rPr lang="de-DE" altLang="de-DE" sz="1200">
                  <a:latin typeface="Arial" pitchFamily="34" charset="0"/>
                </a:rPr>
                <a:t>Analytics</a:t>
              </a:r>
              <a:endParaRPr lang="de-DE" altLang="de-DE" sz="1200" dirty="0">
                <a:latin typeface="Arial" pitchFamily="34" charset="0"/>
              </a:endParaRPr>
            </a:p>
          </p:txBody>
        </p:sp>
      </p:grpSp>
      <p:sp>
        <p:nvSpPr>
          <p:cNvPr id="68" name="Rectangle 67"/>
          <p:cNvSpPr>
            <a:spLocks noChangeArrowheads="1"/>
          </p:cNvSpPr>
          <p:nvPr/>
        </p:nvSpPr>
        <p:spPr bwMode="auto">
          <a:xfrm>
            <a:off x="5035182" y="1586525"/>
            <a:ext cx="106118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Reporting</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a:t>
            </a:r>
          </a:p>
          <a:p>
            <a:pPr algn="ctr">
              <a:lnSpc>
                <a:spcPct val="90000"/>
              </a:lnSpc>
            </a:pPr>
            <a:r>
              <a:rPr lang="de-DE" altLang="de-DE" sz="1200">
                <a:latin typeface="Arial" pitchFamily="34" charset="0"/>
              </a:rPr>
              <a:t>Controlling)</a:t>
            </a:r>
          </a:p>
        </p:txBody>
      </p:sp>
      <p:grpSp>
        <p:nvGrpSpPr>
          <p:cNvPr id="69" name="Group 68"/>
          <p:cNvGrpSpPr>
            <a:grpSpLocks/>
          </p:cNvGrpSpPr>
          <p:nvPr/>
        </p:nvGrpSpPr>
        <p:grpSpPr bwMode="auto">
          <a:xfrm>
            <a:off x="4197351" y="2300902"/>
            <a:ext cx="2690812" cy="754063"/>
            <a:chOff x="2613" y="1126"/>
            <a:chExt cx="1695" cy="699"/>
          </a:xfrm>
        </p:grpSpPr>
        <p:sp>
          <p:nvSpPr>
            <p:cNvPr id="70" name="Line 69"/>
            <p:cNvSpPr>
              <a:spLocks noChangeShapeType="1"/>
            </p:cNvSpPr>
            <p:nvPr/>
          </p:nvSpPr>
          <p:spPr bwMode="auto">
            <a:xfrm>
              <a:off x="2613" y="1134"/>
              <a:ext cx="484" cy="682"/>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 name="Line 70"/>
            <p:cNvSpPr>
              <a:spLocks noChangeShapeType="1"/>
            </p:cNvSpPr>
            <p:nvPr/>
          </p:nvSpPr>
          <p:spPr bwMode="auto">
            <a:xfrm>
              <a:off x="3461" y="1126"/>
              <a:ext cx="0" cy="69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 name="Line 71"/>
            <p:cNvSpPr>
              <a:spLocks noChangeShapeType="1"/>
            </p:cNvSpPr>
            <p:nvPr/>
          </p:nvSpPr>
          <p:spPr bwMode="auto">
            <a:xfrm flipH="1">
              <a:off x="3815" y="1128"/>
              <a:ext cx="493" cy="697"/>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73" name="Rectangle 72"/>
          <p:cNvSpPr>
            <a:spLocks noChangeArrowheads="1"/>
          </p:cNvSpPr>
          <p:nvPr/>
        </p:nvSpPr>
        <p:spPr bwMode="auto">
          <a:xfrm>
            <a:off x="3579812" y="4196373"/>
            <a:ext cx="8366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4" name="Rectangle 73"/>
          <p:cNvSpPr>
            <a:spLocks noChangeArrowheads="1"/>
          </p:cNvSpPr>
          <p:nvPr/>
        </p:nvSpPr>
        <p:spPr bwMode="auto">
          <a:xfrm>
            <a:off x="4440237" y="4167798"/>
            <a:ext cx="8016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Rectangle 74"/>
          <p:cNvSpPr>
            <a:spLocks noChangeArrowheads="1"/>
          </p:cNvSpPr>
          <p:nvPr/>
        </p:nvSpPr>
        <p:spPr bwMode="auto">
          <a:xfrm>
            <a:off x="5267327" y="4134465"/>
            <a:ext cx="808037"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75"/>
          <p:cNvSpPr>
            <a:spLocks noChangeArrowheads="1"/>
          </p:cNvSpPr>
          <p:nvPr/>
        </p:nvSpPr>
        <p:spPr bwMode="auto">
          <a:xfrm>
            <a:off x="6100763" y="4132873"/>
            <a:ext cx="7366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7" name="Rectangle 76"/>
          <p:cNvSpPr>
            <a:spLocks noChangeArrowheads="1"/>
          </p:cNvSpPr>
          <p:nvPr/>
        </p:nvSpPr>
        <p:spPr bwMode="auto">
          <a:xfrm>
            <a:off x="6862762" y="4247173"/>
            <a:ext cx="655638" cy="173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8" name="Rectangle 77"/>
          <p:cNvSpPr>
            <a:spLocks noChangeArrowheads="1"/>
          </p:cNvSpPr>
          <p:nvPr/>
        </p:nvSpPr>
        <p:spPr bwMode="auto">
          <a:xfrm>
            <a:off x="6862762" y="4223361"/>
            <a:ext cx="228600" cy="746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9" name="Rectangle 78"/>
          <p:cNvSpPr>
            <a:spLocks noChangeArrowheads="1"/>
          </p:cNvSpPr>
          <p:nvPr/>
        </p:nvSpPr>
        <p:spPr bwMode="auto">
          <a:xfrm>
            <a:off x="665164" y="5831498"/>
            <a:ext cx="9763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0" name="Rectangle 79"/>
          <p:cNvSpPr>
            <a:spLocks noChangeArrowheads="1"/>
          </p:cNvSpPr>
          <p:nvPr/>
        </p:nvSpPr>
        <p:spPr bwMode="auto">
          <a:xfrm>
            <a:off x="2146300" y="5826740"/>
            <a:ext cx="977900"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1" name="Rectangle 80"/>
          <p:cNvSpPr>
            <a:spLocks noChangeArrowheads="1"/>
          </p:cNvSpPr>
          <p:nvPr/>
        </p:nvSpPr>
        <p:spPr bwMode="auto">
          <a:xfrm>
            <a:off x="35782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2" name="Rectangle 81"/>
          <p:cNvSpPr>
            <a:spLocks noChangeArrowheads="1"/>
          </p:cNvSpPr>
          <p:nvPr/>
        </p:nvSpPr>
        <p:spPr bwMode="auto">
          <a:xfrm>
            <a:off x="6413500" y="58346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3" name="Rectangle 82"/>
          <p:cNvSpPr>
            <a:spLocks noChangeArrowheads="1"/>
          </p:cNvSpPr>
          <p:nvPr/>
        </p:nvSpPr>
        <p:spPr bwMode="auto">
          <a:xfrm>
            <a:off x="78454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4" name="Rectangle 83"/>
          <p:cNvSpPr>
            <a:spLocks noChangeArrowheads="1"/>
          </p:cNvSpPr>
          <p:nvPr/>
        </p:nvSpPr>
        <p:spPr bwMode="auto">
          <a:xfrm>
            <a:off x="254000" y="1199173"/>
            <a:ext cx="8763000" cy="535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5" name="Rectangle 85"/>
          <p:cNvSpPr>
            <a:spLocks noChangeArrowheads="1"/>
          </p:cNvSpPr>
          <p:nvPr/>
        </p:nvSpPr>
        <p:spPr bwMode="auto">
          <a:xfrm>
            <a:off x="262472" y="385289"/>
            <a:ext cx="451707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a:t>
            </a:r>
            <a:r>
              <a:rPr lang="de-DE" altLang="de-DE" dirty="0">
                <a:latin typeface="Arial" pitchFamily="34" charset="0"/>
              </a:rPr>
              <a:t>Data </a:t>
            </a:r>
            <a:r>
              <a:rPr lang="de-DE" altLang="de-DE">
                <a:latin typeface="Arial" pitchFamily="34" charset="0"/>
              </a:rPr>
              <a:t>Warehouse Concept</a:t>
            </a:r>
            <a:endParaRPr lang="de-DE" altLang="de-DE" dirty="0">
              <a:latin typeface="Arial" pitchFamily="34" charset="0"/>
            </a:endParaRPr>
          </a:p>
        </p:txBody>
      </p:sp>
      <p:sp>
        <p:nvSpPr>
          <p:cNvPr id="2" name="Textfeld 1"/>
          <p:cNvSpPr txBox="1"/>
          <p:nvPr/>
        </p:nvSpPr>
        <p:spPr>
          <a:xfrm>
            <a:off x="4371977" y="4189105"/>
            <a:ext cx="2538583" cy="307777"/>
          </a:xfrm>
          <a:prstGeom prst="rect">
            <a:avLst/>
          </a:prstGeom>
          <a:solidFill>
            <a:schemeClr val="bg1"/>
          </a:solidFill>
          <a:ln>
            <a:solidFill>
              <a:schemeClr val="tx1"/>
            </a:solidFill>
          </a:ln>
        </p:spPr>
        <p:txBody>
          <a:bodyPr wrap="square" rtlCol="0">
            <a:spAutoFit/>
          </a:bodyPr>
          <a:lstStyle/>
          <a:p>
            <a:r>
              <a:rPr lang="de-DE" sz="1400">
                <a:solidFill>
                  <a:srgbClr val="FF0000"/>
                </a:solidFill>
              </a:rPr>
              <a:t>Dimensions</a:t>
            </a:r>
            <a:endParaRPr lang="de-DE" sz="1400" dirty="0">
              <a:solidFill>
                <a:srgbClr val="FF0000"/>
              </a:solidFill>
            </a:endParaRPr>
          </a:p>
        </p:txBody>
      </p:sp>
    </p:spTree>
    <p:extLst>
      <p:ext uri="{BB962C8B-B14F-4D97-AF65-F5344CB8AC3E}">
        <p14:creationId xmlns:p14="http://schemas.microsoft.com/office/powerpoint/2010/main" val="36859875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33</a:t>
            </a:fld>
            <a:endParaRPr lang="de-DE" sz="800">
              <a:solidFill>
                <a:schemeClr val="bg1"/>
              </a:solidFill>
            </a:endParaRPr>
          </a:p>
        </p:txBody>
      </p:sp>
      <p:sp>
        <p:nvSpPr>
          <p:cNvPr id="2" name="Textfeld 1"/>
          <p:cNvSpPr txBox="1"/>
          <p:nvPr/>
        </p:nvSpPr>
        <p:spPr>
          <a:xfrm>
            <a:off x="269282" y="416091"/>
            <a:ext cx="6720469" cy="461665"/>
          </a:xfrm>
          <a:prstGeom prst="rect">
            <a:avLst/>
          </a:prstGeom>
          <a:noFill/>
        </p:spPr>
        <p:txBody>
          <a:bodyPr wrap="square" rtlCol="0">
            <a:spAutoFit/>
          </a:bodyPr>
          <a:lstStyle/>
          <a:p>
            <a:pPr algn="l"/>
            <a:r>
              <a:rPr lang="en-US" sz="2400"/>
              <a:t>Layers of a Data Warehouse System</a:t>
            </a:r>
            <a:endParaRPr lang="de-DE" sz="2400" dirty="0"/>
          </a:p>
        </p:txBody>
      </p:sp>
      <p:pic>
        <p:nvPicPr>
          <p:cNvPr id="7" name="Grafik 6"/>
          <p:cNvPicPr>
            <a:picLocks noChangeAspect="1"/>
          </p:cNvPicPr>
          <p:nvPr/>
        </p:nvPicPr>
        <p:blipFill>
          <a:blip r:embed="rId2"/>
          <a:stretch>
            <a:fillRect/>
          </a:stretch>
        </p:blipFill>
        <p:spPr>
          <a:xfrm>
            <a:off x="501159" y="1209232"/>
            <a:ext cx="8371908" cy="5052013"/>
          </a:xfrm>
          <a:prstGeom prst="rect">
            <a:avLst/>
          </a:prstGeom>
        </p:spPr>
      </p:pic>
      <p:sp>
        <p:nvSpPr>
          <p:cNvPr id="8" name="Textfeld 7"/>
          <p:cNvSpPr txBox="1"/>
          <p:nvPr/>
        </p:nvSpPr>
        <p:spPr>
          <a:xfrm>
            <a:off x="2777067" y="4309533"/>
            <a:ext cx="1007533" cy="1231106"/>
          </a:xfrm>
          <a:prstGeom prst="rect">
            <a:avLst/>
          </a:prstGeom>
          <a:noFill/>
        </p:spPr>
        <p:txBody>
          <a:bodyPr wrap="square" rtlCol="0">
            <a:spAutoFit/>
          </a:bodyPr>
          <a:lstStyle/>
          <a:p>
            <a:pPr>
              <a:spcBef>
                <a:spcPts val="600"/>
              </a:spcBef>
            </a:pPr>
            <a:r>
              <a:rPr lang="de-DE">
                <a:latin typeface="Calibri Light" panose="020F0302020204030204" pitchFamily="34" charset="0"/>
                <a:cs typeface="Calibri Light" panose="020F0302020204030204" pitchFamily="34" charset="0"/>
              </a:rPr>
              <a:t>Extraction</a:t>
            </a:r>
          </a:p>
          <a:p>
            <a:pPr>
              <a:spcBef>
                <a:spcPts val="600"/>
              </a:spcBef>
            </a:pPr>
            <a:r>
              <a:rPr lang="de-DE">
                <a:latin typeface="Calibri Light" panose="020F0302020204030204" pitchFamily="34" charset="0"/>
                <a:cs typeface="Calibri Light" panose="020F0302020204030204" pitchFamily="34" charset="0"/>
              </a:rPr>
              <a:t>Transfor-mation</a:t>
            </a:r>
          </a:p>
          <a:p>
            <a:pPr>
              <a:spcBef>
                <a:spcPts val="600"/>
              </a:spcBef>
            </a:pPr>
            <a:r>
              <a:rPr lang="de-DE">
                <a:latin typeface="Calibri Light" panose="020F0302020204030204" pitchFamily="34" charset="0"/>
                <a:cs typeface="Calibri Light" panose="020F0302020204030204" pitchFamily="34" charset="0"/>
              </a:rPr>
              <a:t>Loading</a:t>
            </a:r>
          </a:p>
        </p:txBody>
      </p:sp>
    </p:spTree>
    <p:extLst>
      <p:ext uri="{BB962C8B-B14F-4D97-AF65-F5344CB8AC3E}">
        <p14:creationId xmlns:p14="http://schemas.microsoft.com/office/powerpoint/2010/main" val="26878283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34</a:t>
            </a:fld>
            <a:endParaRPr lang="de-DE" sz="800">
              <a:solidFill>
                <a:schemeClr val="bg1"/>
              </a:solidFill>
            </a:endParaRPr>
          </a:p>
        </p:txBody>
      </p:sp>
      <p:grpSp>
        <p:nvGrpSpPr>
          <p:cNvPr id="3" name="Group 2"/>
          <p:cNvGrpSpPr>
            <a:grpSpLocks/>
          </p:cNvGrpSpPr>
          <p:nvPr/>
        </p:nvGrpSpPr>
        <p:grpSpPr bwMode="auto">
          <a:xfrm>
            <a:off x="3256758" y="1397755"/>
            <a:ext cx="3173413" cy="1239837"/>
            <a:chOff x="2550" y="1181"/>
            <a:chExt cx="1079" cy="585"/>
          </a:xfrm>
        </p:grpSpPr>
        <p:sp>
          <p:nvSpPr>
            <p:cNvPr id="4" name="Oval 3"/>
            <p:cNvSpPr>
              <a:spLocks noChangeArrowheads="1"/>
            </p:cNvSpPr>
            <p:nvPr/>
          </p:nvSpPr>
          <p:spPr bwMode="auto">
            <a:xfrm>
              <a:off x="2550" y="118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Oval 4"/>
            <p:cNvSpPr>
              <a:spLocks noChangeArrowheads="1"/>
            </p:cNvSpPr>
            <p:nvPr/>
          </p:nvSpPr>
          <p:spPr bwMode="auto">
            <a:xfrm>
              <a:off x="2558" y="161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 name="Line 5"/>
            <p:cNvSpPr>
              <a:spLocks noChangeShapeType="1"/>
            </p:cNvSpPr>
            <p:nvPr/>
          </p:nvSpPr>
          <p:spPr bwMode="auto">
            <a:xfrm>
              <a:off x="2557" y="1275"/>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 name="Line 6"/>
            <p:cNvSpPr>
              <a:spLocks noChangeShapeType="1"/>
            </p:cNvSpPr>
            <p:nvPr/>
          </p:nvSpPr>
          <p:spPr bwMode="auto">
            <a:xfrm>
              <a:off x="3622" y="1270"/>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8" name="Rectangle 7"/>
          <p:cNvSpPr>
            <a:spLocks noChangeArrowheads="1"/>
          </p:cNvSpPr>
          <p:nvPr/>
        </p:nvSpPr>
        <p:spPr bwMode="auto">
          <a:xfrm>
            <a:off x="4161689" y="1962906"/>
            <a:ext cx="130163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Base</a:t>
            </a:r>
          </a:p>
        </p:txBody>
      </p:sp>
      <p:grpSp>
        <p:nvGrpSpPr>
          <p:cNvPr id="9" name="Group 8"/>
          <p:cNvGrpSpPr>
            <a:grpSpLocks/>
          </p:cNvGrpSpPr>
          <p:nvPr/>
        </p:nvGrpSpPr>
        <p:grpSpPr bwMode="auto">
          <a:xfrm>
            <a:off x="1558131" y="1612067"/>
            <a:ext cx="1117600" cy="812800"/>
            <a:chOff x="1544" y="1223"/>
            <a:chExt cx="634" cy="512"/>
          </a:xfrm>
        </p:grpSpPr>
        <p:sp>
          <p:nvSpPr>
            <p:cNvPr id="10" name="Oval 9"/>
            <p:cNvSpPr>
              <a:spLocks noChangeArrowheads="1"/>
            </p:cNvSpPr>
            <p:nvPr/>
          </p:nvSpPr>
          <p:spPr bwMode="auto">
            <a:xfrm>
              <a:off x="1544" y="1223"/>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Oval 10"/>
            <p:cNvSpPr>
              <a:spLocks noChangeArrowheads="1"/>
            </p:cNvSpPr>
            <p:nvPr/>
          </p:nvSpPr>
          <p:spPr bwMode="auto">
            <a:xfrm>
              <a:off x="1549" y="1600"/>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Line 11"/>
            <p:cNvSpPr>
              <a:spLocks noChangeShapeType="1"/>
            </p:cNvSpPr>
            <p:nvPr/>
          </p:nvSpPr>
          <p:spPr bwMode="auto">
            <a:xfrm>
              <a:off x="1545" y="1305"/>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Line 12"/>
            <p:cNvSpPr>
              <a:spLocks noChangeShapeType="1"/>
            </p:cNvSpPr>
            <p:nvPr/>
          </p:nvSpPr>
          <p:spPr bwMode="auto">
            <a:xfrm>
              <a:off x="2177" y="1300"/>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14" name="Rectangle 13"/>
          <p:cNvSpPr>
            <a:spLocks noChangeArrowheads="1"/>
          </p:cNvSpPr>
          <p:nvPr/>
        </p:nvSpPr>
        <p:spPr bwMode="auto">
          <a:xfrm>
            <a:off x="4162922" y="3869493"/>
            <a:ext cx="1400768"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Transformator</a:t>
            </a:r>
          </a:p>
        </p:txBody>
      </p:sp>
      <p:sp>
        <p:nvSpPr>
          <p:cNvPr id="15" name="Rectangle 14"/>
          <p:cNvSpPr>
            <a:spLocks noChangeArrowheads="1"/>
          </p:cNvSpPr>
          <p:nvPr/>
        </p:nvSpPr>
        <p:spPr bwMode="auto">
          <a:xfrm>
            <a:off x="4129883" y="3790117"/>
            <a:ext cx="14398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6"/>
          <p:cNvSpPr>
            <a:spLocks noChangeShapeType="1"/>
          </p:cNvSpPr>
          <p:nvPr/>
        </p:nvSpPr>
        <p:spPr bwMode="auto">
          <a:xfrm flipV="1">
            <a:off x="4844256" y="34376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7"/>
          <p:cNvSpPr>
            <a:spLocks noChangeShapeType="1"/>
          </p:cNvSpPr>
          <p:nvPr/>
        </p:nvSpPr>
        <p:spPr bwMode="auto">
          <a:xfrm>
            <a:off x="2683670" y="2018467"/>
            <a:ext cx="60007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8"/>
          <p:cNvSpPr>
            <a:spLocks noChangeShapeType="1"/>
          </p:cNvSpPr>
          <p:nvPr/>
        </p:nvSpPr>
        <p:spPr bwMode="auto">
          <a:xfrm>
            <a:off x="3029746"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9" name="Group 19"/>
          <p:cNvGrpSpPr>
            <a:grpSpLocks/>
          </p:cNvGrpSpPr>
          <p:nvPr/>
        </p:nvGrpSpPr>
        <p:grpSpPr bwMode="auto">
          <a:xfrm>
            <a:off x="2528096" y="5577642"/>
            <a:ext cx="1006475" cy="788988"/>
            <a:chOff x="1589" y="3354"/>
            <a:chExt cx="634" cy="497"/>
          </a:xfrm>
        </p:grpSpPr>
        <p:sp>
          <p:nvSpPr>
            <p:cNvPr id="20" name="Oval 20"/>
            <p:cNvSpPr>
              <a:spLocks noChangeArrowheads="1"/>
            </p:cNvSpPr>
            <p:nvPr/>
          </p:nvSpPr>
          <p:spPr bwMode="auto">
            <a:xfrm>
              <a:off x="1589" y="3354"/>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Oval 21"/>
            <p:cNvSpPr>
              <a:spLocks noChangeArrowheads="1"/>
            </p:cNvSpPr>
            <p:nvPr/>
          </p:nvSpPr>
          <p:spPr bwMode="auto">
            <a:xfrm>
              <a:off x="1594" y="3721"/>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22"/>
            <p:cNvSpPr>
              <a:spLocks noChangeShapeType="1"/>
            </p:cNvSpPr>
            <p:nvPr/>
          </p:nvSpPr>
          <p:spPr bwMode="auto">
            <a:xfrm>
              <a:off x="1590" y="3433"/>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3"/>
            <p:cNvSpPr>
              <a:spLocks noChangeShapeType="1"/>
            </p:cNvSpPr>
            <p:nvPr/>
          </p:nvSpPr>
          <p:spPr bwMode="auto">
            <a:xfrm>
              <a:off x="2222" y="3429"/>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4" name="Rectangle 24"/>
          <p:cNvSpPr>
            <a:spLocks noChangeArrowheads="1"/>
          </p:cNvSpPr>
          <p:nvPr/>
        </p:nvSpPr>
        <p:spPr bwMode="auto">
          <a:xfrm>
            <a:off x="2600139"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25" name="Rectangle 25"/>
          <p:cNvSpPr>
            <a:spLocks noChangeArrowheads="1"/>
          </p:cNvSpPr>
          <p:nvPr/>
        </p:nvSpPr>
        <p:spPr bwMode="auto">
          <a:xfrm>
            <a:off x="2582071"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6" name="Group 26"/>
          <p:cNvGrpSpPr>
            <a:grpSpLocks/>
          </p:cNvGrpSpPr>
          <p:nvPr/>
        </p:nvGrpSpPr>
        <p:grpSpPr bwMode="auto">
          <a:xfrm>
            <a:off x="6152358" y="5544309"/>
            <a:ext cx="1006475" cy="788987"/>
            <a:chOff x="3874" y="3333"/>
            <a:chExt cx="634" cy="497"/>
          </a:xfrm>
        </p:grpSpPr>
        <p:sp>
          <p:nvSpPr>
            <p:cNvPr id="27" name="Oval 27"/>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Oval 28"/>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Line 29"/>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Line 30"/>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1" name="Rectangle 31"/>
          <p:cNvSpPr>
            <a:spLocks noChangeArrowheads="1"/>
          </p:cNvSpPr>
          <p:nvPr/>
        </p:nvSpPr>
        <p:spPr bwMode="auto">
          <a:xfrm>
            <a:off x="62244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32" name="Rectangle 32"/>
          <p:cNvSpPr>
            <a:spLocks noChangeArrowheads="1"/>
          </p:cNvSpPr>
          <p:nvPr/>
        </p:nvSpPr>
        <p:spPr bwMode="auto">
          <a:xfrm>
            <a:off x="62126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Line 33"/>
          <p:cNvSpPr>
            <a:spLocks noChangeShapeType="1"/>
          </p:cNvSpPr>
          <p:nvPr/>
        </p:nvSpPr>
        <p:spPr bwMode="auto">
          <a:xfrm>
            <a:off x="66540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34" name="Group 34"/>
          <p:cNvGrpSpPr>
            <a:grpSpLocks/>
          </p:cNvGrpSpPr>
          <p:nvPr/>
        </p:nvGrpSpPr>
        <p:grpSpPr bwMode="auto">
          <a:xfrm>
            <a:off x="4933158" y="5544309"/>
            <a:ext cx="1006475" cy="788987"/>
            <a:chOff x="3874" y="3333"/>
            <a:chExt cx="634" cy="497"/>
          </a:xfrm>
        </p:grpSpPr>
        <p:sp>
          <p:nvSpPr>
            <p:cNvPr id="35" name="Oval 35"/>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Oval 36"/>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Line 37"/>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Line 38"/>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9" name="Rectangle 39"/>
          <p:cNvSpPr>
            <a:spLocks noChangeArrowheads="1"/>
          </p:cNvSpPr>
          <p:nvPr/>
        </p:nvSpPr>
        <p:spPr bwMode="auto">
          <a:xfrm>
            <a:off x="50052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0" name="Rectangle 40"/>
          <p:cNvSpPr>
            <a:spLocks noChangeArrowheads="1"/>
          </p:cNvSpPr>
          <p:nvPr/>
        </p:nvSpPr>
        <p:spPr bwMode="auto">
          <a:xfrm>
            <a:off x="49934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1"/>
          <p:cNvSpPr>
            <a:spLocks noChangeShapeType="1"/>
          </p:cNvSpPr>
          <p:nvPr/>
        </p:nvSpPr>
        <p:spPr bwMode="auto">
          <a:xfrm>
            <a:off x="54348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42" name="Group 42"/>
          <p:cNvGrpSpPr>
            <a:grpSpLocks/>
          </p:cNvGrpSpPr>
          <p:nvPr/>
        </p:nvGrpSpPr>
        <p:grpSpPr bwMode="auto">
          <a:xfrm>
            <a:off x="3750471" y="5547484"/>
            <a:ext cx="1006475" cy="788987"/>
            <a:chOff x="3874" y="3333"/>
            <a:chExt cx="634" cy="497"/>
          </a:xfrm>
        </p:grpSpPr>
        <p:sp>
          <p:nvSpPr>
            <p:cNvPr id="43" name="Oval 43"/>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Oval 44"/>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5"/>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6"/>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7" name="Rectangle 47"/>
          <p:cNvSpPr>
            <a:spLocks noChangeArrowheads="1"/>
          </p:cNvSpPr>
          <p:nvPr/>
        </p:nvSpPr>
        <p:spPr bwMode="auto">
          <a:xfrm>
            <a:off x="3822515" y="4788656"/>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8" name="Rectangle 48"/>
          <p:cNvSpPr>
            <a:spLocks noChangeArrowheads="1"/>
          </p:cNvSpPr>
          <p:nvPr/>
        </p:nvSpPr>
        <p:spPr bwMode="auto">
          <a:xfrm>
            <a:off x="3810796" y="4726742"/>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9"/>
          <p:cNvSpPr>
            <a:spLocks noChangeShapeType="1"/>
          </p:cNvSpPr>
          <p:nvPr/>
        </p:nvSpPr>
        <p:spPr bwMode="auto">
          <a:xfrm>
            <a:off x="4252121" y="5268084"/>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Rectangle 50"/>
          <p:cNvSpPr>
            <a:spLocks noChangeArrowheads="1"/>
          </p:cNvSpPr>
          <p:nvPr/>
        </p:nvSpPr>
        <p:spPr bwMode="auto">
          <a:xfrm>
            <a:off x="2702687" y="5553834"/>
            <a:ext cx="663643"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Oracle</a:t>
            </a:r>
          </a:p>
        </p:txBody>
      </p:sp>
      <p:sp>
        <p:nvSpPr>
          <p:cNvPr id="51" name="Rectangle 51"/>
          <p:cNvSpPr>
            <a:spLocks noChangeArrowheads="1"/>
          </p:cNvSpPr>
          <p:nvPr/>
        </p:nvSpPr>
        <p:spPr bwMode="auto">
          <a:xfrm>
            <a:off x="4020931" y="5531609"/>
            <a:ext cx="535404"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DB/2</a:t>
            </a:r>
          </a:p>
        </p:txBody>
      </p:sp>
      <p:sp>
        <p:nvSpPr>
          <p:cNvPr id="52" name="Rectangle 52"/>
          <p:cNvSpPr>
            <a:spLocks noChangeArrowheads="1"/>
          </p:cNvSpPr>
          <p:nvPr/>
        </p:nvSpPr>
        <p:spPr bwMode="auto">
          <a:xfrm>
            <a:off x="5221445" y="5534784"/>
            <a:ext cx="460062"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IMS</a:t>
            </a:r>
          </a:p>
        </p:txBody>
      </p:sp>
      <p:sp>
        <p:nvSpPr>
          <p:cNvPr id="53" name="Rectangle 53"/>
          <p:cNvSpPr>
            <a:spLocks noChangeArrowheads="1"/>
          </p:cNvSpPr>
          <p:nvPr/>
        </p:nvSpPr>
        <p:spPr bwMode="auto">
          <a:xfrm>
            <a:off x="6466168" y="5476043"/>
            <a:ext cx="434414"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 . .</a:t>
            </a:r>
          </a:p>
        </p:txBody>
      </p:sp>
      <p:grpSp>
        <p:nvGrpSpPr>
          <p:cNvPr id="54" name="Group 73"/>
          <p:cNvGrpSpPr>
            <a:grpSpLocks/>
          </p:cNvGrpSpPr>
          <p:nvPr/>
        </p:nvGrpSpPr>
        <p:grpSpPr bwMode="auto">
          <a:xfrm>
            <a:off x="2926557" y="4266371"/>
            <a:ext cx="3727450" cy="449263"/>
            <a:chOff x="1928" y="2672"/>
            <a:chExt cx="2348" cy="371"/>
          </a:xfrm>
        </p:grpSpPr>
        <p:sp>
          <p:nvSpPr>
            <p:cNvPr id="55" name="Line 15"/>
            <p:cNvSpPr>
              <a:spLocks noChangeShapeType="1"/>
            </p:cNvSpPr>
            <p:nvPr/>
          </p:nvSpPr>
          <p:spPr bwMode="auto">
            <a:xfrm flipV="1">
              <a:off x="1928" y="2686"/>
              <a:ext cx="990" cy="3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Line 54"/>
            <p:cNvSpPr>
              <a:spLocks noChangeShapeType="1"/>
            </p:cNvSpPr>
            <p:nvPr/>
          </p:nvSpPr>
          <p:spPr bwMode="auto">
            <a:xfrm flipV="1">
              <a:off x="2771" y="2672"/>
              <a:ext cx="275" cy="37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5"/>
            <p:cNvSpPr>
              <a:spLocks noChangeShapeType="1"/>
            </p:cNvSpPr>
            <p:nvPr/>
          </p:nvSpPr>
          <p:spPr bwMode="auto">
            <a:xfrm flipH="1" flipV="1">
              <a:off x="3341" y="2680"/>
              <a:ext cx="935" cy="3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6"/>
            <p:cNvSpPr>
              <a:spLocks noChangeShapeType="1"/>
            </p:cNvSpPr>
            <p:nvPr/>
          </p:nvSpPr>
          <p:spPr bwMode="auto">
            <a:xfrm flipH="1" flipV="1">
              <a:off x="3184" y="2680"/>
              <a:ext cx="322" cy="35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7"/>
          <p:cNvSpPr>
            <a:spLocks noChangeArrowheads="1"/>
          </p:cNvSpPr>
          <p:nvPr/>
        </p:nvSpPr>
        <p:spPr bwMode="auto">
          <a:xfrm>
            <a:off x="2431258" y="2882067"/>
            <a:ext cx="4864100" cy="2501900"/>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0" name="Rectangle 58"/>
          <p:cNvSpPr>
            <a:spLocks noChangeArrowheads="1"/>
          </p:cNvSpPr>
          <p:nvPr/>
        </p:nvSpPr>
        <p:spPr bwMode="auto">
          <a:xfrm>
            <a:off x="6093926" y="3386495"/>
            <a:ext cx="995465" cy="53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600" dirty="0" err="1">
                <a:latin typeface="Arial" pitchFamily="34" charset="0"/>
              </a:rPr>
              <a:t>Staging</a:t>
            </a:r>
            <a:r>
              <a:rPr lang="de-DE" altLang="de-DE" sz="1600" dirty="0">
                <a:latin typeface="Arial" pitchFamily="34" charset="0"/>
              </a:rPr>
              <a:t> </a:t>
            </a:r>
            <a:br>
              <a:rPr lang="de-DE" altLang="de-DE" sz="1600" dirty="0">
                <a:latin typeface="Arial" pitchFamily="34" charset="0"/>
              </a:rPr>
            </a:br>
            <a:r>
              <a:rPr lang="de-DE" altLang="de-DE" sz="1600" dirty="0">
                <a:latin typeface="Arial" pitchFamily="34" charset="0"/>
              </a:rPr>
              <a:t>Area</a:t>
            </a:r>
          </a:p>
        </p:txBody>
      </p:sp>
      <p:sp>
        <p:nvSpPr>
          <p:cNvPr id="61" name="Rectangle 60"/>
          <p:cNvSpPr>
            <a:spLocks noChangeArrowheads="1"/>
          </p:cNvSpPr>
          <p:nvPr/>
        </p:nvSpPr>
        <p:spPr bwMode="auto">
          <a:xfrm>
            <a:off x="1572421" y="2193092"/>
            <a:ext cx="1089025"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Rectangle 61"/>
          <p:cNvSpPr>
            <a:spLocks noChangeArrowheads="1"/>
          </p:cNvSpPr>
          <p:nvPr/>
        </p:nvSpPr>
        <p:spPr bwMode="auto">
          <a:xfrm>
            <a:off x="3294856" y="2259771"/>
            <a:ext cx="3105150" cy="233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2543971" y="614279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 name="Rectangle 63"/>
          <p:cNvSpPr>
            <a:spLocks noChangeArrowheads="1"/>
          </p:cNvSpPr>
          <p:nvPr/>
        </p:nvSpPr>
        <p:spPr bwMode="auto">
          <a:xfrm>
            <a:off x="3766345"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 name="Rectangle 64"/>
          <p:cNvSpPr>
            <a:spLocks noChangeArrowheads="1"/>
          </p:cNvSpPr>
          <p:nvPr/>
        </p:nvSpPr>
        <p:spPr bwMode="auto">
          <a:xfrm>
            <a:off x="4949032"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6" name="Rectangle 65"/>
          <p:cNvSpPr>
            <a:spLocks noChangeArrowheads="1"/>
          </p:cNvSpPr>
          <p:nvPr/>
        </p:nvSpPr>
        <p:spPr bwMode="auto">
          <a:xfrm>
            <a:off x="6168232" y="6107867"/>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1618398" y="1883530"/>
            <a:ext cx="99706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Metadata</a:t>
            </a:r>
          </a:p>
          <a:p>
            <a:pPr algn="ctr">
              <a:lnSpc>
                <a:spcPct val="90000"/>
              </a:lnSpc>
            </a:pPr>
            <a:r>
              <a:rPr lang="de-DE" altLang="de-DE" sz="1200">
                <a:latin typeface="Arial" pitchFamily="34" charset="0"/>
              </a:rPr>
              <a:t>Repository</a:t>
            </a:r>
          </a:p>
        </p:txBody>
      </p:sp>
      <p:sp>
        <p:nvSpPr>
          <p:cNvPr id="68" name="Rectangle 67"/>
          <p:cNvSpPr>
            <a:spLocks noChangeArrowheads="1"/>
          </p:cNvSpPr>
          <p:nvPr/>
        </p:nvSpPr>
        <p:spPr bwMode="auto">
          <a:xfrm>
            <a:off x="2534293" y="5839581"/>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Datenbase</a:t>
            </a:r>
          </a:p>
        </p:txBody>
      </p:sp>
      <p:sp>
        <p:nvSpPr>
          <p:cNvPr id="69" name="Rectangle 68"/>
          <p:cNvSpPr>
            <a:spLocks noChangeArrowheads="1"/>
          </p:cNvSpPr>
          <p:nvPr/>
        </p:nvSpPr>
        <p:spPr bwMode="auto">
          <a:xfrm>
            <a:off x="61585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0" name="Rectangle 69"/>
          <p:cNvSpPr>
            <a:spLocks noChangeArrowheads="1"/>
          </p:cNvSpPr>
          <p:nvPr/>
        </p:nvSpPr>
        <p:spPr bwMode="auto">
          <a:xfrm>
            <a:off x="49393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1" name="Rectangle 70"/>
          <p:cNvSpPr>
            <a:spLocks noChangeArrowheads="1"/>
          </p:cNvSpPr>
          <p:nvPr/>
        </p:nvSpPr>
        <p:spPr bwMode="auto">
          <a:xfrm>
            <a:off x="3756667" y="5809418"/>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2" name="Rectangle 72"/>
          <p:cNvSpPr>
            <a:spLocks noChangeArrowheads="1"/>
          </p:cNvSpPr>
          <p:nvPr/>
        </p:nvSpPr>
        <p:spPr bwMode="auto">
          <a:xfrm>
            <a:off x="242890" y="423107"/>
            <a:ext cx="51839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Components of a Data Warehouse</a:t>
            </a:r>
            <a:endParaRPr lang="de-DE" altLang="de-DE" dirty="0">
              <a:latin typeface="Arial" pitchFamily="34" charset="0"/>
            </a:endParaRPr>
          </a:p>
        </p:txBody>
      </p:sp>
      <p:sp>
        <p:nvSpPr>
          <p:cNvPr id="73" name="Rectangle 74"/>
          <p:cNvSpPr>
            <a:spLocks noChangeArrowheads="1"/>
          </p:cNvSpPr>
          <p:nvPr/>
        </p:nvSpPr>
        <p:spPr bwMode="auto">
          <a:xfrm>
            <a:off x="4439632" y="3082093"/>
            <a:ext cx="782265"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400">
                <a:latin typeface="Arial" pitchFamily="34" charset="0"/>
              </a:rPr>
              <a:t>Loader</a:t>
            </a:r>
          </a:p>
        </p:txBody>
      </p:sp>
      <p:sp>
        <p:nvSpPr>
          <p:cNvPr id="74" name="Rectangle 75"/>
          <p:cNvSpPr>
            <a:spLocks noChangeArrowheads="1"/>
          </p:cNvSpPr>
          <p:nvPr/>
        </p:nvSpPr>
        <p:spPr bwMode="auto">
          <a:xfrm>
            <a:off x="4040981" y="3002717"/>
            <a:ext cx="15795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Line 76"/>
          <p:cNvSpPr>
            <a:spLocks noChangeShapeType="1"/>
          </p:cNvSpPr>
          <p:nvPr/>
        </p:nvSpPr>
        <p:spPr bwMode="auto">
          <a:xfrm flipV="1">
            <a:off x="4831556" y="26502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58"/>
          <p:cNvSpPr>
            <a:spLocks noChangeArrowheads="1"/>
          </p:cNvSpPr>
          <p:nvPr/>
        </p:nvSpPr>
        <p:spPr bwMode="auto">
          <a:xfrm>
            <a:off x="1016316" y="3837234"/>
            <a:ext cx="1083631" cy="59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800">
                <a:latin typeface="Arial" pitchFamily="34" charset="0"/>
              </a:rPr>
              <a:t>ETL</a:t>
            </a:r>
            <a:br>
              <a:rPr lang="de-DE" altLang="de-DE" sz="1800">
                <a:latin typeface="Arial" pitchFamily="34" charset="0"/>
              </a:rPr>
            </a:br>
            <a:r>
              <a:rPr lang="de-DE" altLang="de-DE" sz="1800">
                <a:latin typeface="Arial" pitchFamily="34" charset="0"/>
              </a:rPr>
              <a:t>Process</a:t>
            </a:r>
            <a:endParaRPr lang="de-DE" altLang="de-DE" sz="1800" dirty="0">
              <a:latin typeface="Arial" pitchFamily="34" charset="0"/>
            </a:endParaRPr>
          </a:p>
        </p:txBody>
      </p:sp>
    </p:spTree>
    <p:extLst>
      <p:ext uri="{BB962C8B-B14F-4D97-AF65-F5344CB8AC3E}">
        <p14:creationId xmlns:p14="http://schemas.microsoft.com/office/powerpoint/2010/main" val="18313447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35</a:t>
            </a:fld>
            <a:endParaRPr lang="de-DE" sz="800">
              <a:solidFill>
                <a:schemeClr val="bg1"/>
              </a:solidFill>
            </a:endParaRPr>
          </a:p>
        </p:txBody>
      </p:sp>
      <p:sp>
        <p:nvSpPr>
          <p:cNvPr id="3" name="Rectangle 2"/>
          <p:cNvSpPr>
            <a:spLocks noChangeArrowheads="1"/>
          </p:cNvSpPr>
          <p:nvPr/>
        </p:nvSpPr>
        <p:spPr bwMode="auto">
          <a:xfrm>
            <a:off x="328101" y="427848"/>
            <a:ext cx="39321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Structure of the Database</a:t>
            </a:r>
            <a:endParaRPr lang="de-DE" altLang="de-DE" dirty="0">
              <a:latin typeface="Arial" pitchFamily="34" charset="0"/>
            </a:endParaRPr>
          </a:p>
        </p:txBody>
      </p:sp>
      <p:sp>
        <p:nvSpPr>
          <p:cNvPr id="4" name="Text Box 3"/>
          <p:cNvSpPr txBox="1">
            <a:spLocks noChangeArrowheads="1"/>
          </p:cNvSpPr>
          <p:nvPr/>
        </p:nvSpPr>
        <p:spPr bwMode="auto">
          <a:xfrm>
            <a:off x="328101" y="1150812"/>
            <a:ext cx="8422619"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database represents the core of the data warehouse. It contains current and historical data from all relevant areas of the company.  In contrast to the operational databases, the data here is not structured according to the business processes and functions of the company, but is aligned with the facts that determine the company. They are organized in such a way that they can be viewed from different dimensions.</a:t>
            </a:r>
          </a:p>
          <a:p>
            <a:pPr algn="just">
              <a:spcBef>
                <a:spcPts val="600"/>
              </a:spcBef>
            </a:pPr>
            <a:r>
              <a:rPr lang="en-US" altLang="de-DE" sz="1800">
                <a:latin typeface="Arial" pitchFamily="34" charset="0"/>
              </a:rPr>
              <a:t>Frequently used dimensions are:</a:t>
            </a:r>
          </a:p>
          <a:p>
            <a:pPr marL="449263" indent="-271463" algn="just">
              <a:spcBef>
                <a:spcPts val="600"/>
              </a:spcBef>
              <a:buSzPct val="150000"/>
              <a:buFont typeface="Arial" panose="020B0604020202020204" pitchFamily="34" charset="0"/>
              <a:buChar char="•"/>
            </a:pPr>
            <a:r>
              <a:rPr lang="en-US" altLang="de-DE" sz="1800">
                <a:latin typeface="Arial" pitchFamily="34" charset="0"/>
              </a:rPr>
              <a:t>Company structure (e.g., business units, organizational structure, and legal entities)</a:t>
            </a:r>
          </a:p>
          <a:p>
            <a:pPr marL="449263" indent="-271463" algn="just">
              <a:spcBef>
                <a:spcPts val="600"/>
              </a:spcBef>
              <a:buSzPct val="150000"/>
              <a:buFont typeface="Arial" panose="020B0604020202020204" pitchFamily="34" charset="0"/>
              <a:buChar char="•"/>
            </a:pPr>
            <a:r>
              <a:rPr lang="en-US" altLang="de-DE" sz="1800">
                <a:latin typeface="Arial" pitchFamily="34" charset="0"/>
              </a:rPr>
              <a:t>Product structure (e.g. product groups and individual products)</a:t>
            </a:r>
          </a:p>
          <a:p>
            <a:pPr marL="449263" indent="-271463" algn="just">
              <a:spcBef>
                <a:spcPts val="600"/>
              </a:spcBef>
              <a:buSzPct val="150000"/>
              <a:buFont typeface="Arial" panose="020B0604020202020204" pitchFamily="34" charset="0"/>
              <a:buChar char="•"/>
            </a:pPr>
            <a:r>
              <a:rPr lang="en-US" altLang="de-DE" sz="1800">
                <a:latin typeface="Arial" pitchFamily="34" charset="0"/>
              </a:rPr>
              <a:t>Regional structure (e.g. region, country, continent)</a:t>
            </a:r>
          </a:p>
          <a:p>
            <a:pPr marL="449263" indent="-271463" algn="just">
              <a:spcBef>
                <a:spcPts val="600"/>
              </a:spcBef>
              <a:buSzPct val="150000"/>
              <a:buFont typeface="Arial" panose="020B0604020202020204" pitchFamily="34" charset="0"/>
              <a:buChar char="•"/>
            </a:pPr>
            <a:r>
              <a:rPr lang="en-US" altLang="de-DE" sz="1800">
                <a:latin typeface="Arial" pitchFamily="34" charset="0"/>
              </a:rPr>
              <a:t>Customer structure (e.g. customer groups or segments and individual customers)</a:t>
            </a:r>
          </a:p>
          <a:p>
            <a:pPr marL="449263" indent="-271463" algn="just">
              <a:spcBef>
                <a:spcPts val="600"/>
              </a:spcBef>
              <a:buSzPct val="150000"/>
              <a:buFont typeface="Arial" panose="020B0604020202020204" pitchFamily="34" charset="0"/>
              <a:buChar char="•"/>
            </a:pPr>
            <a:r>
              <a:rPr lang="en-US" altLang="de-DE" sz="1800">
                <a:latin typeface="Arial" pitchFamily="34" charset="0"/>
              </a:rPr>
              <a:t>Time structure (e.g. month, quarter, year)</a:t>
            </a:r>
          </a:p>
          <a:p>
            <a:pPr marL="449263" indent="-271463" algn="just">
              <a:spcBef>
                <a:spcPts val="600"/>
              </a:spcBef>
              <a:buSzPct val="150000"/>
              <a:buFont typeface="Arial" panose="020B0604020202020204" pitchFamily="34" charset="0"/>
              <a:buChar char="•"/>
            </a:pPr>
            <a:r>
              <a:rPr lang="en-US" altLang="de-DE" sz="1800">
                <a:latin typeface="Arial" pitchFamily="34" charset="0"/>
              </a:rPr>
              <a:t>Business parameters (e.g. sales, contribution margin, profit)</a:t>
            </a:r>
          </a:p>
          <a:p>
            <a:pPr marL="449263" indent="-271463" algn="just">
              <a:spcBef>
                <a:spcPts val="600"/>
              </a:spcBef>
              <a:buSzPct val="150000"/>
              <a:buFont typeface="Arial" panose="020B0604020202020204" pitchFamily="34" charset="0"/>
              <a:buChar char="•"/>
            </a:pPr>
            <a:r>
              <a:rPr lang="en-US" altLang="de-DE" sz="1800">
                <a:latin typeface="Arial" pitchFamily="34" charset="0"/>
              </a:rPr>
              <a:t>Characteristics (e.g. target, actual, deviations)</a:t>
            </a:r>
            <a:endParaRPr lang="de-DE" altLang="de-DE" sz="1800" dirty="0">
              <a:latin typeface="Arial" pitchFamily="34" charset="0"/>
            </a:endParaRPr>
          </a:p>
        </p:txBody>
      </p:sp>
    </p:spTree>
    <p:extLst>
      <p:ext uri="{BB962C8B-B14F-4D97-AF65-F5344CB8AC3E}">
        <p14:creationId xmlns:p14="http://schemas.microsoft.com/office/powerpoint/2010/main" val="200545350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36</a:t>
            </a:fld>
            <a:endParaRPr lang="de-DE" sz="800">
              <a:solidFill>
                <a:schemeClr val="bg1"/>
              </a:solidFill>
            </a:endParaRPr>
          </a:p>
        </p:txBody>
      </p:sp>
      <p:sp>
        <p:nvSpPr>
          <p:cNvPr id="5" name="Rectangle 2"/>
          <p:cNvSpPr>
            <a:spLocks noChangeArrowheads="1"/>
          </p:cNvSpPr>
          <p:nvPr/>
        </p:nvSpPr>
        <p:spPr bwMode="auto">
          <a:xfrm>
            <a:off x="257758" y="4304101"/>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Individual</a:t>
            </a:r>
            <a:br>
              <a:rPr lang="de-DE" altLang="de-DE" sz="1600">
                <a:latin typeface="Arial" pitchFamily="34" charset="0"/>
              </a:rPr>
            </a:br>
            <a:r>
              <a:rPr lang="de-DE" altLang="de-DE" sz="1600">
                <a:latin typeface="Arial" pitchFamily="34" charset="0"/>
              </a:rPr>
              <a:t>Customers</a:t>
            </a:r>
          </a:p>
        </p:txBody>
      </p:sp>
      <p:sp>
        <p:nvSpPr>
          <p:cNvPr id="6" name="Rectangle 3"/>
          <p:cNvSpPr>
            <a:spLocks noChangeArrowheads="1"/>
          </p:cNvSpPr>
          <p:nvPr/>
        </p:nvSpPr>
        <p:spPr bwMode="auto">
          <a:xfrm>
            <a:off x="365465" y="3496064"/>
            <a:ext cx="114294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a:t>
            </a:r>
            <a:br>
              <a:rPr lang="de-DE" altLang="de-DE" sz="1600">
                <a:latin typeface="Arial" pitchFamily="34" charset="0"/>
              </a:rPr>
            </a:br>
            <a:r>
              <a:rPr lang="de-DE" altLang="de-DE" sz="1600">
                <a:latin typeface="Arial" pitchFamily="34" charset="0"/>
              </a:rPr>
              <a:t>Groups</a:t>
            </a:r>
          </a:p>
        </p:txBody>
      </p:sp>
      <p:sp>
        <p:nvSpPr>
          <p:cNvPr id="7" name="Rectangle 4"/>
          <p:cNvSpPr>
            <a:spLocks noChangeArrowheads="1"/>
          </p:cNvSpPr>
          <p:nvPr/>
        </p:nvSpPr>
        <p:spPr bwMode="auto">
          <a:xfrm>
            <a:off x="274426" y="2745176"/>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Customers</a:t>
            </a:r>
            <a:br>
              <a:rPr lang="de-DE" altLang="de-DE" sz="1600">
                <a:latin typeface="Arial" pitchFamily="34" charset="0"/>
              </a:rPr>
            </a:br>
            <a:r>
              <a:rPr lang="de-DE" altLang="de-DE" sz="1600">
                <a:latin typeface="Arial" pitchFamily="34" charset="0"/>
              </a:rPr>
              <a:t>Total</a:t>
            </a:r>
          </a:p>
        </p:txBody>
      </p:sp>
      <p:sp>
        <p:nvSpPr>
          <p:cNvPr id="8" name="Rectangle 5"/>
          <p:cNvSpPr>
            <a:spLocks noChangeArrowheads="1"/>
          </p:cNvSpPr>
          <p:nvPr/>
        </p:nvSpPr>
        <p:spPr bwMode="auto">
          <a:xfrm>
            <a:off x="144938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Rectangle 6"/>
          <p:cNvSpPr>
            <a:spLocks noChangeArrowheads="1"/>
          </p:cNvSpPr>
          <p:nvPr/>
        </p:nvSpPr>
        <p:spPr bwMode="auto">
          <a:xfrm>
            <a:off x="1949452"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Rectangle 7"/>
          <p:cNvSpPr>
            <a:spLocks noChangeArrowheads="1"/>
          </p:cNvSpPr>
          <p:nvPr/>
        </p:nvSpPr>
        <p:spPr bwMode="auto">
          <a:xfrm>
            <a:off x="2466977"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Rectangle 8"/>
          <p:cNvSpPr>
            <a:spLocks noChangeArrowheads="1"/>
          </p:cNvSpPr>
          <p:nvPr/>
        </p:nvSpPr>
        <p:spPr bwMode="auto">
          <a:xfrm>
            <a:off x="2994026" y="4539054"/>
            <a:ext cx="333375"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Rectangle 9"/>
          <p:cNvSpPr>
            <a:spLocks noChangeArrowheads="1"/>
          </p:cNvSpPr>
          <p:nvPr/>
        </p:nvSpPr>
        <p:spPr bwMode="auto">
          <a:xfrm>
            <a:off x="347503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Rectangle 10"/>
          <p:cNvSpPr>
            <a:spLocks noChangeArrowheads="1"/>
          </p:cNvSpPr>
          <p:nvPr/>
        </p:nvSpPr>
        <p:spPr bwMode="auto">
          <a:xfrm>
            <a:off x="3221038" y="3697095"/>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Rectangle 11"/>
          <p:cNvSpPr>
            <a:spLocks noChangeArrowheads="1"/>
          </p:cNvSpPr>
          <p:nvPr/>
        </p:nvSpPr>
        <p:spPr bwMode="auto">
          <a:xfrm>
            <a:off x="1957388" y="3685982"/>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Rectangle 12"/>
          <p:cNvSpPr>
            <a:spLocks noChangeArrowheads="1"/>
          </p:cNvSpPr>
          <p:nvPr/>
        </p:nvSpPr>
        <p:spPr bwMode="auto">
          <a:xfrm>
            <a:off x="2598740" y="2786723"/>
            <a:ext cx="333375" cy="30956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3"/>
          <p:cNvSpPr>
            <a:spLocks noChangeShapeType="1"/>
          </p:cNvSpPr>
          <p:nvPr/>
        </p:nvSpPr>
        <p:spPr bwMode="auto">
          <a:xfrm>
            <a:off x="1665290" y="4264413"/>
            <a:ext cx="100012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4"/>
          <p:cNvSpPr>
            <a:spLocks noChangeShapeType="1"/>
          </p:cNvSpPr>
          <p:nvPr/>
        </p:nvSpPr>
        <p:spPr bwMode="auto">
          <a:xfrm>
            <a:off x="3190877" y="4264413"/>
            <a:ext cx="474663"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5"/>
          <p:cNvSpPr>
            <a:spLocks noChangeShapeType="1"/>
          </p:cNvSpPr>
          <p:nvPr/>
        </p:nvSpPr>
        <p:spPr bwMode="auto">
          <a:xfrm>
            <a:off x="2138363" y="3385945"/>
            <a:ext cx="1263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6"/>
          <p:cNvSpPr>
            <a:spLocks noChangeShapeType="1"/>
          </p:cNvSpPr>
          <p:nvPr/>
        </p:nvSpPr>
        <p:spPr bwMode="auto">
          <a:xfrm flipV="1">
            <a:off x="166528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7"/>
          <p:cNvSpPr>
            <a:spLocks noChangeShapeType="1"/>
          </p:cNvSpPr>
          <p:nvPr/>
        </p:nvSpPr>
        <p:spPr bwMode="auto">
          <a:xfrm flipV="1">
            <a:off x="213836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Line 18"/>
          <p:cNvSpPr>
            <a:spLocks noChangeShapeType="1"/>
          </p:cNvSpPr>
          <p:nvPr/>
        </p:nvSpPr>
        <p:spPr bwMode="auto">
          <a:xfrm flipV="1">
            <a:off x="266541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19"/>
          <p:cNvSpPr>
            <a:spLocks noChangeShapeType="1"/>
          </p:cNvSpPr>
          <p:nvPr/>
        </p:nvSpPr>
        <p:spPr bwMode="auto">
          <a:xfrm flipV="1">
            <a:off x="3190875"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0"/>
          <p:cNvSpPr>
            <a:spLocks noChangeShapeType="1"/>
          </p:cNvSpPr>
          <p:nvPr/>
        </p:nvSpPr>
        <p:spPr bwMode="auto">
          <a:xfrm flipV="1">
            <a:off x="366553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1"/>
          <p:cNvSpPr>
            <a:spLocks noChangeShapeType="1"/>
          </p:cNvSpPr>
          <p:nvPr/>
        </p:nvSpPr>
        <p:spPr bwMode="auto">
          <a:xfrm flipH="1" flipV="1">
            <a:off x="3402012" y="3999301"/>
            <a:ext cx="0" cy="26987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Line 22"/>
          <p:cNvSpPr>
            <a:spLocks noChangeShapeType="1"/>
          </p:cNvSpPr>
          <p:nvPr/>
        </p:nvSpPr>
        <p:spPr bwMode="auto">
          <a:xfrm flipV="1">
            <a:off x="2138363" y="3999299"/>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3"/>
          <p:cNvSpPr>
            <a:spLocks noChangeShapeType="1"/>
          </p:cNvSpPr>
          <p:nvPr/>
        </p:nvSpPr>
        <p:spPr bwMode="auto">
          <a:xfrm flipV="1">
            <a:off x="213836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4"/>
          <p:cNvSpPr>
            <a:spLocks noChangeShapeType="1"/>
          </p:cNvSpPr>
          <p:nvPr/>
        </p:nvSpPr>
        <p:spPr bwMode="auto">
          <a:xfrm flipV="1">
            <a:off x="340201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Line 25"/>
          <p:cNvSpPr>
            <a:spLocks noChangeShapeType="1"/>
          </p:cNvSpPr>
          <p:nvPr/>
        </p:nvSpPr>
        <p:spPr bwMode="auto">
          <a:xfrm flipV="1">
            <a:off x="2770188" y="3091095"/>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Rectangle 26"/>
          <p:cNvSpPr>
            <a:spLocks noChangeArrowheads="1"/>
          </p:cNvSpPr>
          <p:nvPr/>
        </p:nvSpPr>
        <p:spPr bwMode="auto">
          <a:xfrm>
            <a:off x="5025466" y="4542225"/>
            <a:ext cx="9938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Regions</a:t>
            </a:r>
          </a:p>
        </p:txBody>
      </p:sp>
      <p:sp>
        <p:nvSpPr>
          <p:cNvPr id="30" name="Rectangle 27"/>
          <p:cNvSpPr>
            <a:spLocks noChangeArrowheads="1"/>
          </p:cNvSpPr>
          <p:nvPr/>
        </p:nvSpPr>
        <p:spPr bwMode="auto">
          <a:xfrm>
            <a:off x="4950926" y="3616713"/>
            <a:ext cx="114294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Countries</a:t>
            </a:r>
          </a:p>
        </p:txBody>
      </p:sp>
      <p:sp>
        <p:nvSpPr>
          <p:cNvPr id="31" name="Rectangle 28"/>
          <p:cNvSpPr>
            <a:spLocks noChangeArrowheads="1"/>
          </p:cNvSpPr>
          <p:nvPr/>
        </p:nvSpPr>
        <p:spPr bwMode="auto">
          <a:xfrm>
            <a:off x="4909056" y="2737688"/>
            <a:ext cx="1226682"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Sales Area</a:t>
            </a:r>
            <a:br>
              <a:rPr lang="de-DE" altLang="de-DE" sz="1600">
                <a:latin typeface="Arial" pitchFamily="34" charset="0"/>
              </a:rPr>
            </a:br>
            <a:r>
              <a:rPr lang="de-DE" altLang="de-DE" sz="1600">
                <a:latin typeface="Arial" pitchFamily="34" charset="0"/>
              </a:rPr>
              <a:t>Total</a:t>
            </a:r>
          </a:p>
        </p:txBody>
      </p:sp>
      <p:sp>
        <p:nvSpPr>
          <p:cNvPr id="32" name="Rectangle 29"/>
          <p:cNvSpPr>
            <a:spLocks noChangeArrowheads="1"/>
          </p:cNvSpPr>
          <p:nvPr/>
        </p:nvSpPr>
        <p:spPr bwMode="auto">
          <a:xfrm>
            <a:off x="6007102"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0"/>
          <p:cNvSpPr>
            <a:spLocks noChangeArrowheads="1"/>
          </p:cNvSpPr>
          <p:nvPr/>
        </p:nvSpPr>
        <p:spPr bwMode="auto">
          <a:xfrm>
            <a:off x="6553201"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1"/>
          <p:cNvSpPr>
            <a:spLocks noChangeArrowheads="1"/>
          </p:cNvSpPr>
          <p:nvPr/>
        </p:nvSpPr>
        <p:spPr bwMode="auto">
          <a:xfrm>
            <a:off x="7118350"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2"/>
          <p:cNvSpPr>
            <a:spLocks noChangeArrowheads="1"/>
          </p:cNvSpPr>
          <p:nvPr/>
        </p:nvSpPr>
        <p:spPr bwMode="auto">
          <a:xfrm>
            <a:off x="7693027"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3"/>
          <p:cNvSpPr>
            <a:spLocks noChangeArrowheads="1"/>
          </p:cNvSpPr>
          <p:nvPr/>
        </p:nvSpPr>
        <p:spPr bwMode="auto">
          <a:xfrm>
            <a:off x="8220076"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4"/>
          <p:cNvSpPr>
            <a:spLocks noChangeArrowheads="1"/>
          </p:cNvSpPr>
          <p:nvPr/>
        </p:nvSpPr>
        <p:spPr bwMode="auto">
          <a:xfrm>
            <a:off x="7910515" y="3710375"/>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5"/>
          <p:cNvSpPr>
            <a:spLocks noChangeArrowheads="1"/>
          </p:cNvSpPr>
          <p:nvPr/>
        </p:nvSpPr>
        <p:spPr bwMode="auto">
          <a:xfrm>
            <a:off x="6530977" y="3699263"/>
            <a:ext cx="366713" cy="2905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6"/>
          <p:cNvSpPr>
            <a:spLocks noChangeArrowheads="1"/>
          </p:cNvSpPr>
          <p:nvPr/>
        </p:nvSpPr>
        <p:spPr bwMode="auto">
          <a:xfrm>
            <a:off x="7232652" y="2821379"/>
            <a:ext cx="366713"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Line 37"/>
          <p:cNvSpPr>
            <a:spLocks noChangeShapeType="1"/>
          </p:cNvSpPr>
          <p:nvPr/>
        </p:nvSpPr>
        <p:spPr bwMode="auto">
          <a:xfrm>
            <a:off x="7869240" y="4272350"/>
            <a:ext cx="5270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38"/>
          <p:cNvSpPr>
            <a:spLocks noChangeShapeType="1"/>
          </p:cNvSpPr>
          <p:nvPr/>
        </p:nvSpPr>
        <p:spPr bwMode="auto">
          <a:xfrm>
            <a:off x="6729415" y="3392875"/>
            <a:ext cx="1379537"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39"/>
          <p:cNvSpPr>
            <a:spLocks noChangeShapeType="1"/>
          </p:cNvSpPr>
          <p:nvPr/>
        </p:nvSpPr>
        <p:spPr bwMode="auto">
          <a:xfrm flipV="1">
            <a:off x="62118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0"/>
          <p:cNvSpPr>
            <a:spLocks noChangeShapeType="1"/>
          </p:cNvSpPr>
          <p:nvPr/>
        </p:nvSpPr>
        <p:spPr bwMode="auto">
          <a:xfrm flipV="1">
            <a:off x="672941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Line 42"/>
          <p:cNvSpPr>
            <a:spLocks noChangeShapeType="1"/>
          </p:cNvSpPr>
          <p:nvPr/>
        </p:nvSpPr>
        <p:spPr bwMode="auto">
          <a:xfrm flipV="1">
            <a:off x="787876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3"/>
          <p:cNvSpPr>
            <a:spLocks noChangeShapeType="1"/>
          </p:cNvSpPr>
          <p:nvPr/>
        </p:nvSpPr>
        <p:spPr bwMode="auto">
          <a:xfrm flipV="1">
            <a:off x="83962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4"/>
          <p:cNvSpPr>
            <a:spLocks noChangeShapeType="1"/>
          </p:cNvSpPr>
          <p:nvPr/>
        </p:nvSpPr>
        <p:spPr bwMode="auto">
          <a:xfrm flipV="1">
            <a:off x="8108950"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5"/>
          <p:cNvSpPr>
            <a:spLocks noChangeShapeType="1"/>
          </p:cNvSpPr>
          <p:nvPr/>
        </p:nvSpPr>
        <p:spPr bwMode="auto">
          <a:xfrm flipV="1">
            <a:off x="6729413"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Line 46"/>
          <p:cNvSpPr>
            <a:spLocks noChangeShapeType="1"/>
          </p:cNvSpPr>
          <p:nvPr/>
        </p:nvSpPr>
        <p:spPr bwMode="auto">
          <a:xfrm flipH="1" flipV="1">
            <a:off x="6729413" y="3392879"/>
            <a:ext cx="1587" cy="30162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7"/>
          <p:cNvSpPr>
            <a:spLocks noChangeShapeType="1"/>
          </p:cNvSpPr>
          <p:nvPr/>
        </p:nvSpPr>
        <p:spPr bwMode="auto">
          <a:xfrm flipH="1" flipV="1">
            <a:off x="8108952" y="3392875"/>
            <a:ext cx="1588"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8"/>
          <p:cNvSpPr>
            <a:spLocks noChangeShapeType="1"/>
          </p:cNvSpPr>
          <p:nvPr/>
        </p:nvSpPr>
        <p:spPr bwMode="auto">
          <a:xfrm flipV="1">
            <a:off x="7418388" y="3121413"/>
            <a:ext cx="0" cy="27146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Line 49"/>
          <p:cNvSpPr>
            <a:spLocks noChangeShapeType="1"/>
          </p:cNvSpPr>
          <p:nvPr/>
        </p:nvSpPr>
        <p:spPr bwMode="auto">
          <a:xfrm>
            <a:off x="6211888" y="4272350"/>
            <a:ext cx="10398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2"/>
          <p:cNvSpPr>
            <a:spLocks noChangeShapeType="1"/>
          </p:cNvSpPr>
          <p:nvPr/>
        </p:nvSpPr>
        <p:spPr bwMode="auto">
          <a:xfrm flipV="1">
            <a:off x="7248525" y="4269179"/>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Rectangle 53"/>
          <p:cNvSpPr>
            <a:spLocks noChangeArrowheads="1"/>
          </p:cNvSpPr>
          <p:nvPr/>
        </p:nvSpPr>
        <p:spPr bwMode="auto">
          <a:xfrm>
            <a:off x="195264" y="224423"/>
            <a:ext cx="501239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Examples of Aggregation Levels </a:t>
            </a:r>
            <a:br>
              <a:rPr lang="en-US" altLang="de-DE">
                <a:latin typeface="Arial" pitchFamily="34" charset="0"/>
              </a:rPr>
            </a:br>
            <a:r>
              <a:rPr lang="en-US" altLang="de-DE">
                <a:latin typeface="Arial" pitchFamily="34" charset="0"/>
              </a:rPr>
              <a:t>in a Data Warehouse</a:t>
            </a:r>
            <a:endParaRPr lang="de-DE" altLang="de-DE" dirty="0">
              <a:latin typeface="Arial" pitchFamily="34" charset="0"/>
            </a:endParaRPr>
          </a:p>
        </p:txBody>
      </p:sp>
    </p:spTree>
    <p:extLst>
      <p:ext uri="{BB962C8B-B14F-4D97-AF65-F5344CB8AC3E}">
        <p14:creationId xmlns:p14="http://schemas.microsoft.com/office/powerpoint/2010/main" val="5805143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37</a:t>
            </a:fld>
            <a:endParaRPr lang="de-DE" sz="800">
              <a:solidFill>
                <a:schemeClr val="bg1"/>
              </a:solidFill>
            </a:endParaRPr>
          </a:p>
        </p:txBody>
      </p:sp>
      <p:sp>
        <p:nvSpPr>
          <p:cNvPr id="3" name="Rectangle 1028"/>
          <p:cNvSpPr>
            <a:spLocks noChangeArrowheads="1"/>
          </p:cNvSpPr>
          <p:nvPr/>
        </p:nvSpPr>
        <p:spPr bwMode="auto">
          <a:xfrm>
            <a:off x="312446" y="1243452"/>
            <a:ext cx="8479131" cy="498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 in the data warehouse can normally only be accessed in a read-only manner. The only exception to this are ETL tools, which are responsible for transferring data from internal and external information sources. They automate the process of data acquisition from internal and external information sources. </a:t>
            </a:r>
          </a:p>
          <a:p>
            <a:pPr algn="just">
              <a:spcBef>
                <a:spcPts val="600"/>
              </a:spcBef>
            </a:pPr>
            <a:r>
              <a:rPr lang="en-US" altLang="de-DE" sz="1800">
                <a:latin typeface="Arial" pitchFamily="34" charset="0"/>
              </a:rPr>
              <a:t>The timeliness with which the transfer to the database is to take place can be defined flexibly, e.g. within defined time intervals, immediately after each change or at the explicit request of the user.</a:t>
            </a:r>
          </a:p>
          <a:p>
            <a:pPr algn="just">
              <a:spcBef>
                <a:spcPts val="600"/>
              </a:spcBef>
            </a:pPr>
            <a:r>
              <a:rPr lang="en-US" altLang="de-DE" sz="1800">
                <a:latin typeface="Arial" pitchFamily="34" charset="0"/>
              </a:rPr>
              <a:t>ETL programs include:</a:t>
            </a:r>
          </a:p>
          <a:p>
            <a:pPr algn="just">
              <a:spcBef>
                <a:spcPts val="600"/>
              </a:spcBef>
            </a:pPr>
            <a:r>
              <a:rPr lang="en-US" altLang="de-DE" sz="1800">
                <a:latin typeface="Arial" pitchFamily="34" charset="0"/>
              </a:rPr>
              <a:t>Monitors: </a:t>
            </a:r>
            <a:r>
              <a:rPr lang="en-US" altLang="de-DE" sz="1800" b="0">
                <a:latin typeface="Arial" pitchFamily="34" charset="0"/>
              </a:rPr>
              <a:t>Detect and report changes in individual sources that are relevant to the data warehouse</a:t>
            </a:r>
          </a:p>
          <a:p>
            <a:pPr algn="just">
              <a:spcBef>
                <a:spcPts val="600"/>
              </a:spcBef>
            </a:pPr>
            <a:r>
              <a:rPr lang="en-US" altLang="de-DE" sz="1800">
                <a:latin typeface="Arial" pitchFamily="34" charset="0"/>
              </a:rPr>
              <a:t>Extractors: </a:t>
            </a:r>
            <a:r>
              <a:rPr lang="en-US" altLang="de-DE" sz="1800" b="0">
                <a:latin typeface="Arial" pitchFamily="34" charset="0"/>
              </a:rPr>
              <a:t>select and transport data from the data sources into the workspace</a:t>
            </a:r>
          </a:p>
          <a:p>
            <a:pPr algn="just">
              <a:spcBef>
                <a:spcPts val="600"/>
              </a:spcBef>
            </a:pPr>
            <a:r>
              <a:rPr lang="en-US" altLang="de-DE" sz="1800">
                <a:latin typeface="Arial" pitchFamily="34" charset="0"/>
              </a:rPr>
              <a:t>Transformers: </a:t>
            </a:r>
            <a:r>
              <a:rPr lang="en-US" altLang="de-DE" sz="1800" b="0">
                <a:latin typeface="Arial" pitchFamily="34" charset="0"/>
              </a:rPr>
              <a:t>Unify, clean, integrate, consolidate, aggregate, and augment extracted data in the workspace</a:t>
            </a:r>
          </a:p>
          <a:p>
            <a:pPr algn="just">
              <a:spcBef>
                <a:spcPts val="600"/>
              </a:spcBef>
            </a:pPr>
            <a:r>
              <a:rPr lang="en-US" altLang="de-DE" sz="1800">
                <a:latin typeface="Arial" pitchFamily="34" charset="0"/>
              </a:rPr>
              <a:t>Loaders: </a:t>
            </a:r>
            <a:r>
              <a:rPr lang="en-US" altLang="de-DE" sz="1800" b="0">
                <a:latin typeface="Arial" pitchFamily="34" charset="0"/>
              </a:rPr>
              <a:t>Load transformed data from the workspace into the data warehouse after the data retrieval process is complete</a:t>
            </a:r>
            <a:endParaRPr lang="de-DE" altLang="de-DE" sz="1800" b="0" dirty="0">
              <a:latin typeface="Arial" pitchFamily="34" charset="0"/>
            </a:endParaRPr>
          </a:p>
        </p:txBody>
      </p:sp>
      <p:sp>
        <p:nvSpPr>
          <p:cNvPr id="4" name="Rectangle 1077"/>
          <p:cNvSpPr>
            <a:spLocks noChangeArrowheads="1"/>
          </p:cNvSpPr>
          <p:nvPr/>
        </p:nvSpPr>
        <p:spPr bwMode="auto">
          <a:xfrm>
            <a:off x="282617" y="449650"/>
            <a:ext cx="16651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ETL-Tools</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38</a:t>
            </a:fld>
            <a:endParaRPr lang="de-DE" sz="800">
              <a:solidFill>
                <a:schemeClr val="bg1"/>
              </a:solidFill>
            </a:endParaRPr>
          </a:p>
        </p:txBody>
      </p:sp>
      <p:sp>
        <p:nvSpPr>
          <p:cNvPr id="3" name="Rectangle 1028"/>
          <p:cNvSpPr>
            <a:spLocks noChangeArrowheads="1"/>
          </p:cNvSpPr>
          <p:nvPr/>
        </p:nvSpPr>
        <p:spPr bwMode="auto">
          <a:xfrm>
            <a:off x="620684" y="1785233"/>
            <a:ext cx="7514706" cy="364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staging area is a temporary cache that performs the ETL process. It includes the extraction, transformation and loading of the data into the data warehouse. </a:t>
            </a:r>
          </a:p>
          <a:p>
            <a:pPr algn="just">
              <a:spcBef>
                <a:spcPts val="600"/>
              </a:spcBef>
            </a:pPr>
            <a:r>
              <a:rPr lang="en-US" altLang="de-DE" sz="1800">
                <a:latin typeface="Arial" pitchFamily="34" charset="0"/>
              </a:rPr>
              <a:t>Neither the operational systems nor the data warehouse are affected by the process. The data can be transferred incrementally from the operational systems without having to have a permanent connection to them. It is stored temporarily and only transformed when it is sufficiently complete. </a:t>
            </a:r>
          </a:p>
          <a:p>
            <a:pPr algn="just">
              <a:spcBef>
                <a:spcPts val="600"/>
              </a:spcBef>
            </a:pPr>
            <a:r>
              <a:rPr lang="en-US" altLang="de-DE" sz="1800">
                <a:latin typeface="Arial" pitchFamily="34" charset="0"/>
              </a:rPr>
              <a:t>It is then loaded en bloc into the data warehouse, so that no inconsistencies can occur here either. </a:t>
            </a:r>
          </a:p>
          <a:p>
            <a:pPr algn="just">
              <a:spcBef>
                <a:spcPts val="600"/>
              </a:spcBef>
            </a:pPr>
            <a:r>
              <a:rPr lang="en-US" altLang="de-DE" sz="1800">
                <a:latin typeface="Arial" pitchFamily="34" charset="0"/>
              </a:rPr>
              <a:t>If the ETL process is successful, the data is deleted from the staging area.</a:t>
            </a:r>
            <a:endParaRPr lang="de-DE" altLang="de-DE" sz="1800" dirty="0">
              <a:latin typeface="Arial" pitchFamily="34" charset="0"/>
            </a:endParaRPr>
          </a:p>
        </p:txBody>
      </p:sp>
      <p:sp>
        <p:nvSpPr>
          <p:cNvPr id="4" name="Rectangle 1077"/>
          <p:cNvSpPr>
            <a:spLocks noChangeArrowheads="1"/>
          </p:cNvSpPr>
          <p:nvPr/>
        </p:nvSpPr>
        <p:spPr bwMode="auto">
          <a:xfrm>
            <a:off x="282615" y="449650"/>
            <a:ext cx="207249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Staging</a:t>
            </a:r>
            <a:r>
              <a:rPr lang="de-DE" altLang="de-DE" dirty="0">
                <a:latin typeface="Arial" pitchFamily="34" charset="0"/>
              </a:rPr>
              <a:t> Area</a:t>
            </a:r>
          </a:p>
        </p:txBody>
      </p:sp>
    </p:spTree>
    <p:extLst>
      <p:ext uri="{BB962C8B-B14F-4D97-AF65-F5344CB8AC3E}">
        <p14:creationId xmlns:p14="http://schemas.microsoft.com/office/powerpoint/2010/main" val="7118122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a:t>
            </a:fld>
            <a:endParaRPr lang="en-US" sz="800" dirty="0">
              <a:solidFill>
                <a:schemeClr val="bg1"/>
              </a:solidFill>
            </a:endParaRPr>
          </a:p>
        </p:txBody>
      </p:sp>
      <p:sp>
        <p:nvSpPr>
          <p:cNvPr id="4099" name="Rectangle 2"/>
          <p:cNvSpPr>
            <a:spLocks noChangeArrowheads="1"/>
          </p:cNvSpPr>
          <p:nvPr/>
        </p:nvSpPr>
        <p:spPr bwMode="auto">
          <a:xfrm>
            <a:off x="177800" y="534988"/>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en-US" sz="2400" dirty="0"/>
              <a:t>Topic</a:t>
            </a:r>
          </a:p>
        </p:txBody>
      </p:sp>
      <p:sp>
        <p:nvSpPr>
          <p:cNvPr id="2" name="Rechteck 1"/>
          <p:cNvSpPr/>
          <p:nvPr/>
        </p:nvSpPr>
        <p:spPr>
          <a:xfrm>
            <a:off x="1350201" y="2942072"/>
            <a:ext cx="6251171" cy="584775"/>
          </a:xfrm>
          <a:prstGeom prst="rect">
            <a:avLst/>
          </a:prstGeom>
        </p:spPr>
        <p:txBody>
          <a:bodyPr wrap="square">
            <a:spAutoFit/>
          </a:bodyPr>
          <a:lstStyle/>
          <a:p>
            <a:pPr marL="0" lvl="1" eaLnBrk="1" fontAlgn="auto" hangingPunct="1">
              <a:spcBef>
                <a:spcPct val="0"/>
              </a:spcBef>
              <a:spcAft>
                <a:spcPts val="0"/>
              </a:spcAft>
              <a:defRPr/>
            </a:pPr>
            <a:r>
              <a:rPr lang="en-US" altLang="de-DE" sz="3200" kern="0">
                <a:solidFill>
                  <a:srgbClr val="FF0000"/>
                </a:solidFill>
              </a:rPr>
              <a:t>1 Introduction</a:t>
            </a:r>
            <a:r>
              <a:rPr lang="en-US" altLang="de-DE" sz="3200" b="0" kern="0">
                <a:solidFill>
                  <a:srgbClr val="FF0000"/>
                </a:solidFill>
              </a:rPr>
              <a:t> </a:t>
            </a:r>
            <a:endParaRPr lang="en-US" altLang="de-DE" sz="3200" b="0" kern="0" dirty="0">
              <a:solidFill>
                <a:srgbClr val="FF0000"/>
              </a:solidFill>
            </a:endParaRPr>
          </a:p>
        </p:txBody>
      </p:sp>
    </p:spTree>
    <p:extLst>
      <p:ext uri="{BB962C8B-B14F-4D97-AF65-F5344CB8AC3E}">
        <p14:creationId xmlns:p14="http://schemas.microsoft.com/office/powerpoint/2010/main" val="182451655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39</a:t>
            </a:fld>
            <a:endParaRPr lang="de-DE" sz="800">
              <a:solidFill>
                <a:schemeClr val="bg1"/>
              </a:solidFill>
            </a:endParaRPr>
          </a:p>
        </p:txBody>
      </p:sp>
      <p:sp>
        <p:nvSpPr>
          <p:cNvPr id="3" name="Rectangle 2"/>
          <p:cNvSpPr>
            <a:spLocks noChangeArrowheads="1"/>
          </p:cNvSpPr>
          <p:nvPr/>
        </p:nvSpPr>
        <p:spPr bwMode="auto">
          <a:xfrm>
            <a:off x="447400" y="1514660"/>
            <a:ext cx="8002334" cy="424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ct val="50000"/>
              </a:spcBef>
            </a:pPr>
            <a:r>
              <a:rPr lang="en-US" altLang="de-DE" sz="1800">
                <a:latin typeface="Arial" pitchFamily="34" charset="0"/>
              </a:rPr>
              <a:t>Metadata supports data management and serves as a descriptor for an object that holds some data or information. In data warehouses, it is collectively organized in a catalog called metadata repository.</a:t>
            </a:r>
          </a:p>
          <a:p>
            <a:pPr algn="just">
              <a:spcBef>
                <a:spcPct val="50000"/>
              </a:spcBef>
            </a:pPr>
            <a:r>
              <a:rPr lang="en-US" altLang="de-DE" sz="1800">
                <a:latin typeface="Arial" pitchFamily="34" charset="0"/>
              </a:rPr>
              <a:t>Metadata is classified into three types:</a:t>
            </a:r>
          </a:p>
          <a:p>
            <a:pPr marL="355600" indent="-177800" algn="just">
              <a:spcBef>
                <a:spcPct val="50000"/>
              </a:spcBef>
              <a:buSzPct val="150000"/>
              <a:buFont typeface="Arial" panose="020B0604020202020204" pitchFamily="34" charset="0"/>
              <a:buChar char="•"/>
            </a:pPr>
            <a:r>
              <a:rPr lang="en-US" altLang="de-DE" sz="1800">
                <a:latin typeface="Arial" pitchFamily="34" charset="0"/>
              </a:rPr>
              <a:t>Technical metadata </a:t>
            </a:r>
            <a:r>
              <a:rPr lang="en-US" altLang="de-DE" sz="1800" b="0">
                <a:latin typeface="Arial" pitchFamily="34" charset="0"/>
              </a:rPr>
              <a:t>gives information about the structure of data, where it resides, and other technical details related to finding data in its native database.</a:t>
            </a:r>
          </a:p>
          <a:p>
            <a:pPr marL="355600" indent="-177800" algn="just">
              <a:spcBef>
                <a:spcPct val="50000"/>
              </a:spcBef>
              <a:buSzPct val="150000"/>
              <a:buFont typeface="Arial" panose="020B0604020202020204" pitchFamily="34" charset="0"/>
              <a:buChar char="•"/>
            </a:pPr>
            <a:r>
              <a:rPr lang="en-US" altLang="de-DE" sz="1800">
                <a:latin typeface="Arial" pitchFamily="34" charset="0"/>
              </a:rPr>
              <a:t>Business metadata</a:t>
            </a:r>
            <a:r>
              <a:rPr lang="en-US" altLang="de-DE" sz="1800" b="0">
                <a:latin typeface="Arial" pitchFamily="34" charset="0"/>
              </a:rPr>
              <a:t> describes the actual data in terms, which is understandable from the business side. It can provide insights into the type of data, its origin, its definition, its quality level, the relationship among other entities in a data warehouse, etc.</a:t>
            </a:r>
          </a:p>
          <a:p>
            <a:pPr marL="355600" indent="-177800" algn="just">
              <a:spcBef>
                <a:spcPct val="50000"/>
              </a:spcBef>
              <a:buSzPct val="150000"/>
              <a:buFont typeface="Arial" panose="020B0604020202020204" pitchFamily="34" charset="0"/>
              <a:buChar char="•"/>
            </a:pPr>
            <a:r>
              <a:rPr lang="en-US" altLang="de-DE" sz="1800">
                <a:latin typeface="Arial" pitchFamily="34" charset="0"/>
              </a:rPr>
              <a:t>Process metadata </a:t>
            </a:r>
            <a:r>
              <a:rPr lang="en-US" altLang="de-DE" sz="1800" b="0">
                <a:latin typeface="Arial" pitchFamily="34" charset="0"/>
              </a:rPr>
              <a:t>stores information about the occurrence and outcomes of all the operations taking place in the data warehouse.</a:t>
            </a:r>
            <a:endParaRPr lang="de-DE" altLang="de-DE" sz="1800" b="0" dirty="0">
              <a:latin typeface="Arial" pitchFamily="34" charset="0"/>
            </a:endParaRPr>
          </a:p>
        </p:txBody>
      </p:sp>
      <p:sp>
        <p:nvSpPr>
          <p:cNvPr id="4" name="Rectangle 3"/>
          <p:cNvSpPr>
            <a:spLocks noChangeArrowheads="1"/>
          </p:cNvSpPr>
          <p:nvPr/>
        </p:nvSpPr>
        <p:spPr bwMode="auto">
          <a:xfrm>
            <a:off x="320402" y="429603"/>
            <a:ext cx="38456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Metadata Repository</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40</a:t>
            </a:fld>
            <a:endParaRPr lang="de-DE" sz="800">
              <a:solidFill>
                <a:schemeClr val="bg1"/>
              </a:solidFill>
            </a:endParaRPr>
          </a:p>
        </p:txBody>
      </p:sp>
      <p:sp>
        <p:nvSpPr>
          <p:cNvPr id="4" name="Rectangle 3"/>
          <p:cNvSpPr>
            <a:spLocks noChangeArrowheads="1"/>
          </p:cNvSpPr>
          <p:nvPr/>
        </p:nvSpPr>
        <p:spPr bwMode="auto">
          <a:xfrm>
            <a:off x="303563" y="384292"/>
            <a:ext cx="472385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Data </a:t>
            </a:r>
            <a:r>
              <a:rPr lang="de-DE" altLang="de-DE">
                <a:latin typeface="Arial" pitchFamily="34" charset="0"/>
              </a:rPr>
              <a:t>Warehouse and Data Mart</a:t>
            </a:r>
            <a:endParaRPr lang="de-DE" altLang="de-DE" dirty="0">
              <a:latin typeface="Arial" pitchFamily="34" charset="0"/>
            </a:endParaRPr>
          </a:p>
        </p:txBody>
      </p:sp>
      <p:sp>
        <p:nvSpPr>
          <p:cNvPr id="2" name="Textfeld 1"/>
          <p:cNvSpPr txBox="1"/>
          <p:nvPr/>
        </p:nvSpPr>
        <p:spPr>
          <a:xfrm>
            <a:off x="750851" y="1601521"/>
            <a:ext cx="7798419" cy="1061829"/>
          </a:xfrm>
          <a:prstGeom prst="rect">
            <a:avLst/>
          </a:prstGeom>
          <a:noFill/>
        </p:spPr>
        <p:txBody>
          <a:bodyPr wrap="square" rtlCol="0">
            <a:spAutoFit/>
          </a:bodyPr>
          <a:lstStyle/>
          <a:p>
            <a:pPr algn="just"/>
            <a:r>
              <a:rPr lang="en-US" sz="1800"/>
              <a:t>A single-subject data warehouse is typically referred to as a Data Mart, while Data Warehouses are generally enterprise in scope</a:t>
            </a:r>
            <a:r>
              <a:rPr lang="de-DE" sz="1800"/>
              <a:t> </a:t>
            </a:r>
            <a:endParaRPr lang="de-DE" sz="1800" dirty="0"/>
          </a:p>
          <a:p>
            <a:pPr algn="just"/>
            <a:r>
              <a:rPr lang="de-DE" sz="1800"/>
              <a:t>Comparison: </a:t>
            </a:r>
            <a:r>
              <a:rPr lang="de-DE" sz="1800" dirty="0"/>
              <a:t>Data </a:t>
            </a:r>
            <a:r>
              <a:rPr lang="de-DE" sz="1800"/>
              <a:t>Warehouse and </a:t>
            </a:r>
            <a:r>
              <a:rPr lang="de-DE" sz="1800" dirty="0"/>
              <a:t>Data Mart</a:t>
            </a:r>
          </a:p>
        </p:txBody>
      </p:sp>
      <p:pic>
        <p:nvPicPr>
          <p:cNvPr id="5" name="Grafik 4"/>
          <p:cNvPicPr>
            <a:picLocks noChangeAspect="1"/>
          </p:cNvPicPr>
          <p:nvPr/>
        </p:nvPicPr>
        <p:blipFill>
          <a:blip r:embed="rId2"/>
          <a:stretch>
            <a:fillRect/>
          </a:stretch>
        </p:blipFill>
        <p:spPr>
          <a:xfrm>
            <a:off x="1094899" y="2883966"/>
            <a:ext cx="6852601" cy="2478600"/>
          </a:xfrm>
          <a:prstGeom prst="rect">
            <a:avLst/>
          </a:prstGeom>
        </p:spPr>
      </p:pic>
      <p:sp>
        <p:nvSpPr>
          <p:cNvPr id="6" name="Rechteck 5"/>
          <p:cNvSpPr/>
          <p:nvPr/>
        </p:nvSpPr>
        <p:spPr>
          <a:xfrm>
            <a:off x="1159933" y="3316925"/>
            <a:ext cx="1634067" cy="1938992"/>
          </a:xfrm>
          <a:prstGeom prst="rect">
            <a:avLst/>
          </a:prstGeom>
        </p:spPr>
        <p:txBody>
          <a:bodyPr wrap="square">
            <a:spAutoFit/>
          </a:bodyPr>
          <a:lstStyle/>
          <a:p>
            <a:pPr algn="l">
              <a:spcBef>
                <a:spcPts val="1200"/>
              </a:spcBef>
            </a:pPr>
            <a:r>
              <a:rPr lang="de-DE" b="0"/>
              <a:t>Application</a:t>
            </a:r>
          </a:p>
          <a:p>
            <a:pPr algn="l">
              <a:spcBef>
                <a:spcPts val="1200"/>
              </a:spcBef>
            </a:pPr>
            <a:r>
              <a:rPr lang="de-DE" b="0"/>
              <a:t>Data design</a:t>
            </a:r>
          </a:p>
          <a:p>
            <a:pPr algn="l">
              <a:spcBef>
                <a:spcPts val="1200"/>
              </a:spcBef>
            </a:pPr>
            <a:r>
              <a:rPr lang="de-DE" b="0"/>
              <a:t>Data volume</a:t>
            </a:r>
          </a:p>
          <a:p>
            <a:pPr algn="l">
              <a:spcBef>
                <a:spcPts val="1200"/>
              </a:spcBef>
            </a:pPr>
            <a:r>
              <a:rPr lang="de-DE" b="0"/>
              <a:t>Origin</a:t>
            </a:r>
          </a:p>
          <a:p>
            <a:pPr algn="l">
              <a:spcBef>
                <a:spcPts val="1200"/>
              </a:spcBef>
            </a:pPr>
            <a:r>
              <a:rPr lang="de-DE" b="0"/>
              <a:t>Requirements</a:t>
            </a:r>
          </a:p>
        </p:txBody>
      </p:sp>
      <p:sp>
        <p:nvSpPr>
          <p:cNvPr id="8" name="Rechteck 7"/>
          <p:cNvSpPr/>
          <p:nvPr/>
        </p:nvSpPr>
        <p:spPr>
          <a:xfrm>
            <a:off x="2794000" y="2927457"/>
            <a:ext cx="2624667" cy="2339102"/>
          </a:xfrm>
          <a:prstGeom prst="rect">
            <a:avLst/>
          </a:prstGeom>
        </p:spPr>
        <p:txBody>
          <a:bodyPr wrap="square">
            <a:spAutoFit/>
          </a:bodyPr>
          <a:lstStyle/>
          <a:p>
            <a:pPr>
              <a:spcBef>
                <a:spcPts val="1200"/>
              </a:spcBef>
            </a:pPr>
            <a:r>
              <a:rPr lang="de-DE"/>
              <a:t>Data Mart</a:t>
            </a:r>
          </a:p>
          <a:p>
            <a:pPr>
              <a:spcBef>
                <a:spcPts val="1200"/>
              </a:spcBef>
            </a:pPr>
            <a:r>
              <a:rPr lang="de-DE" b="0"/>
              <a:t>Division/Department</a:t>
            </a:r>
          </a:p>
          <a:p>
            <a:pPr>
              <a:spcBef>
                <a:spcPts val="1200"/>
              </a:spcBef>
            </a:pPr>
            <a:r>
              <a:rPr lang="de-DE" b="0"/>
              <a:t>Optimized</a:t>
            </a:r>
          </a:p>
          <a:p>
            <a:pPr>
              <a:spcBef>
                <a:spcPts val="1200"/>
              </a:spcBef>
            </a:pPr>
            <a:r>
              <a:rPr lang="de-DE" b="0"/>
              <a:t>From gigabyte range</a:t>
            </a:r>
          </a:p>
          <a:p>
            <a:pPr>
              <a:spcBef>
                <a:spcPts val="1200"/>
              </a:spcBef>
            </a:pPr>
            <a:r>
              <a:rPr lang="de-DE" b="0"/>
              <a:t>Task oriented</a:t>
            </a:r>
          </a:p>
          <a:p>
            <a:pPr>
              <a:spcBef>
                <a:spcPts val="1200"/>
              </a:spcBef>
            </a:pPr>
            <a:r>
              <a:rPr lang="de-DE" b="0"/>
              <a:t>Specific</a:t>
            </a:r>
          </a:p>
        </p:txBody>
      </p:sp>
      <p:sp>
        <p:nvSpPr>
          <p:cNvPr id="9" name="Rechteck 8"/>
          <p:cNvSpPr/>
          <p:nvPr/>
        </p:nvSpPr>
        <p:spPr>
          <a:xfrm>
            <a:off x="5418667" y="2916815"/>
            <a:ext cx="2446868" cy="2339102"/>
          </a:xfrm>
          <a:prstGeom prst="rect">
            <a:avLst/>
          </a:prstGeom>
        </p:spPr>
        <p:txBody>
          <a:bodyPr wrap="square">
            <a:spAutoFit/>
          </a:bodyPr>
          <a:lstStyle/>
          <a:p>
            <a:pPr>
              <a:spcBef>
                <a:spcPts val="1200"/>
              </a:spcBef>
            </a:pPr>
            <a:r>
              <a:rPr lang="de-DE"/>
              <a:t>Data Warehouse</a:t>
            </a:r>
          </a:p>
          <a:p>
            <a:pPr>
              <a:spcBef>
                <a:spcPts val="1200"/>
              </a:spcBef>
            </a:pPr>
            <a:r>
              <a:rPr lang="de-DE" b="0"/>
              <a:t>Company</a:t>
            </a:r>
          </a:p>
          <a:p>
            <a:pPr>
              <a:spcBef>
                <a:spcPts val="1200"/>
              </a:spcBef>
            </a:pPr>
            <a:r>
              <a:rPr lang="de-DE" b="0"/>
              <a:t>Generalistic</a:t>
            </a:r>
          </a:p>
          <a:p>
            <a:pPr>
              <a:spcBef>
                <a:spcPts val="1200"/>
              </a:spcBef>
            </a:pPr>
            <a:r>
              <a:rPr lang="de-DE" b="0"/>
              <a:t>From terabyte range</a:t>
            </a:r>
          </a:p>
          <a:p>
            <a:pPr>
              <a:spcBef>
                <a:spcPts val="1200"/>
              </a:spcBef>
            </a:pPr>
            <a:r>
              <a:rPr lang="de-DE" b="0"/>
              <a:t>Data model oriented</a:t>
            </a:r>
          </a:p>
          <a:p>
            <a:pPr>
              <a:spcBef>
                <a:spcPts val="1200"/>
              </a:spcBef>
            </a:pPr>
            <a:r>
              <a:rPr lang="de-DE" b="0"/>
              <a:t>Versatile</a:t>
            </a:r>
          </a:p>
        </p:txBody>
      </p:sp>
    </p:spTree>
    <p:extLst>
      <p:ext uri="{BB962C8B-B14F-4D97-AF65-F5344CB8AC3E}">
        <p14:creationId xmlns:p14="http://schemas.microsoft.com/office/powerpoint/2010/main" val="41069735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41</a:t>
            </a:fld>
            <a:endParaRPr lang="de-DE" sz="800">
              <a:solidFill>
                <a:schemeClr val="bg1"/>
              </a:solidFill>
            </a:endParaRPr>
          </a:p>
        </p:txBody>
      </p:sp>
      <p:sp>
        <p:nvSpPr>
          <p:cNvPr id="48" name="Rectangle 47"/>
          <p:cNvSpPr>
            <a:spLocks noChangeArrowheads="1"/>
          </p:cNvSpPr>
          <p:nvPr/>
        </p:nvSpPr>
        <p:spPr bwMode="auto">
          <a:xfrm>
            <a:off x="337999" y="183960"/>
            <a:ext cx="4400051"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Architectural Variants of </a:t>
            </a:r>
            <a:br>
              <a:rPr lang="en-US" altLang="de-DE">
                <a:latin typeface="Arial" pitchFamily="34" charset="0"/>
              </a:rPr>
            </a:br>
            <a:r>
              <a:rPr lang="en-US" altLang="de-DE">
                <a:latin typeface="Arial" pitchFamily="34" charset="0"/>
              </a:rPr>
              <a:t>Data Warehouses in Practice</a:t>
            </a:r>
            <a:endParaRPr lang="de-DE" altLang="de-DE" sz="2000" dirty="0">
              <a:latin typeface="Arial" pitchFamily="34" charset="0"/>
            </a:endParaRPr>
          </a:p>
        </p:txBody>
      </p:sp>
      <p:pic>
        <p:nvPicPr>
          <p:cNvPr id="292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54" y="1164754"/>
            <a:ext cx="8669391" cy="513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a:xfrm>
            <a:off x="337999" y="1596551"/>
            <a:ext cx="2235868" cy="4344779"/>
          </a:xfrm>
          <a:prstGeom prst="rect">
            <a:avLst/>
          </a:prstGeom>
          <a:solidFill>
            <a:schemeClr val="bg1"/>
          </a:solidFill>
        </p:spPr>
        <p:txBody>
          <a:bodyPr wrap="square">
            <a:spAutoFit/>
          </a:bodyPr>
          <a:lstStyle/>
          <a:p>
            <a:pPr>
              <a:spcBef>
                <a:spcPts val="2500"/>
              </a:spcBef>
            </a:pPr>
            <a:r>
              <a:rPr lang="de-DE" sz="1400"/>
              <a:t>Multiple Data Warehouses</a:t>
            </a:r>
          </a:p>
          <a:p>
            <a:pPr>
              <a:spcBef>
                <a:spcPts val="2500"/>
              </a:spcBef>
            </a:pPr>
            <a:r>
              <a:rPr lang="de-DE" sz="1400"/>
              <a:t>lnformal Data Warehouses</a:t>
            </a:r>
          </a:p>
          <a:p>
            <a:pPr>
              <a:spcBef>
                <a:spcPts val="2500"/>
              </a:spcBef>
            </a:pPr>
            <a:r>
              <a:rPr lang="de-DE" sz="1400"/>
              <a:t>Central DWH fills</a:t>
            </a:r>
            <a:br>
              <a:rPr lang="de-DE" sz="1400"/>
            </a:br>
            <a:r>
              <a:rPr lang="de-DE" sz="1400"/>
              <a:t>Data Marts</a:t>
            </a:r>
          </a:p>
          <a:p>
            <a:pPr>
              <a:spcBef>
                <a:spcPts val="2500"/>
              </a:spcBef>
            </a:pPr>
            <a:r>
              <a:rPr lang="de-DE" sz="1400"/>
              <a:t>Central Enterprise DataWarehouse</a:t>
            </a:r>
          </a:p>
          <a:p>
            <a:pPr>
              <a:spcBef>
                <a:spcPts val="2500"/>
              </a:spcBef>
            </a:pPr>
            <a:r>
              <a:rPr lang="de-DE" sz="1400"/>
              <a:t>Independent Data Marts in the Departments</a:t>
            </a:r>
          </a:p>
          <a:p>
            <a:pPr>
              <a:spcBef>
                <a:spcPts val="2500"/>
              </a:spcBef>
            </a:pPr>
            <a:r>
              <a:rPr lang="de-DE" sz="1400"/>
              <a:t>Reporting on OperationalSystems</a:t>
            </a:r>
          </a:p>
        </p:txBody>
      </p:sp>
    </p:spTree>
    <p:extLst>
      <p:ext uri="{BB962C8B-B14F-4D97-AF65-F5344CB8AC3E}">
        <p14:creationId xmlns:p14="http://schemas.microsoft.com/office/powerpoint/2010/main" val="339836890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42</a:t>
            </a:fld>
            <a:endParaRPr lang="de-DE" sz="800">
              <a:solidFill>
                <a:schemeClr val="bg1"/>
              </a:solidFill>
            </a:endParaRPr>
          </a:p>
        </p:txBody>
      </p:sp>
      <p:sp>
        <p:nvSpPr>
          <p:cNvPr id="50" name="Text Box 1122"/>
          <p:cNvSpPr txBox="1">
            <a:spLocks noChangeArrowheads="1"/>
          </p:cNvSpPr>
          <p:nvPr/>
        </p:nvSpPr>
        <p:spPr bwMode="auto">
          <a:xfrm>
            <a:off x="280484" y="389287"/>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de-DE" altLang="de-DE" sz="2400"/>
              <a:t>From Transactions to Reports</a:t>
            </a:r>
            <a:endParaRPr lang="de-DE" altLang="de-DE" sz="2400" dirty="0"/>
          </a:p>
        </p:txBody>
      </p:sp>
      <p:sp>
        <p:nvSpPr>
          <p:cNvPr id="42" name="Nach oben gebogener Pfeil 41"/>
          <p:cNvSpPr/>
          <p:nvPr/>
        </p:nvSpPr>
        <p:spPr bwMode="auto">
          <a:xfrm rot="5400000">
            <a:off x="2279452" y="3875053"/>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44" name="Gruppieren 43"/>
          <p:cNvGrpSpPr/>
          <p:nvPr/>
        </p:nvGrpSpPr>
        <p:grpSpPr>
          <a:xfrm>
            <a:off x="155055" y="1091240"/>
            <a:ext cx="4491761" cy="2771775"/>
            <a:chOff x="155055" y="1091240"/>
            <a:chExt cx="4491761" cy="2771775"/>
          </a:xfrm>
        </p:grpSpPr>
        <p:sp>
          <p:nvSpPr>
            <p:cNvPr id="45" name="Text Box 1123"/>
            <p:cNvSpPr txBox="1">
              <a:spLocks noChangeArrowheads="1"/>
            </p:cNvSpPr>
            <p:nvPr/>
          </p:nvSpPr>
          <p:spPr bwMode="auto">
            <a:xfrm>
              <a:off x="280484" y="1095554"/>
              <a:ext cx="390885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Transactional (operational) Model</a:t>
              </a:r>
              <a:endParaRPr lang="de-DE" altLang="de-DE" sz="1600" dirty="0">
                <a:solidFill>
                  <a:srgbClr val="FF3300"/>
                </a:solidFill>
              </a:endParaRPr>
            </a:p>
          </p:txBody>
        </p:sp>
        <p:pic>
          <p:nvPicPr>
            <p:cNvPr id="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55" y="1446562"/>
              <a:ext cx="44196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echteck 46"/>
            <p:cNvSpPr/>
            <p:nvPr/>
          </p:nvSpPr>
          <p:spPr bwMode="auto">
            <a:xfrm>
              <a:off x="155056" y="1091240"/>
              <a:ext cx="449176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54" name="Text Box 1125"/>
          <p:cNvSpPr txBox="1">
            <a:spLocks noChangeArrowheads="1"/>
          </p:cNvSpPr>
          <p:nvPr/>
        </p:nvSpPr>
        <p:spPr bwMode="auto">
          <a:xfrm>
            <a:off x="5811646" y="1110782"/>
            <a:ext cx="261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de-DE" sz="1600" dirty="0">
                <a:solidFill>
                  <a:srgbClr val="FF3300"/>
                </a:solidFill>
              </a:rPr>
              <a:t>Report</a:t>
            </a:r>
          </a:p>
        </p:txBody>
      </p:sp>
      <p:sp>
        <p:nvSpPr>
          <p:cNvPr id="55" name="Rechteck 54"/>
          <p:cNvSpPr/>
          <p:nvPr/>
        </p:nvSpPr>
        <p:spPr bwMode="auto">
          <a:xfrm>
            <a:off x="5085005" y="1081871"/>
            <a:ext cx="391314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6" name="Nach oben gebogener Pfeil 55"/>
          <p:cNvSpPr/>
          <p:nvPr/>
        </p:nvSpPr>
        <p:spPr bwMode="auto">
          <a:xfrm>
            <a:off x="6870166" y="3853135"/>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2" name="Textfeld 81"/>
          <p:cNvSpPr txBox="1"/>
          <p:nvPr/>
        </p:nvSpPr>
        <p:spPr>
          <a:xfrm rot="16200000">
            <a:off x="-612018" y="5142749"/>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16f</a:t>
            </a:r>
          </a:p>
        </p:txBody>
      </p:sp>
      <p:sp>
        <p:nvSpPr>
          <p:cNvPr id="61" name="Textfeld 60"/>
          <p:cNvSpPr txBox="1"/>
          <p:nvPr/>
        </p:nvSpPr>
        <p:spPr>
          <a:xfrm>
            <a:off x="341750" y="1621957"/>
            <a:ext cx="739306" cy="246221"/>
          </a:xfrm>
          <a:prstGeom prst="rect">
            <a:avLst/>
          </a:prstGeom>
          <a:solidFill>
            <a:srgbClr val="E6E6E6"/>
          </a:solidFill>
        </p:spPr>
        <p:txBody>
          <a:bodyPr wrap="none" rtlCol="0">
            <a:spAutoFit/>
          </a:bodyPr>
          <a:lstStyle/>
          <a:p>
            <a:r>
              <a:rPr lang="de-DE" sz="1000" b="0"/>
              <a:t>Customer</a:t>
            </a:r>
          </a:p>
        </p:txBody>
      </p:sp>
      <p:sp>
        <p:nvSpPr>
          <p:cNvPr id="62" name="Textfeld 61"/>
          <p:cNvSpPr txBox="1"/>
          <p:nvPr/>
        </p:nvSpPr>
        <p:spPr>
          <a:xfrm>
            <a:off x="2433648" y="1621956"/>
            <a:ext cx="511679" cy="246221"/>
          </a:xfrm>
          <a:prstGeom prst="rect">
            <a:avLst/>
          </a:prstGeom>
          <a:solidFill>
            <a:srgbClr val="E6E6E6"/>
          </a:solidFill>
        </p:spPr>
        <p:txBody>
          <a:bodyPr wrap="none" rtlCol="0">
            <a:spAutoFit/>
          </a:bodyPr>
          <a:lstStyle/>
          <a:p>
            <a:r>
              <a:rPr lang="de-DE" sz="1000" b="0"/>
              <a:t>Order</a:t>
            </a:r>
          </a:p>
        </p:txBody>
      </p:sp>
      <p:sp>
        <p:nvSpPr>
          <p:cNvPr id="64" name="Textfeld 63"/>
          <p:cNvSpPr txBox="1"/>
          <p:nvPr/>
        </p:nvSpPr>
        <p:spPr>
          <a:xfrm>
            <a:off x="2372995" y="2568629"/>
            <a:ext cx="638316" cy="400110"/>
          </a:xfrm>
          <a:prstGeom prst="rect">
            <a:avLst/>
          </a:prstGeom>
          <a:solidFill>
            <a:srgbClr val="E6E6E6"/>
          </a:solidFill>
        </p:spPr>
        <p:txBody>
          <a:bodyPr wrap="none" rtlCol="0">
            <a:spAutoFit/>
          </a:bodyPr>
          <a:lstStyle/>
          <a:p>
            <a:r>
              <a:rPr lang="de-DE" sz="1000" b="0"/>
              <a:t>Order</a:t>
            </a:r>
            <a:br>
              <a:rPr lang="de-DE" sz="1000" b="0"/>
            </a:br>
            <a:r>
              <a:rPr lang="de-DE" sz="1000" b="0"/>
              <a:t>Position</a:t>
            </a:r>
          </a:p>
        </p:txBody>
      </p:sp>
      <p:sp>
        <p:nvSpPr>
          <p:cNvPr id="65" name="Textfeld 64"/>
          <p:cNvSpPr txBox="1"/>
          <p:nvPr/>
        </p:nvSpPr>
        <p:spPr>
          <a:xfrm>
            <a:off x="3795900" y="2643937"/>
            <a:ext cx="623890" cy="246221"/>
          </a:xfrm>
          <a:prstGeom prst="rect">
            <a:avLst/>
          </a:prstGeom>
          <a:solidFill>
            <a:srgbClr val="E6E6E6"/>
          </a:solidFill>
        </p:spPr>
        <p:txBody>
          <a:bodyPr wrap="none" rtlCol="0">
            <a:spAutoFit/>
          </a:bodyPr>
          <a:lstStyle/>
          <a:p>
            <a:r>
              <a:rPr lang="de-DE" sz="1000" b="0"/>
              <a:t>Product</a:t>
            </a:r>
          </a:p>
        </p:txBody>
      </p:sp>
      <p:sp>
        <p:nvSpPr>
          <p:cNvPr id="66" name="Textfeld 65"/>
          <p:cNvSpPr txBox="1"/>
          <p:nvPr/>
        </p:nvSpPr>
        <p:spPr>
          <a:xfrm>
            <a:off x="417091" y="2643937"/>
            <a:ext cx="588623" cy="246221"/>
          </a:xfrm>
          <a:prstGeom prst="rect">
            <a:avLst/>
          </a:prstGeom>
          <a:solidFill>
            <a:srgbClr val="E6E6E6"/>
          </a:solidFill>
        </p:spPr>
        <p:txBody>
          <a:bodyPr wrap="none" rtlCol="0">
            <a:spAutoFit/>
          </a:bodyPr>
          <a:lstStyle/>
          <a:p>
            <a:r>
              <a:rPr lang="de-DE" sz="1000" b="0"/>
              <a:t>Invoice</a:t>
            </a:r>
          </a:p>
        </p:txBody>
      </p:sp>
      <p:sp>
        <p:nvSpPr>
          <p:cNvPr id="70" name="Textfeld 69"/>
          <p:cNvSpPr txBox="1"/>
          <p:nvPr/>
        </p:nvSpPr>
        <p:spPr>
          <a:xfrm>
            <a:off x="1377197" y="3331847"/>
            <a:ext cx="638316" cy="400110"/>
          </a:xfrm>
          <a:prstGeom prst="rect">
            <a:avLst/>
          </a:prstGeom>
          <a:solidFill>
            <a:srgbClr val="E6E6E6"/>
          </a:solidFill>
        </p:spPr>
        <p:txBody>
          <a:bodyPr wrap="none" rtlCol="0">
            <a:spAutoFit/>
          </a:bodyPr>
          <a:lstStyle/>
          <a:p>
            <a:r>
              <a:rPr lang="de-DE" sz="1000" b="0"/>
              <a:t>Invoice</a:t>
            </a:r>
            <a:br>
              <a:rPr lang="de-DE" sz="1000" b="0"/>
            </a:br>
            <a:r>
              <a:rPr lang="de-DE" sz="1000" b="0"/>
              <a:t>Position</a:t>
            </a:r>
          </a:p>
        </p:txBody>
      </p:sp>
      <p:sp>
        <p:nvSpPr>
          <p:cNvPr id="84" name="Textfeld 83"/>
          <p:cNvSpPr txBox="1"/>
          <p:nvPr/>
        </p:nvSpPr>
        <p:spPr>
          <a:xfrm>
            <a:off x="1459979" y="1467636"/>
            <a:ext cx="553358" cy="246221"/>
          </a:xfrm>
          <a:prstGeom prst="rect">
            <a:avLst/>
          </a:prstGeom>
          <a:solidFill>
            <a:schemeClr val="bg1"/>
          </a:solidFill>
        </p:spPr>
        <p:txBody>
          <a:bodyPr wrap="none" rtlCol="0">
            <a:spAutoFit/>
          </a:bodyPr>
          <a:lstStyle/>
          <a:p>
            <a:r>
              <a:rPr lang="de-DE" sz="1000" b="0"/>
              <a:t>places</a:t>
            </a:r>
          </a:p>
        </p:txBody>
      </p:sp>
      <p:sp>
        <p:nvSpPr>
          <p:cNvPr id="5" name="Rechteck 4"/>
          <p:cNvSpPr/>
          <p:nvPr/>
        </p:nvSpPr>
        <p:spPr bwMode="auto">
          <a:xfrm>
            <a:off x="255496" y="3129915"/>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6" name="Rechteck 85"/>
          <p:cNvSpPr/>
          <p:nvPr/>
        </p:nvSpPr>
        <p:spPr bwMode="auto">
          <a:xfrm>
            <a:off x="2755248" y="2053381"/>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5" name="Textfeld 84"/>
          <p:cNvSpPr txBox="1"/>
          <p:nvPr/>
        </p:nvSpPr>
        <p:spPr>
          <a:xfrm>
            <a:off x="2655619" y="2044703"/>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87" name="Textfeld 86"/>
          <p:cNvSpPr txBox="1"/>
          <p:nvPr/>
        </p:nvSpPr>
        <p:spPr>
          <a:xfrm>
            <a:off x="119795" y="3084988"/>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6" name="Rechteck 5"/>
          <p:cNvSpPr/>
          <p:nvPr/>
        </p:nvSpPr>
        <p:spPr bwMode="auto">
          <a:xfrm>
            <a:off x="2234912" y="3553827"/>
            <a:ext cx="601261" cy="125421"/>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9" name="Rechteck 88"/>
          <p:cNvSpPr/>
          <p:nvPr/>
        </p:nvSpPr>
        <p:spPr bwMode="auto">
          <a:xfrm>
            <a:off x="341750" y="2182048"/>
            <a:ext cx="352267" cy="119176"/>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8" name="Textfeld 87"/>
          <p:cNvSpPr txBox="1"/>
          <p:nvPr/>
        </p:nvSpPr>
        <p:spPr>
          <a:xfrm>
            <a:off x="2095701" y="3498057"/>
            <a:ext cx="771365" cy="246221"/>
          </a:xfrm>
          <a:prstGeom prst="rect">
            <a:avLst/>
          </a:prstGeom>
          <a:noFill/>
        </p:spPr>
        <p:txBody>
          <a:bodyPr wrap="none" rtlCol="0">
            <a:spAutoFit/>
          </a:bodyPr>
          <a:lstStyle/>
          <a:p>
            <a:r>
              <a:rPr lang="de-DE" sz="1000" b="0"/>
              <a:t>belongs to</a:t>
            </a:r>
          </a:p>
        </p:txBody>
      </p:sp>
      <p:sp>
        <p:nvSpPr>
          <p:cNvPr id="7" name="Rechteck 6"/>
          <p:cNvSpPr/>
          <p:nvPr/>
        </p:nvSpPr>
        <p:spPr>
          <a:xfrm>
            <a:off x="120514" y="2097250"/>
            <a:ext cx="696023" cy="246221"/>
          </a:xfrm>
          <a:prstGeom prst="rect">
            <a:avLst/>
          </a:prstGeom>
        </p:spPr>
        <p:txBody>
          <a:bodyPr wrap="none">
            <a:spAutoFit/>
          </a:bodyPr>
          <a:lstStyle/>
          <a:p>
            <a:r>
              <a:rPr lang="de-DE" sz="1000" b="0"/>
              <a:t>receives </a:t>
            </a:r>
          </a:p>
        </p:txBody>
      </p:sp>
      <p:pic>
        <p:nvPicPr>
          <p:cNvPr id="9" name="Grafik 8"/>
          <p:cNvPicPr>
            <a:picLocks noChangeAspect="1"/>
          </p:cNvPicPr>
          <p:nvPr/>
        </p:nvPicPr>
        <p:blipFill>
          <a:blip r:embed="rId3"/>
          <a:stretch>
            <a:fillRect/>
          </a:stretch>
        </p:blipFill>
        <p:spPr>
          <a:xfrm>
            <a:off x="5131595" y="1397317"/>
            <a:ext cx="3819960" cy="2352240"/>
          </a:xfrm>
          <a:prstGeom prst="rect">
            <a:avLst/>
          </a:prstGeom>
        </p:spPr>
      </p:pic>
      <p:grpSp>
        <p:nvGrpSpPr>
          <p:cNvPr id="4" name="Gruppieren 3"/>
          <p:cNvGrpSpPr/>
          <p:nvPr/>
        </p:nvGrpSpPr>
        <p:grpSpPr>
          <a:xfrm>
            <a:off x="2836173" y="3604393"/>
            <a:ext cx="4033993" cy="3115680"/>
            <a:chOff x="804031" y="-74347"/>
            <a:chExt cx="4033993" cy="3115680"/>
          </a:xfrm>
        </p:grpSpPr>
        <p:pic>
          <p:nvPicPr>
            <p:cNvPr id="2" name="Grafik 1"/>
            <p:cNvPicPr>
              <a:picLocks noChangeAspect="1"/>
            </p:cNvPicPr>
            <p:nvPr/>
          </p:nvPicPr>
          <p:blipFill>
            <a:blip r:embed="rId4"/>
            <a:stretch>
              <a:fillRect/>
            </a:stretch>
          </p:blipFill>
          <p:spPr>
            <a:xfrm>
              <a:off x="847591" y="-59513"/>
              <a:ext cx="3990433" cy="3100846"/>
            </a:xfrm>
            <a:prstGeom prst="rect">
              <a:avLst/>
            </a:prstGeom>
            <a:ln w="19050">
              <a:solidFill>
                <a:schemeClr val="tx1"/>
              </a:solidFill>
            </a:ln>
          </p:spPr>
        </p:pic>
        <p:sp>
          <p:nvSpPr>
            <p:cNvPr id="3" name="Textfeld 2"/>
            <p:cNvSpPr txBox="1"/>
            <p:nvPr/>
          </p:nvSpPr>
          <p:spPr>
            <a:xfrm>
              <a:off x="2656903" y="1334412"/>
              <a:ext cx="503663" cy="246221"/>
            </a:xfrm>
            <a:prstGeom prst="rect">
              <a:avLst/>
            </a:prstGeom>
            <a:noFill/>
          </p:spPr>
          <p:txBody>
            <a:bodyPr wrap="none" rtlCol="0">
              <a:spAutoFit/>
            </a:bodyPr>
            <a:lstStyle/>
            <a:p>
              <a:r>
                <a:rPr lang="de-DE" sz="1000" b="0"/>
                <a:t>Sales</a:t>
              </a:r>
            </a:p>
          </p:txBody>
        </p:sp>
        <p:sp>
          <p:nvSpPr>
            <p:cNvPr id="37" name="Textfeld 36"/>
            <p:cNvSpPr txBox="1"/>
            <p:nvPr/>
          </p:nvSpPr>
          <p:spPr>
            <a:xfrm>
              <a:off x="1724071" y="1344652"/>
              <a:ext cx="623889" cy="246221"/>
            </a:xfrm>
            <a:prstGeom prst="rect">
              <a:avLst/>
            </a:prstGeom>
            <a:noFill/>
          </p:spPr>
          <p:txBody>
            <a:bodyPr wrap="none" rtlCol="0">
              <a:spAutoFit/>
            </a:bodyPr>
            <a:lstStyle/>
            <a:p>
              <a:r>
                <a:rPr lang="de-DE" sz="1000" b="0"/>
                <a:t>Product</a:t>
              </a:r>
            </a:p>
          </p:txBody>
        </p:sp>
        <p:sp>
          <p:nvSpPr>
            <p:cNvPr id="38" name="Textfeld 37"/>
            <p:cNvSpPr txBox="1"/>
            <p:nvPr/>
          </p:nvSpPr>
          <p:spPr>
            <a:xfrm>
              <a:off x="804031" y="1259700"/>
              <a:ext cx="657283" cy="400110"/>
            </a:xfrm>
            <a:prstGeom prst="rect">
              <a:avLst/>
            </a:prstGeom>
            <a:noFill/>
          </p:spPr>
          <p:txBody>
            <a:bodyPr wrap="square" rtlCol="0">
              <a:spAutoFit/>
            </a:bodyPr>
            <a:lstStyle/>
            <a:p>
              <a:r>
                <a:rPr lang="de-DE" sz="1000" b="0"/>
                <a:t>Product</a:t>
              </a:r>
              <a:br>
                <a:rPr lang="de-DE" sz="1000" b="0"/>
              </a:br>
              <a:r>
                <a:rPr lang="de-DE" sz="1000" b="0"/>
                <a:t>Group</a:t>
              </a:r>
            </a:p>
          </p:txBody>
        </p:sp>
        <p:sp>
          <p:nvSpPr>
            <p:cNvPr id="51" name="Textfeld 50"/>
            <p:cNvSpPr txBox="1"/>
            <p:nvPr/>
          </p:nvSpPr>
          <p:spPr>
            <a:xfrm>
              <a:off x="2622965" y="2032899"/>
              <a:ext cx="588623" cy="246221"/>
            </a:xfrm>
            <a:prstGeom prst="rect">
              <a:avLst/>
            </a:prstGeom>
            <a:noFill/>
          </p:spPr>
          <p:txBody>
            <a:bodyPr wrap="none" rtlCol="0">
              <a:spAutoFit/>
            </a:bodyPr>
            <a:lstStyle/>
            <a:p>
              <a:r>
                <a:rPr lang="de-DE" sz="1000" b="0"/>
                <a:t>Region</a:t>
              </a:r>
            </a:p>
          </p:txBody>
        </p:sp>
        <p:sp>
          <p:nvSpPr>
            <p:cNvPr id="52" name="Textfeld 51"/>
            <p:cNvSpPr txBox="1"/>
            <p:nvPr/>
          </p:nvSpPr>
          <p:spPr>
            <a:xfrm>
              <a:off x="2601325" y="2700468"/>
              <a:ext cx="631904" cy="246221"/>
            </a:xfrm>
            <a:prstGeom prst="rect">
              <a:avLst/>
            </a:prstGeom>
            <a:noFill/>
          </p:spPr>
          <p:txBody>
            <a:bodyPr wrap="none" rtlCol="0">
              <a:spAutoFit/>
            </a:bodyPr>
            <a:lstStyle/>
            <a:p>
              <a:r>
                <a:rPr lang="de-DE" sz="1000" b="0"/>
                <a:t>Country</a:t>
              </a:r>
            </a:p>
          </p:txBody>
        </p:sp>
        <p:sp>
          <p:nvSpPr>
            <p:cNvPr id="53" name="Textfeld 52"/>
            <p:cNvSpPr txBox="1"/>
            <p:nvPr/>
          </p:nvSpPr>
          <p:spPr>
            <a:xfrm>
              <a:off x="3476350" y="1344651"/>
              <a:ext cx="538930" cy="246221"/>
            </a:xfrm>
            <a:prstGeom prst="rect">
              <a:avLst/>
            </a:prstGeom>
            <a:noFill/>
          </p:spPr>
          <p:txBody>
            <a:bodyPr wrap="none" rtlCol="0">
              <a:spAutoFit/>
            </a:bodyPr>
            <a:lstStyle/>
            <a:p>
              <a:r>
                <a:rPr lang="de-DE" sz="1000" b="0"/>
                <a:t>Month</a:t>
              </a:r>
            </a:p>
          </p:txBody>
        </p:sp>
        <p:sp>
          <p:nvSpPr>
            <p:cNvPr id="58" name="Textfeld 57"/>
            <p:cNvSpPr txBox="1"/>
            <p:nvPr/>
          </p:nvSpPr>
          <p:spPr>
            <a:xfrm>
              <a:off x="4353598" y="1344650"/>
              <a:ext cx="453970" cy="246221"/>
            </a:xfrm>
            <a:prstGeom prst="rect">
              <a:avLst/>
            </a:prstGeom>
            <a:noFill/>
          </p:spPr>
          <p:txBody>
            <a:bodyPr wrap="none" rtlCol="0">
              <a:spAutoFit/>
            </a:bodyPr>
            <a:lstStyle/>
            <a:p>
              <a:r>
                <a:rPr lang="de-DE" sz="1000" b="0"/>
                <a:t>Year</a:t>
              </a:r>
            </a:p>
          </p:txBody>
        </p:sp>
        <p:sp>
          <p:nvSpPr>
            <p:cNvPr id="59" name="Textfeld 58"/>
            <p:cNvSpPr txBox="1"/>
            <p:nvPr/>
          </p:nvSpPr>
          <p:spPr>
            <a:xfrm>
              <a:off x="2539081" y="645629"/>
              <a:ext cx="739306" cy="246221"/>
            </a:xfrm>
            <a:prstGeom prst="rect">
              <a:avLst/>
            </a:prstGeom>
            <a:noFill/>
          </p:spPr>
          <p:txBody>
            <a:bodyPr wrap="none" rtlCol="0">
              <a:spAutoFit/>
            </a:bodyPr>
            <a:lstStyle/>
            <a:p>
              <a:r>
                <a:rPr lang="de-DE" sz="1000" b="0"/>
                <a:t>Customer</a:t>
              </a:r>
            </a:p>
          </p:txBody>
        </p:sp>
        <p:sp>
          <p:nvSpPr>
            <p:cNvPr id="60" name="Textfeld 59"/>
            <p:cNvSpPr txBox="1"/>
            <p:nvPr/>
          </p:nvSpPr>
          <p:spPr>
            <a:xfrm>
              <a:off x="2529991" y="-74347"/>
              <a:ext cx="739305" cy="400110"/>
            </a:xfrm>
            <a:prstGeom prst="rect">
              <a:avLst/>
            </a:prstGeom>
            <a:noFill/>
          </p:spPr>
          <p:txBody>
            <a:bodyPr wrap="none" rtlCol="0">
              <a:spAutoFit/>
            </a:bodyPr>
            <a:lstStyle/>
            <a:p>
              <a:r>
                <a:rPr lang="de-DE" sz="1000" b="0"/>
                <a:t>Customer</a:t>
              </a:r>
              <a:br>
                <a:rPr lang="de-DE" sz="1000" b="0"/>
              </a:br>
              <a:r>
                <a:rPr lang="de-DE" sz="1000" b="0"/>
                <a:t>Type</a:t>
              </a:r>
            </a:p>
          </p:txBody>
        </p:sp>
      </p:grpSp>
      <p:sp>
        <p:nvSpPr>
          <p:cNvPr id="41" name="Text Box 1124"/>
          <p:cNvSpPr txBox="1">
            <a:spLocks noChangeArrowheads="1"/>
          </p:cNvSpPr>
          <p:nvPr/>
        </p:nvSpPr>
        <p:spPr bwMode="auto">
          <a:xfrm>
            <a:off x="3028671" y="5916160"/>
            <a:ext cx="1300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Analytical </a:t>
            </a:r>
            <a:br>
              <a:rPr lang="de-DE" altLang="de-DE">
                <a:solidFill>
                  <a:srgbClr val="FF3300"/>
                </a:solidFill>
              </a:rPr>
            </a:br>
            <a:r>
              <a:rPr lang="de-DE" altLang="de-DE">
                <a:solidFill>
                  <a:srgbClr val="FF3300"/>
                </a:solidFill>
              </a:rPr>
              <a:t>Model</a:t>
            </a:r>
            <a:endParaRPr lang="de-DE" altLang="de-DE" sz="1600" dirty="0">
              <a:solidFill>
                <a:srgbClr val="FF3300"/>
              </a:solidFill>
            </a:endParaRPr>
          </a:p>
        </p:txBody>
      </p:sp>
    </p:spTree>
    <p:extLst>
      <p:ext uri="{BB962C8B-B14F-4D97-AF65-F5344CB8AC3E}">
        <p14:creationId xmlns:p14="http://schemas.microsoft.com/office/powerpoint/2010/main" val="410697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4" grpId="0"/>
      <p:bldP spid="55" grpId="0" animBg="1"/>
      <p:bldP spid="56"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p:txBody>
          <a:bodyPr/>
          <a:lstStyle/>
          <a:p>
            <a:fld id="{7CC13318-201A-447F-A259-7146D6CD0949}" type="slidenum">
              <a:rPr lang="de-DE" altLang="de-DE"/>
              <a:pPr/>
              <a:t>43</a:t>
            </a:fld>
            <a:endParaRPr lang="de-DE" altLang="de-DE"/>
          </a:p>
        </p:txBody>
      </p:sp>
      <p:sp>
        <p:nvSpPr>
          <p:cNvPr id="585730" name="Rectangle 2"/>
          <p:cNvSpPr>
            <a:spLocks noChangeArrowheads="1"/>
          </p:cNvSpPr>
          <p:nvPr/>
        </p:nvSpPr>
        <p:spPr bwMode="auto">
          <a:xfrm>
            <a:off x="120650" y="498475"/>
            <a:ext cx="37766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a:lnSpc>
                <a:spcPct val="90000"/>
              </a:lnSpc>
            </a:pPr>
            <a:r>
              <a:rPr lang="de-DE" altLang="de-DE" b="1"/>
              <a:t>Example of a Dashboard</a:t>
            </a:r>
            <a:endParaRPr lang="de-DE" altLang="de-DE" b="1" dirty="0"/>
          </a:p>
        </p:txBody>
      </p:sp>
      <p:pic>
        <p:nvPicPr>
          <p:cNvPr id="2" name="Grafik 1"/>
          <p:cNvPicPr>
            <a:picLocks noChangeAspect="1"/>
          </p:cNvPicPr>
          <p:nvPr/>
        </p:nvPicPr>
        <p:blipFill>
          <a:blip r:embed="rId2"/>
          <a:stretch>
            <a:fillRect/>
          </a:stretch>
        </p:blipFill>
        <p:spPr>
          <a:xfrm>
            <a:off x="120649" y="1256302"/>
            <a:ext cx="8913283" cy="5015872"/>
          </a:xfrm>
          <a:prstGeom prst="rect">
            <a:avLst/>
          </a:prstGeom>
        </p:spPr>
      </p:pic>
      <p:sp>
        <p:nvSpPr>
          <p:cNvPr id="3" name="Textfeld 2"/>
          <p:cNvSpPr txBox="1"/>
          <p:nvPr/>
        </p:nvSpPr>
        <p:spPr>
          <a:xfrm>
            <a:off x="382056" y="6246407"/>
            <a:ext cx="8390467" cy="276999"/>
          </a:xfrm>
          <a:prstGeom prst="rect">
            <a:avLst/>
          </a:prstGeom>
          <a:noFill/>
        </p:spPr>
        <p:txBody>
          <a:bodyPr wrap="square" rtlCol="0">
            <a:spAutoFit/>
          </a:bodyPr>
          <a:lstStyle/>
          <a:p>
            <a:r>
              <a:rPr lang="de-DE" sz="1200" b="0"/>
              <a:t>Source: https://www.bluemargin.com/power-bi-full-blog/topic/private-equity-data-intelligence</a:t>
            </a:r>
          </a:p>
        </p:txBody>
      </p:sp>
    </p:spTree>
    <p:extLst>
      <p:ext uri="{BB962C8B-B14F-4D97-AF65-F5344CB8AC3E}">
        <p14:creationId xmlns:p14="http://schemas.microsoft.com/office/powerpoint/2010/main" val="36845344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44</a:t>
            </a:fld>
            <a:endParaRPr lang="de-DE" sz="800">
              <a:solidFill>
                <a:schemeClr val="bg1"/>
              </a:solidFill>
            </a:endParaRPr>
          </a:p>
        </p:txBody>
      </p:sp>
      <p:sp>
        <p:nvSpPr>
          <p:cNvPr id="3" name="Rectangle 2"/>
          <p:cNvSpPr>
            <a:spLocks noChangeArrowheads="1"/>
          </p:cNvSpPr>
          <p:nvPr/>
        </p:nvSpPr>
        <p:spPr bwMode="auto">
          <a:xfrm>
            <a:off x="266613" y="388143"/>
            <a:ext cx="244458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a:t>
            </a:r>
          </a:p>
        </p:txBody>
      </p:sp>
      <p:pic>
        <p:nvPicPr>
          <p:cNvPr id="327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37" y="1839999"/>
            <a:ext cx="43815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32510" y="1142326"/>
            <a:ext cx="8532090" cy="5355312"/>
          </a:xfrm>
          <a:prstGeom prst="rect">
            <a:avLst/>
          </a:prstGeom>
          <a:noFill/>
        </p:spPr>
        <p:txBody>
          <a:bodyPr wrap="square" rtlCol="0">
            <a:spAutoFit/>
          </a:bodyPr>
          <a:lstStyle/>
          <a:p>
            <a:pPr algn="just"/>
            <a:r>
              <a:rPr lang="en-US" sz="1800"/>
              <a:t>The Star schema has a central fact table and exactly one dimension table for each dimension. </a:t>
            </a:r>
            <a:r>
              <a:rPr lang="de-DE" sz="1800"/>
              <a:t> </a:t>
            </a:r>
            <a:endParaRPr lang="de-DE" sz="1800" dirty="0"/>
          </a:p>
          <a:p>
            <a:pPr algn="just">
              <a:spcBef>
                <a:spcPts val="0"/>
              </a:spcBef>
            </a:pPr>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r>
              <a:rPr lang="en-US" sz="1800"/>
              <a:t>The cardinality between the fact table and a dimension table is n∶1, i.e. a fact (e.g. sales: 67,000 euros) is described by one dimension expression for each dimension (e.g. time: 1st quarter, region: Hesse, product group: books). A dimension characteristic (e.g. product group: books) is associated with 0, 1 or n facts.</a:t>
            </a:r>
            <a:endParaRPr lang="de-DE" sz="1800" dirty="0"/>
          </a:p>
        </p:txBody>
      </p:sp>
      <p:sp>
        <p:nvSpPr>
          <p:cNvPr id="53" name="Textfeld 52"/>
          <p:cNvSpPr txBox="1"/>
          <p:nvPr/>
        </p:nvSpPr>
        <p:spPr>
          <a:xfrm>
            <a:off x="5822035" y="4103650"/>
            <a:ext cx="2646842" cy="276999"/>
          </a:xfrm>
          <a:prstGeom prst="rect">
            <a:avLst/>
          </a:prstGeom>
          <a:noFill/>
        </p:spPr>
        <p:txBody>
          <a:bodyPr wrap="square" rtlCol="0">
            <a:spAutoFit/>
          </a:bodyPr>
          <a:lstStyle/>
          <a:p>
            <a:r>
              <a:rPr lang="de-DE" sz="1200" b="0"/>
              <a:t>Source</a:t>
            </a:r>
            <a:r>
              <a:rPr lang="de-DE" sz="1200" b="0" dirty="0"/>
              <a:t>: Müller/Lenz (2013</a:t>
            </a:r>
            <a:r>
              <a:rPr lang="de-DE" sz="1200" b="0"/>
              <a:t>), p. </a:t>
            </a:r>
            <a:r>
              <a:rPr lang="de-DE" sz="1200" b="0" dirty="0"/>
              <a:t>60f</a:t>
            </a:r>
          </a:p>
        </p:txBody>
      </p:sp>
      <p:sp>
        <p:nvSpPr>
          <p:cNvPr id="4" name="Textfeld 3"/>
          <p:cNvSpPr txBox="1"/>
          <p:nvPr/>
        </p:nvSpPr>
        <p:spPr>
          <a:xfrm>
            <a:off x="4157134" y="3324310"/>
            <a:ext cx="550333" cy="276999"/>
          </a:xfrm>
          <a:prstGeom prst="rect">
            <a:avLst/>
          </a:prstGeom>
          <a:solidFill>
            <a:srgbClr val="ECECEC"/>
          </a:solidFill>
        </p:spPr>
        <p:txBody>
          <a:bodyPr wrap="square" rtlCol="0">
            <a:spAutoFit/>
          </a:bodyPr>
          <a:lstStyle/>
          <a:p>
            <a:r>
              <a:rPr lang="de-DE" sz="1200" b="0"/>
              <a:t>Fact</a:t>
            </a:r>
          </a:p>
        </p:txBody>
      </p:sp>
    </p:spTree>
    <p:extLst>
      <p:ext uri="{BB962C8B-B14F-4D97-AF65-F5344CB8AC3E}">
        <p14:creationId xmlns:p14="http://schemas.microsoft.com/office/powerpoint/2010/main" val="4106973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45</a:t>
            </a:fld>
            <a:endParaRPr lang="de-DE" sz="800">
              <a:solidFill>
                <a:schemeClr val="bg1"/>
              </a:solidFill>
            </a:endParaRPr>
          </a:p>
        </p:txBody>
      </p:sp>
      <p:sp>
        <p:nvSpPr>
          <p:cNvPr id="3" name="Rectangle 2"/>
          <p:cNvSpPr>
            <a:spLocks noChangeArrowheads="1"/>
          </p:cNvSpPr>
          <p:nvPr/>
        </p:nvSpPr>
        <p:spPr bwMode="auto">
          <a:xfrm>
            <a:off x="266615" y="388143"/>
            <a:ext cx="252953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a:t>
            </a:r>
          </a:p>
        </p:txBody>
      </p:sp>
      <p:pic>
        <p:nvPicPr>
          <p:cNvPr id="2" name="Grafik 1"/>
          <p:cNvPicPr>
            <a:picLocks noChangeAspect="1"/>
          </p:cNvPicPr>
          <p:nvPr/>
        </p:nvPicPr>
        <p:blipFill>
          <a:blip r:embed="rId3"/>
          <a:stretch>
            <a:fillRect/>
          </a:stretch>
        </p:blipFill>
        <p:spPr>
          <a:xfrm>
            <a:off x="470159" y="2092500"/>
            <a:ext cx="8203681" cy="2673000"/>
          </a:xfrm>
          <a:prstGeom prst="rect">
            <a:avLst/>
          </a:prstGeom>
        </p:spPr>
      </p:pic>
      <p:sp>
        <p:nvSpPr>
          <p:cNvPr id="4" name="Rechteck 3"/>
          <p:cNvSpPr/>
          <p:nvPr/>
        </p:nvSpPr>
        <p:spPr>
          <a:xfrm>
            <a:off x="3453293" y="3293591"/>
            <a:ext cx="2220480" cy="338554"/>
          </a:xfrm>
          <a:prstGeom prst="rect">
            <a:avLst/>
          </a:prstGeom>
        </p:spPr>
        <p:txBody>
          <a:bodyPr wrap="none">
            <a:spAutoFit/>
          </a:bodyPr>
          <a:lstStyle/>
          <a:p>
            <a:r>
              <a:rPr lang="de-DE"/>
              <a:t>Sales = 67,000 Euros</a:t>
            </a:r>
          </a:p>
        </p:txBody>
      </p:sp>
      <p:sp>
        <p:nvSpPr>
          <p:cNvPr id="7" name="Rechteck 6"/>
          <p:cNvSpPr/>
          <p:nvPr/>
        </p:nvSpPr>
        <p:spPr>
          <a:xfrm>
            <a:off x="1054103" y="2226790"/>
            <a:ext cx="787396" cy="338554"/>
          </a:xfrm>
          <a:prstGeom prst="rect">
            <a:avLst/>
          </a:prstGeom>
        </p:spPr>
        <p:txBody>
          <a:bodyPr wrap="none">
            <a:spAutoFit/>
          </a:bodyPr>
          <a:lstStyle/>
          <a:p>
            <a:r>
              <a:rPr lang="de-DE"/>
              <a:t>Hesse</a:t>
            </a:r>
          </a:p>
        </p:txBody>
      </p:sp>
      <p:sp>
        <p:nvSpPr>
          <p:cNvPr id="8" name="Rechteck 7"/>
          <p:cNvSpPr/>
          <p:nvPr/>
        </p:nvSpPr>
        <p:spPr>
          <a:xfrm>
            <a:off x="869759" y="4254087"/>
            <a:ext cx="1156086" cy="338554"/>
          </a:xfrm>
          <a:prstGeom prst="rect">
            <a:avLst/>
          </a:prstGeom>
        </p:spPr>
        <p:txBody>
          <a:bodyPr wrap="none">
            <a:spAutoFit/>
          </a:bodyPr>
          <a:lstStyle/>
          <a:p>
            <a:r>
              <a:rPr lang="de-DE"/>
              <a:t>1. Quarter</a:t>
            </a:r>
          </a:p>
        </p:txBody>
      </p:sp>
      <p:sp>
        <p:nvSpPr>
          <p:cNvPr id="9" name="Rechteck 8"/>
          <p:cNvSpPr/>
          <p:nvPr/>
        </p:nvSpPr>
        <p:spPr>
          <a:xfrm>
            <a:off x="7367483" y="2208624"/>
            <a:ext cx="809838" cy="338554"/>
          </a:xfrm>
          <a:prstGeom prst="rect">
            <a:avLst/>
          </a:prstGeom>
        </p:spPr>
        <p:txBody>
          <a:bodyPr wrap="none">
            <a:spAutoFit/>
          </a:bodyPr>
          <a:lstStyle/>
          <a:p>
            <a:r>
              <a:rPr lang="de-DE"/>
              <a:t>Books</a:t>
            </a:r>
          </a:p>
        </p:txBody>
      </p:sp>
      <p:sp>
        <p:nvSpPr>
          <p:cNvPr id="10" name="Rechteck 9"/>
          <p:cNvSpPr/>
          <p:nvPr/>
        </p:nvSpPr>
        <p:spPr>
          <a:xfrm>
            <a:off x="2511931" y="2751723"/>
            <a:ext cx="902811" cy="338554"/>
          </a:xfrm>
          <a:prstGeom prst="rect">
            <a:avLst/>
          </a:prstGeom>
        </p:spPr>
        <p:txBody>
          <a:bodyPr wrap="none">
            <a:spAutoFit/>
          </a:bodyPr>
          <a:lstStyle/>
          <a:p>
            <a:r>
              <a:rPr lang="de-DE" b="0"/>
              <a:t>Where?</a:t>
            </a:r>
          </a:p>
        </p:txBody>
      </p:sp>
      <p:sp>
        <p:nvSpPr>
          <p:cNvPr id="11" name="Rechteck 10"/>
          <p:cNvSpPr/>
          <p:nvPr/>
        </p:nvSpPr>
        <p:spPr>
          <a:xfrm>
            <a:off x="5847323" y="2628612"/>
            <a:ext cx="731289" cy="584775"/>
          </a:xfrm>
          <a:prstGeom prst="rect">
            <a:avLst/>
          </a:prstGeom>
        </p:spPr>
        <p:txBody>
          <a:bodyPr wrap="none">
            <a:spAutoFit/>
          </a:bodyPr>
          <a:lstStyle/>
          <a:p>
            <a:r>
              <a:rPr lang="de-DE" b="0"/>
              <a:t>With </a:t>
            </a:r>
            <a:br>
              <a:rPr lang="de-DE" b="0"/>
            </a:br>
            <a:r>
              <a:rPr lang="de-DE" b="0"/>
              <a:t>what?</a:t>
            </a:r>
          </a:p>
        </p:txBody>
      </p:sp>
      <p:sp>
        <p:nvSpPr>
          <p:cNvPr id="12" name="Rechteck 11"/>
          <p:cNvSpPr/>
          <p:nvPr/>
        </p:nvSpPr>
        <p:spPr>
          <a:xfrm>
            <a:off x="2575372" y="3748382"/>
            <a:ext cx="833883" cy="338554"/>
          </a:xfrm>
          <a:prstGeom prst="rect">
            <a:avLst/>
          </a:prstGeom>
        </p:spPr>
        <p:txBody>
          <a:bodyPr wrap="none">
            <a:spAutoFit/>
          </a:bodyPr>
          <a:lstStyle/>
          <a:p>
            <a:r>
              <a:rPr lang="de-DE" b="0"/>
              <a:t>When?</a:t>
            </a:r>
          </a:p>
        </p:txBody>
      </p:sp>
    </p:spTree>
    <p:extLst>
      <p:ext uri="{BB962C8B-B14F-4D97-AF65-F5344CB8AC3E}">
        <p14:creationId xmlns:p14="http://schemas.microsoft.com/office/powerpoint/2010/main" val="33923788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46</a:t>
            </a:fld>
            <a:endParaRPr lang="de-DE" sz="800">
              <a:solidFill>
                <a:schemeClr val="bg1"/>
              </a:solidFill>
            </a:endParaRPr>
          </a:p>
        </p:txBody>
      </p:sp>
      <p:pic>
        <p:nvPicPr>
          <p:cNvPr id="29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45" y="1429411"/>
            <a:ext cx="8474653" cy="4508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631903" y="5523571"/>
            <a:ext cx="1665248" cy="338554"/>
          </a:xfrm>
          <a:prstGeom prst="rect">
            <a:avLst/>
          </a:prstGeom>
          <a:noFill/>
        </p:spPr>
        <p:txBody>
          <a:bodyPr wrap="square" rtlCol="0">
            <a:spAutoFit/>
          </a:bodyPr>
          <a:lstStyle/>
          <a:p>
            <a:r>
              <a:rPr lang="de-DE" b="0" dirty="0"/>
              <a:t>All Cars</a:t>
            </a:r>
          </a:p>
        </p:txBody>
      </p:sp>
      <p:sp>
        <p:nvSpPr>
          <p:cNvPr id="6" name="Textfeld 5"/>
          <p:cNvSpPr txBox="1"/>
          <p:nvPr/>
        </p:nvSpPr>
        <p:spPr>
          <a:xfrm>
            <a:off x="5237359" y="5523571"/>
            <a:ext cx="1665248" cy="338554"/>
          </a:xfrm>
          <a:prstGeom prst="rect">
            <a:avLst/>
          </a:prstGeom>
          <a:noFill/>
        </p:spPr>
        <p:txBody>
          <a:bodyPr wrap="square" rtlCol="0">
            <a:spAutoFit/>
          </a:bodyPr>
          <a:lstStyle/>
          <a:p>
            <a:r>
              <a:rPr lang="de-DE" b="0" dirty="0"/>
              <a:t>All Customers</a:t>
            </a:r>
          </a:p>
        </p:txBody>
      </p:sp>
      <p:sp>
        <p:nvSpPr>
          <p:cNvPr id="7" name="Textfeld 6"/>
          <p:cNvSpPr txBox="1"/>
          <p:nvPr/>
        </p:nvSpPr>
        <p:spPr>
          <a:xfrm>
            <a:off x="695095" y="1973766"/>
            <a:ext cx="1665248" cy="338554"/>
          </a:xfrm>
          <a:prstGeom prst="rect">
            <a:avLst/>
          </a:prstGeom>
          <a:noFill/>
        </p:spPr>
        <p:txBody>
          <a:bodyPr wrap="square" rtlCol="0">
            <a:spAutoFit/>
          </a:bodyPr>
          <a:lstStyle/>
          <a:p>
            <a:r>
              <a:rPr lang="de-DE" b="0" dirty="0"/>
              <a:t>01.02.2014</a:t>
            </a:r>
          </a:p>
        </p:txBody>
      </p:sp>
      <p:sp>
        <p:nvSpPr>
          <p:cNvPr id="8" name="Textfeld 7"/>
          <p:cNvSpPr txBox="1"/>
          <p:nvPr/>
        </p:nvSpPr>
        <p:spPr>
          <a:xfrm>
            <a:off x="5200189" y="1973766"/>
            <a:ext cx="1665248" cy="338554"/>
          </a:xfrm>
          <a:prstGeom prst="rect">
            <a:avLst/>
          </a:prstGeom>
          <a:noFill/>
        </p:spPr>
        <p:txBody>
          <a:bodyPr wrap="square" rtlCol="0">
            <a:spAutoFit/>
          </a:bodyPr>
          <a:lstStyle/>
          <a:p>
            <a:r>
              <a:rPr lang="de-DE" b="0" dirty="0"/>
              <a:t>Frankfurt</a:t>
            </a:r>
          </a:p>
        </p:txBody>
      </p:sp>
      <p:sp>
        <p:nvSpPr>
          <p:cNvPr id="9" name="Textfeld 8"/>
          <p:cNvSpPr txBox="1"/>
          <p:nvPr/>
        </p:nvSpPr>
        <p:spPr>
          <a:xfrm>
            <a:off x="3036850" y="3810000"/>
            <a:ext cx="1665248" cy="338554"/>
          </a:xfrm>
          <a:prstGeom prst="rect">
            <a:avLst/>
          </a:prstGeom>
          <a:noFill/>
        </p:spPr>
        <p:txBody>
          <a:bodyPr wrap="square" rtlCol="0">
            <a:spAutoFit/>
          </a:bodyPr>
          <a:lstStyle/>
          <a:p>
            <a:r>
              <a:rPr lang="de-DE" b="0" dirty="0"/>
              <a:t>2000 </a:t>
            </a:r>
          </a:p>
        </p:txBody>
      </p:sp>
      <p:sp>
        <p:nvSpPr>
          <p:cNvPr id="13" name="Textfeld 12"/>
          <p:cNvSpPr txBox="1"/>
          <p:nvPr/>
        </p:nvSpPr>
        <p:spPr>
          <a:xfrm>
            <a:off x="5203909" y="1977486"/>
            <a:ext cx="1665248" cy="338554"/>
          </a:xfrm>
          <a:prstGeom prst="rect">
            <a:avLst/>
          </a:prstGeom>
          <a:noFill/>
        </p:spPr>
        <p:txBody>
          <a:bodyPr wrap="square" rtlCol="0">
            <a:spAutoFit/>
          </a:bodyPr>
          <a:lstStyle/>
          <a:p>
            <a:r>
              <a:rPr lang="de-DE" b="0" dirty="0"/>
              <a:t>München</a:t>
            </a:r>
          </a:p>
        </p:txBody>
      </p:sp>
      <p:sp>
        <p:nvSpPr>
          <p:cNvPr id="14" name="Textfeld 13"/>
          <p:cNvSpPr txBox="1"/>
          <p:nvPr/>
        </p:nvSpPr>
        <p:spPr>
          <a:xfrm>
            <a:off x="3040570" y="3813720"/>
            <a:ext cx="1665248" cy="338554"/>
          </a:xfrm>
          <a:prstGeom prst="rect">
            <a:avLst/>
          </a:prstGeom>
          <a:noFill/>
        </p:spPr>
        <p:txBody>
          <a:bodyPr wrap="square" rtlCol="0">
            <a:spAutoFit/>
          </a:bodyPr>
          <a:lstStyle/>
          <a:p>
            <a:r>
              <a:rPr lang="de-DE" b="0" dirty="0"/>
              <a:t>1600 </a:t>
            </a:r>
          </a:p>
        </p:txBody>
      </p:sp>
      <p:pic>
        <p:nvPicPr>
          <p:cNvPr id="294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983" y="3357999"/>
            <a:ext cx="1707583" cy="3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3032098" y="3813714"/>
            <a:ext cx="1665248" cy="338554"/>
          </a:xfrm>
          <a:prstGeom prst="rect">
            <a:avLst/>
          </a:prstGeom>
          <a:noFill/>
        </p:spPr>
        <p:txBody>
          <a:bodyPr wrap="square" rtlCol="0">
            <a:spAutoFit/>
          </a:bodyPr>
          <a:lstStyle/>
          <a:p>
            <a:r>
              <a:rPr lang="de-DE" b="0" dirty="0"/>
              <a:t>22</a:t>
            </a:r>
          </a:p>
        </p:txBody>
      </p:sp>
      <p:sp>
        <p:nvSpPr>
          <p:cNvPr id="17" name="Textfeld 16"/>
          <p:cNvSpPr txBox="1"/>
          <p:nvPr/>
        </p:nvSpPr>
        <p:spPr>
          <a:xfrm>
            <a:off x="5237359" y="1977486"/>
            <a:ext cx="1665248" cy="338554"/>
          </a:xfrm>
          <a:prstGeom prst="rect">
            <a:avLst/>
          </a:prstGeom>
          <a:noFill/>
        </p:spPr>
        <p:txBody>
          <a:bodyPr wrap="square" rtlCol="0">
            <a:spAutoFit/>
          </a:bodyPr>
          <a:lstStyle/>
          <a:p>
            <a:r>
              <a:rPr lang="de-DE" b="0" dirty="0"/>
              <a:t>Hessen</a:t>
            </a:r>
          </a:p>
        </p:txBody>
      </p:sp>
      <p:sp>
        <p:nvSpPr>
          <p:cNvPr id="18" name="Textfeld 17"/>
          <p:cNvSpPr txBox="1"/>
          <p:nvPr/>
        </p:nvSpPr>
        <p:spPr>
          <a:xfrm>
            <a:off x="3040558" y="3813708"/>
            <a:ext cx="1665248" cy="338554"/>
          </a:xfrm>
          <a:prstGeom prst="rect">
            <a:avLst/>
          </a:prstGeom>
          <a:noFill/>
        </p:spPr>
        <p:txBody>
          <a:bodyPr wrap="square" rtlCol="0">
            <a:spAutoFit/>
          </a:bodyPr>
          <a:lstStyle/>
          <a:p>
            <a:r>
              <a:rPr lang="de-DE" b="0" dirty="0"/>
              <a:t>617</a:t>
            </a:r>
          </a:p>
        </p:txBody>
      </p:sp>
      <p:sp>
        <p:nvSpPr>
          <p:cNvPr id="19" name="Textfeld 18"/>
          <p:cNvSpPr txBox="1"/>
          <p:nvPr/>
        </p:nvSpPr>
        <p:spPr>
          <a:xfrm>
            <a:off x="5203901" y="1985947"/>
            <a:ext cx="1665248" cy="338554"/>
          </a:xfrm>
          <a:prstGeom prst="rect">
            <a:avLst/>
          </a:prstGeom>
          <a:noFill/>
        </p:spPr>
        <p:txBody>
          <a:bodyPr wrap="square" rtlCol="0">
            <a:spAutoFit/>
          </a:bodyPr>
          <a:lstStyle/>
          <a:p>
            <a:r>
              <a:rPr lang="de-DE" b="0" dirty="0"/>
              <a:t>München</a:t>
            </a:r>
          </a:p>
        </p:txBody>
      </p:sp>
      <p:sp>
        <p:nvSpPr>
          <p:cNvPr id="20" name="Rectangle 2"/>
          <p:cNvSpPr>
            <a:spLocks noChangeArrowheads="1"/>
          </p:cNvSpPr>
          <p:nvPr/>
        </p:nvSpPr>
        <p:spPr bwMode="auto">
          <a:xfrm>
            <a:off x="266613" y="388143"/>
            <a:ext cx="261449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(III)</a:t>
            </a:r>
          </a:p>
        </p:txBody>
      </p:sp>
    </p:spTree>
    <p:extLst>
      <p:ext uri="{BB962C8B-B14F-4D97-AF65-F5344CB8AC3E}">
        <p14:creationId xmlns:p14="http://schemas.microsoft.com/office/powerpoint/2010/main" val="218205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2949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3" grpId="0"/>
      <p:bldP spid="14" grpId="0"/>
      <p:bldP spid="16" grpId="0"/>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47</a:t>
            </a:fld>
            <a:endParaRPr lang="de-DE" sz="800">
              <a:solidFill>
                <a:schemeClr val="bg1"/>
              </a:solidFill>
            </a:endParaRPr>
          </a:p>
        </p:txBody>
      </p:sp>
      <p:pic>
        <p:nvPicPr>
          <p:cNvPr id="329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234163"/>
            <a:ext cx="682942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Textfeld 52"/>
          <p:cNvSpPr txBox="1"/>
          <p:nvPr/>
        </p:nvSpPr>
        <p:spPr>
          <a:xfrm>
            <a:off x="5930098" y="5591628"/>
            <a:ext cx="2646842" cy="276999"/>
          </a:xfrm>
          <a:prstGeom prst="rect">
            <a:avLst/>
          </a:prstGeom>
          <a:noFill/>
        </p:spPr>
        <p:txBody>
          <a:bodyPr wrap="square" rtlCol="0">
            <a:spAutoFit/>
          </a:bodyPr>
          <a:lstStyle/>
          <a:p>
            <a:r>
              <a:rPr lang="de-DE" sz="1200" b="0"/>
              <a:t>Sourcee</a:t>
            </a:r>
            <a:r>
              <a:rPr lang="de-DE" sz="1200" b="0" dirty="0"/>
              <a:t>: Müller/Lenz (2013</a:t>
            </a:r>
            <a:r>
              <a:rPr lang="de-DE" sz="1200" b="0"/>
              <a:t>), p. </a:t>
            </a:r>
            <a:r>
              <a:rPr lang="de-DE" sz="1200" b="0" dirty="0"/>
              <a:t>61</a:t>
            </a:r>
          </a:p>
        </p:txBody>
      </p:sp>
      <p:sp>
        <p:nvSpPr>
          <p:cNvPr id="6"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a:t>
            </a:r>
            <a:endParaRPr lang="de-DE" altLang="de-DE" dirty="0">
              <a:latin typeface="Arial" pitchFamily="34" charset="0"/>
            </a:endParaRPr>
          </a:p>
        </p:txBody>
      </p:sp>
      <p:sp>
        <p:nvSpPr>
          <p:cNvPr id="2" name="Textfeld 1"/>
          <p:cNvSpPr txBox="1"/>
          <p:nvPr/>
        </p:nvSpPr>
        <p:spPr>
          <a:xfrm>
            <a:off x="4152900" y="2031999"/>
            <a:ext cx="838200" cy="338554"/>
          </a:xfrm>
          <a:prstGeom prst="rect">
            <a:avLst/>
          </a:prstGeom>
          <a:solidFill>
            <a:srgbClr val="E6E6E6"/>
          </a:solidFill>
        </p:spPr>
        <p:txBody>
          <a:bodyPr wrap="square" rtlCol="0">
            <a:spAutoFit/>
          </a:bodyPr>
          <a:lstStyle/>
          <a:p>
            <a:r>
              <a:rPr lang="de-DE" b="0"/>
              <a:t>Time</a:t>
            </a:r>
          </a:p>
        </p:txBody>
      </p:sp>
      <p:sp>
        <p:nvSpPr>
          <p:cNvPr id="8" name="Textfeld 7"/>
          <p:cNvSpPr txBox="1"/>
          <p:nvPr/>
        </p:nvSpPr>
        <p:spPr>
          <a:xfrm>
            <a:off x="4171949" y="2065867"/>
            <a:ext cx="838200" cy="338554"/>
          </a:xfrm>
          <a:prstGeom prst="rect">
            <a:avLst/>
          </a:prstGeom>
          <a:solidFill>
            <a:srgbClr val="E6E6E6"/>
          </a:solidFill>
        </p:spPr>
        <p:txBody>
          <a:bodyPr wrap="square" rtlCol="0">
            <a:spAutoFit/>
          </a:bodyPr>
          <a:lstStyle/>
          <a:p>
            <a:r>
              <a:rPr lang="de-DE" b="0"/>
              <a:t>Time</a:t>
            </a:r>
          </a:p>
        </p:txBody>
      </p:sp>
      <p:sp>
        <p:nvSpPr>
          <p:cNvPr id="9" name="Textfeld 8"/>
          <p:cNvSpPr txBox="1"/>
          <p:nvPr/>
        </p:nvSpPr>
        <p:spPr>
          <a:xfrm>
            <a:off x="4171949" y="5054599"/>
            <a:ext cx="819151" cy="338554"/>
          </a:xfrm>
          <a:prstGeom prst="rect">
            <a:avLst/>
          </a:prstGeom>
          <a:solidFill>
            <a:srgbClr val="E6E6E6"/>
          </a:solidFill>
        </p:spPr>
        <p:txBody>
          <a:bodyPr wrap="square" rtlCol="0">
            <a:spAutoFit/>
          </a:bodyPr>
          <a:lstStyle/>
          <a:p>
            <a:r>
              <a:rPr lang="de-DE" b="0"/>
              <a:t>  </a:t>
            </a:r>
          </a:p>
        </p:txBody>
      </p:sp>
      <p:sp>
        <p:nvSpPr>
          <p:cNvPr id="10" name="Textfeld 9"/>
          <p:cNvSpPr txBox="1"/>
          <p:nvPr/>
        </p:nvSpPr>
        <p:spPr>
          <a:xfrm>
            <a:off x="2218266" y="3644515"/>
            <a:ext cx="889001" cy="338554"/>
          </a:xfrm>
          <a:prstGeom prst="rect">
            <a:avLst/>
          </a:prstGeom>
          <a:solidFill>
            <a:srgbClr val="E6E6E6"/>
          </a:solidFill>
        </p:spPr>
        <p:txBody>
          <a:bodyPr wrap="square" rtlCol="0">
            <a:spAutoFit/>
          </a:bodyPr>
          <a:lstStyle/>
          <a:p>
            <a:r>
              <a:rPr lang="de-DE" b="0"/>
              <a:t>Product</a:t>
            </a:r>
          </a:p>
        </p:txBody>
      </p:sp>
      <p:sp>
        <p:nvSpPr>
          <p:cNvPr id="11" name="Textfeld 10"/>
          <p:cNvSpPr txBox="1"/>
          <p:nvPr/>
        </p:nvSpPr>
        <p:spPr>
          <a:xfrm>
            <a:off x="6032500" y="3644515"/>
            <a:ext cx="838200" cy="338554"/>
          </a:xfrm>
          <a:prstGeom prst="rect">
            <a:avLst/>
          </a:prstGeom>
          <a:solidFill>
            <a:srgbClr val="E6E6E6"/>
          </a:solidFill>
        </p:spPr>
        <p:txBody>
          <a:bodyPr wrap="square" rtlCol="0">
            <a:spAutoFit/>
          </a:bodyPr>
          <a:lstStyle/>
          <a:p>
            <a:r>
              <a:rPr lang="de-DE" b="0"/>
              <a:t>Person</a:t>
            </a:r>
          </a:p>
        </p:txBody>
      </p:sp>
      <p:sp>
        <p:nvSpPr>
          <p:cNvPr id="12" name="Textfeld 11"/>
          <p:cNvSpPr txBox="1"/>
          <p:nvPr/>
        </p:nvSpPr>
        <p:spPr>
          <a:xfrm>
            <a:off x="4101040" y="5054599"/>
            <a:ext cx="960968" cy="338554"/>
          </a:xfrm>
          <a:prstGeom prst="rect">
            <a:avLst/>
          </a:prstGeom>
          <a:noFill/>
        </p:spPr>
        <p:txBody>
          <a:bodyPr wrap="square" rtlCol="0">
            <a:spAutoFit/>
          </a:bodyPr>
          <a:lstStyle/>
          <a:p>
            <a:r>
              <a:rPr lang="de-DE" b="0"/>
              <a:t>Location</a:t>
            </a:r>
          </a:p>
        </p:txBody>
      </p:sp>
      <p:sp>
        <p:nvSpPr>
          <p:cNvPr id="13" name="Textfeld 12"/>
          <p:cNvSpPr txBox="1"/>
          <p:nvPr/>
        </p:nvSpPr>
        <p:spPr>
          <a:xfrm>
            <a:off x="4162424" y="3521404"/>
            <a:ext cx="838200" cy="584775"/>
          </a:xfrm>
          <a:prstGeom prst="rect">
            <a:avLst/>
          </a:prstGeom>
          <a:solidFill>
            <a:srgbClr val="E6E6E6"/>
          </a:solidFill>
        </p:spPr>
        <p:txBody>
          <a:bodyPr wrap="square" rtlCol="0">
            <a:spAutoFit/>
          </a:bodyPr>
          <a:lstStyle/>
          <a:p>
            <a:r>
              <a:rPr lang="de-DE" b="0"/>
              <a:t>Sales</a:t>
            </a:r>
            <a:br>
              <a:rPr lang="de-DE" b="0"/>
            </a:br>
            <a:r>
              <a:rPr lang="de-DE" b="0"/>
              <a:t>Cost</a:t>
            </a:r>
          </a:p>
        </p:txBody>
      </p:sp>
      <p:sp>
        <p:nvSpPr>
          <p:cNvPr id="4" name="Rechteck 3"/>
          <p:cNvSpPr/>
          <p:nvPr/>
        </p:nvSpPr>
        <p:spPr bwMode="auto">
          <a:xfrm>
            <a:off x="4152900" y="1176868"/>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7060408" y="3525736"/>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1147235" y="3521404"/>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4197187" y="5609711"/>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054474" y="5618110"/>
            <a:ext cx="1035052" cy="338554"/>
          </a:xfrm>
          <a:prstGeom prst="rect">
            <a:avLst/>
          </a:prstGeom>
          <a:noFill/>
        </p:spPr>
        <p:txBody>
          <a:bodyPr wrap="square" rtlCol="0">
            <a:spAutoFit/>
          </a:bodyPr>
          <a:lstStyle/>
          <a:p>
            <a:r>
              <a:rPr lang="de-DE" b="0"/>
              <a:t>"Where"</a:t>
            </a:r>
          </a:p>
        </p:txBody>
      </p:sp>
      <p:sp>
        <p:nvSpPr>
          <p:cNvPr id="14" name="Textfeld 13"/>
          <p:cNvSpPr txBox="1"/>
          <p:nvPr/>
        </p:nvSpPr>
        <p:spPr>
          <a:xfrm>
            <a:off x="4030130" y="1197474"/>
            <a:ext cx="1035052" cy="338554"/>
          </a:xfrm>
          <a:prstGeom prst="rect">
            <a:avLst/>
          </a:prstGeom>
          <a:noFill/>
        </p:spPr>
        <p:txBody>
          <a:bodyPr wrap="square" rtlCol="0">
            <a:spAutoFit/>
          </a:bodyPr>
          <a:lstStyle/>
          <a:p>
            <a:r>
              <a:rPr lang="de-DE" b="0"/>
              <a:t>"When"</a:t>
            </a:r>
          </a:p>
        </p:txBody>
      </p:sp>
      <p:sp>
        <p:nvSpPr>
          <p:cNvPr id="15" name="Textfeld 14"/>
          <p:cNvSpPr txBox="1"/>
          <p:nvPr/>
        </p:nvSpPr>
        <p:spPr>
          <a:xfrm>
            <a:off x="1119580" y="3523439"/>
            <a:ext cx="1035052" cy="338554"/>
          </a:xfrm>
          <a:prstGeom prst="rect">
            <a:avLst/>
          </a:prstGeom>
          <a:noFill/>
        </p:spPr>
        <p:txBody>
          <a:bodyPr wrap="square" rtlCol="0">
            <a:spAutoFit/>
          </a:bodyPr>
          <a:lstStyle/>
          <a:p>
            <a:r>
              <a:rPr lang="de-DE" b="0"/>
              <a:t>"What"</a:t>
            </a:r>
          </a:p>
        </p:txBody>
      </p:sp>
      <p:sp>
        <p:nvSpPr>
          <p:cNvPr id="17" name="Textfeld 16"/>
          <p:cNvSpPr txBox="1"/>
          <p:nvPr/>
        </p:nvSpPr>
        <p:spPr>
          <a:xfrm>
            <a:off x="6950073" y="3523205"/>
            <a:ext cx="1035052" cy="338554"/>
          </a:xfrm>
          <a:prstGeom prst="rect">
            <a:avLst/>
          </a:prstGeom>
          <a:noFill/>
        </p:spPr>
        <p:txBody>
          <a:bodyPr wrap="square" rtlCol="0">
            <a:spAutoFit/>
          </a:bodyPr>
          <a:lstStyle/>
          <a:p>
            <a:r>
              <a:rPr lang="de-DE" b="0"/>
              <a:t>"Who"</a:t>
            </a:r>
          </a:p>
        </p:txBody>
      </p:sp>
    </p:spTree>
    <p:extLst>
      <p:ext uri="{BB962C8B-B14F-4D97-AF65-F5344CB8AC3E}">
        <p14:creationId xmlns:p14="http://schemas.microsoft.com/office/powerpoint/2010/main" val="186862728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48</a:t>
            </a:fld>
            <a:endParaRPr lang="de-DE" sz="800">
              <a:solidFill>
                <a:schemeClr val="bg1"/>
              </a:solidFill>
            </a:endParaRPr>
          </a:p>
        </p:txBody>
      </p:sp>
      <p:sp>
        <p:nvSpPr>
          <p:cNvPr id="3"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(II)</a:t>
            </a:r>
            <a:endParaRPr lang="de-DE" altLang="de-DE" dirty="0">
              <a:latin typeface="Arial" pitchFamily="34" charset="0"/>
            </a:endParaRPr>
          </a:p>
        </p:txBody>
      </p:sp>
      <p:sp>
        <p:nvSpPr>
          <p:cNvPr id="53" name="Textfeld 52"/>
          <p:cNvSpPr txBox="1"/>
          <p:nvPr/>
        </p:nvSpPr>
        <p:spPr>
          <a:xfrm>
            <a:off x="1117496" y="6143318"/>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66" y="1358152"/>
            <a:ext cx="5029200" cy="4371975"/>
          </a:xfrm>
          <a:prstGeom prst="rect">
            <a:avLst/>
          </a:prstGeom>
        </p:spPr>
      </p:pic>
      <p:sp>
        <p:nvSpPr>
          <p:cNvPr id="4" name="Textfeld 3"/>
          <p:cNvSpPr txBox="1"/>
          <p:nvPr/>
        </p:nvSpPr>
        <p:spPr>
          <a:xfrm>
            <a:off x="3034555" y="5437739"/>
            <a:ext cx="1566333" cy="584775"/>
          </a:xfrm>
          <a:prstGeom prst="rect">
            <a:avLst/>
          </a:prstGeom>
          <a:noFill/>
        </p:spPr>
        <p:txBody>
          <a:bodyPr wrap="square" rtlCol="0">
            <a:spAutoFit/>
          </a:bodyPr>
          <a:lstStyle/>
          <a:p>
            <a:r>
              <a:rPr lang="de-DE">
                <a:solidFill>
                  <a:srgbClr val="FF0000"/>
                </a:solidFill>
              </a:rPr>
              <a:t>Multiple Facts</a:t>
            </a:r>
            <a:br>
              <a:rPr lang="de-DE">
                <a:solidFill>
                  <a:srgbClr val="FF0000"/>
                </a:solidFill>
              </a:rPr>
            </a:br>
            <a:r>
              <a:rPr lang="de-DE">
                <a:solidFill>
                  <a:srgbClr val="FF0000"/>
                </a:solidFill>
              </a:rPr>
              <a:t>Possible</a:t>
            </a:r>
            <a:endParaRPr lang="de-DE" dirty="0">
              <a:solidFill>
                <a:srgbClr val="FF0000"/>
              </a:solidFill>
            </a:endParaRPr>
          </a:p>
        </p:txBody>
      </p:sp>
      <p:sp>
        <p:nvSpPr>
          <p:cNvPr id="2" name="Pfeil nach rechts 1"/>
          <p:cNvSpPr/>
          <p:nvPr/>
        </p:nvSpPr>
        <p:spPr bwMode="auto">
          <a:xfrm rot="5400000" flipH="1">
            <a:off x="3579216" y="5137081"/>
            <a:ext cx="477012" cy="221625"/>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821310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4</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rgbClr val="FF0000"/>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66881345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19" y="377514"/>
            <a:ext cx="340317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Example</a:t>
            </a:r>
            <a:endParaRPr lang="de-DE" altLang="de-DE" dirty="0">
              <a:latin typeface="Arial" pitchFamily="34" charset="0"/>
            </a:endParaRPr>
          </a:p>
        </p:txBody>
      </p:sp>
      <p:pic>
        <p:nvPicPr>
          <p:cNvPr id="289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3" y="1314922"/>
            <a:ext cx="8793755" cy="50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49</a:t>
            </a:fld>
            <a:endParaRPr lang="de-DE" altLang="de-DE"/>
          </a:p>
        </p:txBody>
      </p:sp>
    </p:spTree>
    <p:extLst>
      <p:ext uri="{BB962C8B-B14F-4D97-AF65-F5344CB8AC3E}">
        <p14:creationId xmlns:p14="http://schemas.microsoft.com/office/powerpoint/2010/main" val="21820549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778933" y="1848052"/>
            <a:ext cx="7650172" cy="327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a:spcBef>
                <a:spcPts val="600"/>
              </a:spcBef>
              <a:spcAft>
                <a:spcPts val="1200"/>
              </a:spcAft>
            </a:pPr>
            <a:r>
              <a:rPr lang="en-US" sz="1800"/>
              <a:t>An online wine retailer plans to design a data warehouse to collect key figures regarding its wine sales. The relevant part of the operational database consists of the following tables:</a:t>
            </a:r>
          </a:p>
          <a:p>
            <a:pPr marL="355600" algn="l">
              <a:spcBef>
                <a:spcPts val="600"/>
              </a:spcBef>
              <a:spcAft>
                <a:spcPts val="0"/>
              </a:spcAft>
            </a:pPr>
            <a:r>
              <a:rPr lang="en-US" sz="1800"/>
              <a:t>CUSTOMER </a:t>
            </a:r>
            <a:r>
              <a:rPr lang="en-US" sz="1800" b="0"/>
              <a:t>(ID, name, address, telephone, birthday, gender)</a:t>
            </a:r>
          </a:p>
          <a:p>
            <a:pPr marL="355600" algn="l">
              <a:spcBef>
                <a:spcPts val="600"/>
              </a:spcBef>
              <a:spcAft>
                <a:spcPts val="0"/>
              </a:spcAft>
            </a:pPr>
            <a:r>
              <a:rPr lang="en-US" sz="1800"/>
              <a:t>WINE </a:t>
            </a:r>
            <a:r>
              <a:rPr lang="en-US" sz="1800" b="0"/>
              <a:t>(ID, name, type, year, bottle_price, class)</a:t>
            </a:r>
          </a:p>
          <a:p>
            <a:pPr marL="355600" algn="l">
              <a:spcBef>
                <a:spcPts val="600"/>
              </a:spcBef>
              <a:spcAft>
                <a:spcPts val="0"/>
              </a:spcAft>
            </a:pPr>
            <a:r>
              <a:rPr lang="en-US" sz="1800"/>
              <a:t>CLASS </a:t>
            </a:r>
            <a:r>
              <a:rPr lang="en-US" sz="1800" b="0"/>
              <a:t>(ID, name, region)</a:t>
            </a:r>
          </a:p>
          <a:p>
            <a:pPr marL="355600" algn="l">
              <a:spcBef>
                <a:spcPts val="600"/>
              </a:spcBef>
              <a:spcAft>
                <a:spcPts val="0"/>
              </a:spcAft>
            </a:pPr>
            <a:r>
              <a:rPr lang="en-US" sz="1800"/>
              <a:t>TIME </a:t>
            </a:r>
            <a:r>
              <a:rPr lang="en-US" sz="1800" b="0"/>
              <a:t>(timestamp, date, year)</a:t>
            </a:r>
          </a:p>
          <a:p>
            <a:pPr marL="355600" algn="l">
              <a:spcBef>
                <a:spcPts val="600"/>
              </a:spcBef>
              <a:spcAft>
                <a:spcPts val="0"/>
              </a:spcAft>
            </a:pPr>
            <a:r>
              <a:rPr lang="en-US" sz="1800"/>
              <a:t>ORDER </a:t>
            </a:r>
            <a:r>
              <a:rPr lang="en-US" sz="1800" b="0"/>
              <a:t>(customer, wine, time, bottles)</a:t>
            </a:r>
          </a:p>
          <a:p>
            <a:pPr algn="l">
              <a:spcBef>
                <a:spcPts val="1200"/>
              </a:spcBef>
              <a:spcAft>
                <a:spcPts val="1200"/>
              </a:spcAft>
            </a:pPr>
            <a:r>
              <a:rPr lang="en-US" sz="1800"/>
              <a:t>Create the star schema for the data warehouse.</a:t>
            </a:r>
            <a:endParaRPr lang="de-DE" sz="1800" dirty="0"/>
          </a:p>
        </p:txBody>
      </p:sp>
      <p:sp>
        <p:nvSpPr>
          <p:cNvPr id="5"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a:t>
            </a:r>
            <a:r>
              <a:rPr lang="de-DE" sz="2400" dirty="0"/>
              <a:t>1</a:t>
            </a:r>
          </a:p>
        </p:txBody>
      </p:sp>
    </p:spTree>
    <p:extLst>
      <p:ext uri="{BB962C8B-B14F-4D97-AF65-F5344CB8AC3E}">
        <p14:creationId xmlns:p14="http://schemas.microsoft.com/office/powerpoint/2010/main" val="21561111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21" y="377514"/>
            <a:ext cx="42896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Queries on the Star Schema</a:t>
            </a:r>
            <a:endParaRPr lang="de-DE" altLang="de-DE" dirty="0">
              <a:latin typeface="Arial" pitchFamily="34" charset="0"/>
            </a:endParaRPr>
          </a:p>
        </p:txBody>
      </p:sp>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51</a:t>
            </a:fld>
            <a:endParaRPr lang="de-DE" altLang="de-DE"/>
          </a:p>
        </p:txBody>
      </p:sp>
      <p:sp>
        <p:nvSpPr>
          <p:cNvPr id="2" name="Textfeld 1"/>
          <p:cNvSpPr txBox="1"/>
          <p:nvPr/>
        </p:nvSpPr>
        <p:spPr>
          <a:xfrm>
            <a:off x="301021" y="1246911"/>
            <a:ext cx="8360843" cy="3970318"/>
          </a:xfrm>
          <a:prstGeom prst="rect">
            <a:avLst/>
          </a:prstGeom>
          <a:noFill/>
        </p:spPr>
        <p:txBody>
          <a:bodyPr wrap="square" rtlCol="0">
            <a:spAutoFit/>
          </a:bodyPr>
          <a:lstStyle/>
          <a:p>
            <a:pPr algn="l"/>
            <a:r>
              <a:rPr lang="en-US" sz="1800"/>
              <a:t>Example:</a:t>
            </a:r>
          </a:p>
          <a:p>
            <a:pPr algn="l"/>
            <a:r>
              <a:rPr lang="en-US" sz="1800" b="0"/>
              <a:t>In which years were the most cars purchased by female customers in Hesse in the 1st quarter?</a:t>
            </a:r>
          </a:p>
          <a:p>
            <a:pPr marL="1438275" indent="-1081088" algn="l">
              <a:tabLst>
                <a:tab pos="1438275" algn="l"/>
              </a:tabLst>
            </a:pPr>
            <a:r>
              <a:rPr lang="de-DE" sz="1800"/>
              <a:t>select 	</a:t>
            </a:r>
            <a:r>
              <a:rPr lang="de-DE" sz="1800" b="0"/>
              <a:t>z.Year </a:t>
            </a:r>
            <a:r>
              <a:rPr lang="de-DE" sz="1800" b="0" err="1"/>
              <a:t>as</a:t>
            </a:r>
            <a:r>
              <a:rPr lang="de-DE" sz="1800" b="0"/>
              <a:t> Year, sum(v.Amount) </a:t>
            </a:r>
            <a:r>
              <a:rPr lang="de-DE" sz="1800" b="0" err="1"/>
              <a:t>as</a:t>
            </a:r>
            <a:r>
              <a:rPr lang="de-DE" sz="1800" b="0"/>
              <a:t> Total_Amount</a:t>
            </a:r>
            <a:endParaRPr lang="de-DE" sz="1800" b="0" dirty="0"/>
          </a:p>
          <a:p>
            <a:pPr marL="1438275" indent="-1081088" algn="l">
              <a:tabLst>
                <a:tab pos="1438275" algn="l"/>
              </a:tabLst>
            </a:pPr>
            <a:r>
              <a:rPr lang="de-DE" sz="1800" dirty="0" err="1"/>
              <a:t>from</a:t>
            </a:r>
            <a:r>
              <a:rPr lang="de-DE" sz="1800" dirty="0"/>
              <a:t> </a:t>
            </a:r>
            <a:r>
              <a:rPr lang="de-DE" sz="1800"/>
              <a:t>	</a:t>
            </a:r>
            <a:r>
              <a:rPr lang="de-DE" sz="1800" b="0"/>
              <a:t>Branch </a:t>
            </a:r>
            <a:r>
              <a:rPr lang="de-DE" sz="1800" b="0" dirty="0"/>
              <a:t>f</a:t>
            </a:r>
            <a:r>
              <a:rPr lang="de-DE" sz="1800" b="0"/>
              <a:t>, Product </a:t>
            </a:r>
            <a:r>
              <a:rPr lang="de-DE" sz="1800" b="0" dirty="0"/>
              <a:t>p</a:t>
            </a:r>
            <a:r>
              <a:rPr lang="de-DE" sz="1800" b="0"/>
              <a:t>, Time </a:t>
            </a:r>
            <a:r>
              <a:rPr lang="de-DE" sz="1800" b="0" dirty="0"/>
              <a:t>z</a:t>
            </a:r>
            <a:r>
              <a:rPr lang="de-DE" sz="1800" b="0"/>
              <a:t>, Customer </a:t>
            </a:r>
            <a:r>
              <a:rPr lang="de-DE" sz="1800" b="0" dirty="0"/>
              <a:t>k</a:t>
            </a:r>
            <a:r>
              <a:rPr lang="de-DE" sz="1800" b="0"/>
              <a:t>, Sales </a:t>
            </a:r>
            <a:r>
              <a:rPr lang="de-DE" sz="1800" b="0" dirty="0"/>
              <a:t>v</a:t>
            </a:r>
          </a:p>
          <a:p>
            <a:pPr marL="1438275" indent="-1081088" algn="l">
              <a:tabLst>
                <a:tab pos="1438275" algn="l"/>
              </a:tabLst>
            </a:pPr>
            <a:r>
              <a:rPr lang="de-DE" sz="1800" dirty="0" err="1"/>
              <a:t>where</a:t>
            </a:r>
            <a:r>
              <a:rPr lang="de-DE" sz="1800" dirty="0"/>
              <a:t> </a:t>
            </a:r>
            <a:r>
              <a:rPr lang="de-DE" sz="1800"/>
              <a:t>	</a:t>
            </a:r>
            <a:r>
              <a:rPr lang="de-DE" sz="1800" b="0"/>
              <a:t>z.Quarter </a:t>
            </a:r>
            <a:r>
              <a:rPr lang="de-DE" sz="1800" b="0" dirty="0"/>
              <a:t>= 1 </a:t>
            </a:r>
            <a:r>
              <a:rPr lang="de-DE" sz="1800" b="0" err="1"/>
              <a:t>and</a:t>
            </a:r>
            <a:r>
              <a:rPr lang="de-DE" sz="1800" b="0"/>
              <a:t> k.gender = ’f’ </a:t>
            </a:r>
            <a:r>
              <a:rPr lang="de-DE" sz="1800" b="0" dirty="0" err="1"/>
              <a:t>and</a:t>
            </a:r>
            <a:r>
              <a:rPr lang="de-DE" sz="1800" b="0" dirty="0"/>
              <a:t> </a:t>
            </a:r>
            <a:br>
              <a:rPr lang="de-DE" sz="1800" b="0"/>
            </a:br>
            <a:r>
              <a:rPr lang="de-DE" sz="1800" b="0"/>
              <a:t>p.Product_type = ’Car’ </a:t>
            </a:r>
            <a:r>
              <a:rPr lang="de-DE" sz="1800" b="0" err="1"/>
              <a:t>and</a:t>
            </a:r>
            <a:r>
              <a:rPr lang="de-DE" sz="1800" b="0"/>
              <a:t> f.state = ’Hesse’ </a:t>
            </a:r>
            <a:r>
              <a:rPr lang="de-DE" sz="1800" b="0" dirty="0" err="1"/>
              <a:t>and</a:t>
            </a:r>
            <a:r>
              <a:rPr lang="de-DE" sz="1800" b="0" dirty="0"/>
              <a:t> </a:t>
            </a:r>
            <a:br>
              <a:rPr lang="de-DE" sz="1800" b="0"/>
            </a:br>
            <a:r>
              <a:rPr lang="de-DE" sz="1800" b="0"/>
              <a:t>v.Date = z.Date </a:t>
            </a:r>
            <a:r>
              <a:rPr lang="de-DE" sz="1800" b="0" err="1"/>
              <a:t>and</a:t>
            </a:r>
            <a:r>
              <a:rPr lang="de-DE" sz="1800" b="0"/>
              <a:t> v.ProductID = p.ProductID and</a:t>
            </a:r>
            <a:br>
              <a:rPr lang="de-DE" sz="1800" b="0"/>
            </a:br>
            <a:r>
              <a:rPr lang="de-DE" sz="1800" b="0"/>
              <a:t>v.Branch = f.Branchname </a:t>
            </a:r>
            <a:r>
              <a:rPr lang="de-DE" sz="1800" b="0" err="1"/>
              <a:t>and</a:t>
            </a:r>
            <a:r>
              <a:rPr lang="de-DE" sz="1800" b="0"/>
              <a:t> v.CustomerID = k.CustomerID</a:t>
            </a:r>
            <a:endParaRPr lang="de-DE" sz="1800" b="0" dirty="0"/>
          </a:p>
          <a:p>
            <a:pPr marL="1438275" indent="-1081088" algn="l">
              <a:tabLst>
                <a:tab pos="1438275" algn="l"/>
              </a:tabLst>
            </a:pPr>
            <a:r>
              <a:rPr lang="de-DE" sz="1800" dirty="0" err="1"/>
              <a:t>group</a:t>
            </a:r>
            <a:r>
              <a:rPr lang="de-DE" sz="1800" dirty="0"/>
              <a:t> </a:t>
            </a:r>
            <a:r>
              <a:rPr lang="de-DE" sz="1800" dirty="0" err="1"/>
              <a:t>by</a:t>
            </a:r>
            <a:r>
              <a:rPr lang="de-DE" sz="1800" dirty="0"/>
              <a:t> </a:t>
            </a:r>
            <a:r>
              <a:rPr lang="de-DE" sz="1800"/>
              <a:t>	</a:t>
            </a:r>
            <a:r>
              <a:rPr lang="de-DE" sz="1800" b="0"/>
              <a:t>z.Year</a:t>
            </a:r>
            <a:endParaRPr lang="de-DE" sz="1800" b="0" dirty="0"/>
          </a:p>
          <a:p>
            <a:pPr marL="1438275" indent="-1081088" algn="l" defTabSz="1438275">
              <a:tabLst>
                <a:tab pos="1438275" algn="l"/>
              </a:tabLst>
            </a:pPr>
            <a:r>
              <a:rPr lang="de-DE" sz="1800" dirty="0" err="1"/>
              <a:t>order</a:t>
            </a:r>
            <a:r>
              <a:rPr lang="de-DE" sz="1800" dirty="0"/>
              <a:t> </a:t>
            </a:r>
            <a:r>
              <a:rPr lang="de-DE" sz="1800" dirty="0" err="1"/>
              <a:t>by</a:t>
            </a:r>
            <a:r>
              <a:rPr lang="de-DE" sz="1800" dirty="0"/>
              <a:t> </a:t>
            </a:r>
            <a:r>
              <a:rPr lang="de-DE" sz="1800"/>
              <a:t>	</a:t>
            </a:r>
            <a:r>
              <a:rPr lang="de-DE" sz="1800" b="0"/>
              <a:t>Total_Amount </a:t>
            </a:r>
            <a:r>
              <a:rPr lang="de-DE" sz="1800" b="0" dirty="0" err="1"/>
              <a:t>Descending</a:t>
            </a:r>
            <a:r>
              <a:rPr lang="de-DE" sz="1800" dirty="0"/>
              <a:t>;</a:t>
            </a:r>
          </a:p>
        </p:txBody>
      </p:sp>
      <p:sp>
        <p:nvSpPr>
          <p:cNvPr id="3" name="Textfeld 2"/>
          <p:cNvSpPr txBox="1"/>
          <p:nvPr/>
        </p:nvSpPr>
        <p:spPr>
          <a:xfrm>
            <a:off x="4771507" y="4751714"/>
            <a:ext cx="3956858" cy="1446550"/>
          </a:xfrm>
          <a:prstGeom prst="rect">
            <a:avLst/>
          </a:prstGeom>
          <a:noFill/>
        </p:spPr>
        <p:txBody>
          <a:bodyPr wrap="square" rtlCol="0">
            <a:spAutoFit/>
          </a:bodyPr>
          <a:lstStyle/>
          <a:p>
            <a:pPr algn="l">
              <a:tabLst>
                <a:tab pos="1255713" algn="l"/>
              </a:tabLst>
            </a:pPr>
            <a:r>
              <a:rPr lang="de-DE"/>
              <a:t>	Year 	Total_Amount</a:t>
            </a:r>
            <a:endParaRPr lang="de-DE" dirty="0"/>
          </a:p>
          <a:p>
            <a:r>
              <a:rPr lang="de-DE" dirty="0"/>
              <a:t>2004	745</a:t>
            </a:r>
          </a:p>
          <a:p>
            <a:r>
              <a:rPr lang="de-DE" dirty="0"/>
              <a:t>2005	710</a:t>
            </a:r>
          </a:p>
          <a:p>
            <a:r>
              <a:rPr lang="de-DE" dirty="0"/>
              <a:t>2003	650</a:t>
            </a:r>
          </a:p>
        </p:txBody>
      </p:sp>
      <p:sp>
        <p:nvSpPr>
          <p:cNvPr id="6" name="Rechteck 5"/>
          <p:cNvSpPr/>
          <p:nvPr/>
        </p:nvSpPr>
        <p:spPr bwMode="auto">
          <a:xfrm>
            <a:off x="5818911" y="4751716"/>
            <a:ext cx="2300622" cy="144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p:nvPr/>
        </p:nvCxnSpPr>
        <p:spPr bwMode="auto">
          <a:xfrm>
            <a:off x="5818911" y="5079076"/>
            <a:ext cx="2300622" cy="93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a:off x="6658495" y="4751714"/>
            <a:ext cx="0" cy="14465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09952" y="5868627"/>
            <a:ext cx="2646842" cy="276999"/>
          </a:xfrm>
          <a:prstGeom prst="rect">
            <a:avLst/>
          </a:prstGeom>
          <a:noFill/>
        </p:spPr>
        <p:txBody>
          <a:bodyPr wrap="square" rtlCol="0">
            <a:spAutoFit/>
          </a:bodyPr>
          <a:lstStyle/>
          <a:p>
            <a:r>
              <a:rPr lang="de-DE" sz="1200" b="0"/>
              <a:t>Source: </a:t>
            </a:r>
            <a:r>
              <a:rPr lang="de-DE" sz="1200" b="0" dirty="0"/>
              <a:t>Hartung (2011</a:t>
            </a:r>
            <a:r>
              <a:rPr lang="de-DE" sz="1200" b="0"/>
              <a:t>), p. </a:t>
            </a:r>
            <a:r>
              <a:rPr lang="de-DE" sz="1200" b="0" dirty="0"/>
              <a:t>37</a:t>
            </a:r>
          </a:p>
        </p:txBody>
      </p:sp>
    </p:spTree>
    <p:extLst>
      <p:ext uri="{BB962C8B-B14F-4D97-AF65-F5344CB8AC3E}">
        <p14:creationId xmlns:p14="http://schemas.microsoft.com/office/powerpoint/2010/main" val="9937815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52</a:t>
            </a:fld>
            <a:endParaRPr lang="de-DE" sz="800">
              <a:solidFill>
                <a:schemeClr val="bg1"/>
              </a:solidFill>
            </a:endParaRPr>
          </a:p>
        </p:txBody>
      </p:sp>
      <p:sp>
        <p:nvSpPr>
          <p:cNvPr id="103" name="Rectangle 1029"/>
          <p:cNvSpPr>
            <a:spLocks noChangeArrowheads="1"/>
          </p:cNvSpPr>
          <p:nvPr/>
        </p:nvSpPr>
        <p:spPr bwMode="auto">
          <a:xfrm>
            <a:off x="301022" y="377514"/>
            <a:ext cx="29735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Snowflake</a:t>
            </a:r>
            <a:r>
              <a:rPr lang="de-DE" altLang="de-DE" dirty="0">
                <a:latin typeface="Arial" pitchFamily="34" charset="0"/>
              </a:rPr>
              <a:t> Schema</a:t>
            </a:r>
          </a:p>
        </p:txBody>
      </p:sp>
      <p:sp>
        <p:nvSpPr>
          <p:cNvPr id="104" name="Textfeld 103"/>
          <p:cNvSpPr txBox="1"/>
          <p:nvPr/>
        </p:nvSpPr>
        <p:spPr>
          <a:xfrm>
            <a:off x="301022" y="1097742"/>
            <a:ext cx="8495607" cy="923330"/>
          </a:xfrm>
          <a:prstGeom prst="rect">
            <a:avLst/>
          </a:prstGeom>
          <a:noFill/>
        </p:spPr>
        <p:txBody>
          <a:bodyPr wrap="square" rtlCol="0">
            <a:spAutoFit/>
          </a:bodyPr>
          <a:lstStyle/>
          <a:p>
            <a:pPr algn="l"/>
            <a:r>
              <a:rPr lang="en-US" sz="1800"/>
              <a:t>In the Snowflake schema, the redundancies in the Star schema are resolved in the dimension tables and the hierarchy levels are each modeled with their own tables:</a:t>
            </a:r>
            <a:endParaRPr lang="de-DE" sz="1800" dirty="0"/>
          </a:p>
        </p:txBody>
      </p:sp>
      <p:sp>
        <p:nvSpPr>
          <p:cNvPr id="7" name="Textfeld 6"/>
          <p:cNvSpPr txBox="1"/>
          <p:nvPr/>
        </p:nvSpPr>
        <p:spPr>
          <a:xfrm>
            <a:off x="2506030" y="6400820"/>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942"/>
            <a:ext cx="9144000" cy="4196790"/>
          </a:xfrm>
          <a:prstGeom prst="rect">
            <a:avLst/>
          </a:prstGeom>
        </p:spPr>
      </p:pic>
    </p:spTree>
    <p:extLst>
      <p:ext uri="{BB962C8B-B14F-4D97-AF65-F5344CB8AC3E}">
        <p14:creationId xmlns:p14="http://schemas.microsoft.com/office/powerpoint/2010/main" val="21820549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53</a:t>
            </a:fld>
            <a:endParaRPr lang="de-DE" sz="800">
              <a:solidFill>
                <a:schemeClr val="bg1"/>
              </a:solidFill>
            </a:endParaRPr>
          </a:p>
        </p:txBody>
      </p:sp>
      <p:sp>
        <p:nvSpPr>
          <p:cNvPr id="103" name="Rectangle 1029"/>
          <p:cNvSpPr>
            <a:spLocks noChangeArrowheads="1"/>
          </p:cNvSpPr>
          <p:nvPr/>
        </p:nvSpPr>
        <p:spPr bwMode="auto">
          <a:xfrm>
            <a:off x="301019" y="377514"/>
            <a:ext cx="543738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Star Schema vs. </a:t>
            </a:r>
            <a:r>
              <a:rPr lang="de-DE" altLang="de-DE" dirty="0" err="1">
                <a:latin typeface="Arial" pitchFamily="34" charset="0"/>
              </a:rPr>
              <a:t>Snowflake</a:t>
            </a:r>
            <a:r>
              <a:rPr lang="de-DE" altLang="de-DE" dirty="0">
                <a:latin typeface="Arial" pitchFamily="34" charset="0"/>
              </a:rPr>
              <a:t> Schema</a:t>
            </a:r>
          </a:p>
        </p:txBody>
      </p:sp>
      <p:sp>
        <p:nvSpPr>
          <p:cNvPr id="2" name="Textfeld 1"/>
          <p:cNvSpPr txBox="1"/>
          <p:nvPr/>
        </p:nvSpPr>
        <p:spPr>
          <a:xfrm>
            <a:off x="1069486" y="2282906"/>
            <a:ext cx="6727903" cy="2246769"/>
          </a:xfrm>
          <a:prstGeom prst="rect">
            <a:avLst/>
          </a:prstGeom>
          <a:noFill/>
        </p:spPr>
        <p:txBody>
          <a:bodyPr wrap="square" rtlCol="0">
            <a:spAutoFit/>
          </a:bodyPr>
          <a:lstStyle/>
          <a:p>
            <a:pPr marL="177800" indent="-177800" algn="l"/>
            <a:r>
              <a:rPr lang="en-US" sz="2000"/>
              <a:t>- Speed of query processing is in favor of Star scheme</a:t>
            </a:r>
          </a:p>
          <a:p>
            <a:pPr marL="177800" indent="-177800" algn="l"/>
            <a:r>
              <a:rPr lang="en-US" sz="2000"/>
              <a:t>- Data volume tends to be lower with Snowflake schema</a:t>
            </a:r>
          </a:p>
          <a:p>
            <a:pPr marL="177800" indent="-177800" algn="l"/>
            <a:r>
              <a:rPr lang="en-US" sz="2000"/>
              <a:t>- Snowflake schema is easier to change (maintenance)</a:t>
            </a:r>
            <a:endParaRPr lang="de-DE" sz="2000" dirty="0"/>
          </a:p>
        </p:txBody>
      </p:sp>
    </p:spTree>
    <p:extLst>
      <p:ext uri="{BB962C8B-B14F-4D97-AF65-F5344CB8AC3E}">
        <p14:creationId xmlns:p14="http://schemas.microsoft.com/office/powerpoint/2010/main" val="1256283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54</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Galaxy Schema</a:t>
            </a:r>
            <a:endParaRPr lang="de-DE" sz="2400" dirty="0"/>
          </a:p>
        </p:txBody>
      </p:sp>
      <p:sp>
        <p:nvSpPr>
          <p:cNvPr id="2" name="Textfeld 1"/>
          <p:cNvSpPr txBox="1"/>
          <p:nvPr/>
        </p:nvSpPr>
        <p:spPr>
          <a:xfrm>
            <a:off x="274321" y="1393212"/>
            <a:ext cx="8578735" cy="923330"/>
          </a:xfrm>
          <a:prstGeom prst="rect">
            <a:avLst/>
          </a:prstGeom>
          <a:noFill/>
        </p:spPr>
        <p:txBody>
          <a:bodyPr wrap="square" rtlCol="0">
            <a:spAutoFit/>
          </a:bodyPr>
          <a:lstStyle/>
          <a:p>
            <a:pPr algn="just">
              <a:spcBef>
                <a:spcPts val="600"/>
              </a:spcBef>
            </a:pPr>
            <a:r>
              <a:rPr lang="en-US" sz="1800">
                <a:solidFill>
                  <a:srgbClr val="000000"/>
                </a:solidFill>
                <a:latin typeface="NimbusMonL-Bold"/>
              </a:rPr>
              <a:t>The Galaxy schema contains more than one fact table. The fact tables share some but not all dimensions. The Galaxy schema thus represents more than one data cube (multi-cubes):</a:t>
            </a:r>
            <a:endParaRPr lang="de-DE" sz="1800" b="0" dirty="0">
              <a:solidFill>
                <a:srgbClr val="000000"/>
              </a:solidFill>
              <a:latin typeface="NimbusMonL-Regu"/>
            </a:endParaRPr>
          </a:p>
        </p:txBody>
      </p:sp>
      <p:pic>
        <p:nvPicPr>
          <p:cNvPr id="3" name="Grafik 2"/>
          <p:cNvPicPr>
            <a:picLocks noChangeAspect="1"/>
          </p:cNvPicPr>
          <p:nvPr/>
        </p:nvPicPr>
        <p:blipFill>
          <a:blip r:embed="rId2"/>
          <a:stretch>
            <a:fillRect/>
          </a:stretch>
        </p:blipFill>
        <p:spPr>
          <a:xfrm>
            <a:off x="362826" y="2717266"/>
            <a:ext cx="8079599" cy="2311933"/>
          </a:xfrm>
          <a:prstGeom prst="rect">
            <a:avLst/>
          </a:prstGeom>
        </p:spPr>
      </p:pic>
    </p:spTree>
    <p:extLst>
      <p:ext uri="{BB962C8B-B14F-4D97-AF65-F5344CB8AC3E}">
        <p14:creationId xmlns:p14="http://schemas.microsoft.com/office/powerpoint/2010/main" val="118078227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55</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en-US" sz="2400"/>
              <a:t>Table Structure of the Galaxy Schema </a:t>
            </a:r>
            <a:endParaRPr lang="de-DE" sz="240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9" y="1047473"/>
            <a:ext cx="7737097" cy="5450165"/>
          </a:xfrm>
          <a:prstGeom prst="rect">
            <a:avLst/>
          </a:prstGeom>
        </p:spPr>
      </p:pic>
    </p:spTree>
    <p:extLst>
      <p:ext uri="{BB962C8B-B14F-4D97-AF65-F5344CB8AC3E}">
        <p14:creationId xmlns:p14="http://schemas.microsoft.com/office/powerpoint/2010/main" val="76941285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56</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a:t>
            </a:r>
            <a:r>
              <a:rPr lang="de-DE" sz="2400" dirty="0"/>
              <a:t>(I)</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27</a:t>
            </a:r>
          </a:p>
        </p:txBody>
      </p:sp>
      <p:sp>
        <p:nvSpPr>
          <p:cNvPr id="6" name="Rectangle 3"/>
          <p:cNvSpPr txBox="1">
            <a:spLocks noChangeArrowheads="1"/>
          </p:cNvSpPr>
          <p:nvPr/>
        </p:nvSpPr>
        <p:spPr>
          <a:xfrm>
            <a:off x="480550" y="131756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private to corporate customers?</a:t>
            </a:r>
          </a:p>
          <a:p>
            <a:pPr marL="182563" indent="-182563" eaLnBrk="1" hangingPunct="1">
              <a:spcBef>
                <a:spcPts val="600"/>
              </a:spcBef>
              <a:spcAft>
                <a:spcPts val="0"/>
              </a:spcAft>
              <a:buFont typeface="Arial" panose="020B0604020202020204" pitchFamily="34" charset="0"/>
              <a:buChar char="•"/>
            </a:pPr>
            <a:r>
              <a:rPr lang="en-US" sz="1800" kern="0"/>
              <a:t>Does this quantity ratio correspond to the turnover ratio?</a:t>
            </a:r>
          </a:p>
          <a:p>
            <a:pPr marL="182563" indent="-182563" eaLnBrk="1" hangingPunct="1">
              <a:spcBef>
                <a:spcPts val="600"/>
              </a:spcBef>
              <a:spcAft>
                <a:spcPts val="0"/>
              </a:spcAft>
              <a:buFont typeface="Arial" panose="020B0604020202020204" pitchFamily="34" charset="0"/>
              <a:buChar char="•"/>
            </a:pPr>
            <a:r>
              <a:rPr lang="en-US" sz="1800" kern="0"/>
              <a:t>Do customer characteristics such as occupational group, living situation, education, etc. play a role in turnover? What are the customers with the highest sales?</a:t>
            </a:r>
          </a:p>
          <a:p>
            <a:pPr marL="182563" indent="-182563" eaLnBrk="1" hangingPunct="1">
              <a:spcBef>
                <a:spcPts val="600"/>
              </a:spcBef>
              <a:spcAft>
                <a:spcPts val="0"/>
              </a:spcAft>
              <a:buFont typeface="Arial" panose="020B0604020202020204" pitchFamily="34" charset="0"/>
              <a:buChar char="•"/>
            </a:pPr>
            <a:r>
              <a:rPr lang="en-US" sz="1800" kern="0"/>
              <a:t>What is the development of sales over time? Are there any shifts in relation to customer characteristics? </a:t>
            </a:r>
          </a:p>
          <a:p>
            <a:pPr marL="182563" indent="-182563" eaLnBrk="1" hangingPunct="1">
              <a:spcBef>
                <a:spcPts val="600"/>
              </a:spcBef>
              <a:spcAft>
                <a:spcPts val="0"/>
              </a:spcAft>
              <a:buFont typeface="Arial" panose="020B0604020202020204" pitchFamily="34" charset="0"/>
              <a:buChar char="•"/>
            </a:pPr>
            <a:r>
              <a:rPr lang="en-US" sz="1800" kern="0"/>
              <a:t>Can additional customer segments be formed, e.g. if customer characteristics are combined?</a:t>
            </a:r>
          </a:p>
          <a:p>
            <a:pPr marL="182563" indent="-182563" eaLnBrk="1" hangingPunct="1">
              <a:spcBef>
                <a:spcPts val="600"/>
              </a:spcBef>
              <a:spcAft>
                <a:spcPts val="0"/>
              </a:spcAft>
              <a:buFont typeface="Arial" panose="020B0604020202020204" pitchFamily="34" charset="0"/>
              <a:buChar char="•"/>
            </a:pPr>
            <a:r>
              <a:rPr lang="en-US" sz="1800" kern="0"/>
              <a:t>Are there regional focal points in relation to customer characteristics?</a:t>
            </a:r>
          </a:p>
          <a:p>
            <a:pPr marL="182563" indent="-182563" eaLnBrk="1" hangingPunct="1">
              <a:spcBef>
                <a:spcPts val="600"/>
              </a:spcBef>
              <a:spcAft>
                <a:spcPts val="0"/>
              </a:spcAft>
              <a:buFont typeface="Arial" panose="020B0604020202020204" pitchFamily="34" charset="0"/>
              <a:buChar char="•"/>
            </a:pPr>
            <a:r>
              <a:rPr lang="en-US" sz="1800" kern="0"/>
              <a:t>Are there regional focuses related to products / product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customer characteristics and products?</a:t>
            </a:r>
          </a:p>
          <a:p>
            <a:pPr marL="182563" indent="-182563" eaLnBrk="1" hangingPunct="1">
              <a:spcBef>
                <a:spcPts val="600"/>
              </a:spcBef>
              <a:spcAft>
                <a:spcPts val="0"/>
              </a:spcAft>
              <a:buFont typeface="Arial" panose="020B0604020202020204" pitchFamily="34" charset="0"/>
              <a:buChar char="•"/>
            </a:pPr>
            <a:r>
              <a:rPr lang="en-US" sz="1800" kern="0"/>
              <a:t>What are the top-selling products?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seasonal influences on the sales development depending on product or customer characteristics?</a:t>
            </a:r>
            <a:endParaRPr lang="de-DE" sz="1800" kern="0" dirty="0"/>
          </a:p>
        </p:txBody>
      </p:sp>
    </p:spTree>
    <p:extLst>
      <p:ext uri="{BB962C8B-B14F-4D97-AF65-F5344CB8AC3E}">
        <p14:creationId xmlns:p14="http://schemas.microsoft.com/office/powerpoint/2010/main" val="23717372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57</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(II</a:t>
            </a:r>
            <a:r>
              <a:rPr lang="de-DE" sz="2400" dirty="0"/>
              <a:t>)</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28</a:t>
            </a:r>
            <a:endParaRPr lang="de-DE" sz="1200" b="0" dirty="0"/>
          </a:p>
        </p:txBody>
      </p:sp>
      <p:sp>
        <p:nvSpPr>
          <p:cNvPr id="6" name="Rectangle 3"/>
          <p:cNvSpPr txBox="1">
            <a:spLocks noChangeArrowheads="1"/>
          </p:cNvSpPr>
          <p:nvPr/>
        </p:nvSpPr>
        <p:spPr>
          <a:xfrm>
            <a:off x="141290" y="110622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a:t>
            </a:r>
            <a:r>
              <a:rPr lang="en-US" sz="1800" kern="0">
                <a:solidFill>
                  <a:srgbClr val="0AB150"/>
                </a:solidFill>
              </a:rPr>
              <a:t>private</a:t>
            </a:r>
            <a:r>
              <a:rPr lang="en-US" sz="1800" kern="0"/>
              <a:t> to </a:t>
            </a:r>
            <a:r>
              <a:rPr lang="en-US" sz="1800" kern="0">
                <a:solidFill>
                  <a:srgbClr val="0AB150"/>
                </a:solidFill>
              </a:rPr>
              <a:t>corporate</a:t>
            </a:r>
            <a:r>
              <a:rPr lang="en-US" sz="1800" kern="0"/>
              <a:t> </a:t>
            </a:r>
            <a:r>
              <a:rPr lang="en-US" sz="1800" kern="0">
                <a:solidFill>
                  <a:srgbClr val="00AEEF"/>
                </a:solidFill>
              </a:rPr>
              <a:t>customers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Does this </a:t>
            </a:r>
            <a:r>
              <a:rPr lang="en-US" sz="1800" kern="0">
                <a:solidFill>
                  <a:srgbClr val="FD0000"/>
                </a:solidFill>
              </a:rPr>
              <a:t>quantity</a:t>
            </a:r>
            <a:r>
              <a:rPr lang="en-US" sz="1800" kern="0"/>
              <a:t> ratio correspond to the </a:t>
            </a:r>
            <a:r>
              <a:rPr lang="en-US" sz="1800" kern="0">
                <a:solidFill>
                  <a:srgbClr val="FD0000"/>
                </a:solidFill>
              </a:rPr>
              <a:t>turnover</a:t>
            </a:r>
            <a:r>
              <a:rPr lang="en-US" sz="1800" kern="0"/>
              <a:t> ratio?</a:t>
            </a:r>
          </a:p>
          <a:p>
            <a:pPr marL="182563" indent="-182563" eaLnBrk="1" hangingPunct="1">
              <a:spcBef>
                <a:spcPts val="600"/>
              </a:spcBef>
              <a:spcAft>
                <a:spcPts val="0"/>
              </a:spcAft>
              <a:buFont typeface="Arial" panose="020B0604020202020204" pitchFamily="34" charset="0"/>
              <a:buChar char="•"/>
            </a:pPr>
            <a:r>
              <a:rPr lang="en-US" sz="1800" kern="0"/>
              <a:t>Do </a:t>
            </a:r>
            <a:r>
              <a:rPr lang="en-US" sz="1800" kern="0">
                <a:solidFill>
                  <a:srgbClr val="00AEEF"/>
                </a:solidFill>
              </a:rPr>
              <a:t>customer</a:t>
            </a:r>
            <a:r>
              <a:rPr lang="en-US" sz="1800" kern="0"/>
              <a:t> </a:t>
            </a:r>
            <a:r>
              <a:rPr lang="en-US" sz="1800" kern="0">
                <a:solidFill>
                  <a:srgbClr val="0AB150"/>
                </a:solidFill>
              </a:rPr>
              <a:t>characteristics</a:t>
            </a:r>
            <a:r>
              <a:rPr lang="en-US" sz="1800" kern="0"/>
              <a:t> such as </a:t>
            </a:r>
            <a:r>
              <a:rPr lang="en-US" sz="1800" kern="0">
                <a:solidFill>
                  <a:srgbClr val="0AB150"/>
                </a:solidFill>
              </a:rPr>
              <a:t>occupational group</a:t>
            </a:r>
            <a:r>
              <a:rPr lang="en-US" sz="1800" kern="0"/>
              <a:t>, </a:t>
            </a:r>
            <a:r>
              <a:rPr lang="en-US" sz="1800" kern="0">
                <a:solidFill>
                  <a:srgbClr val="0AB150"/>
                </a:solidFill>
              </a:rPr>
              <a:t>living situation</a:t>
            </a:r>
            <a:r>
              <a:rPr lang="en-US" sz="1800" kern="0"/>
              <a:t>, </a:t>
            </a:r>
            <a:r>
              <a:rPr lang="en-US" sz="1800" kern="0">
                <a:solidFill>
                  <a:srgbClr val="0AB150"/>
                </a:solidFill>
              </a:rPr>
              <a:t>education</a:t>
            </a:r>
            <a:r>
              <a:rPr lang="en-US" sz="1800" kern="0"/>
              <a:t>, etc. play a role in </a:t>
            </a:r>
            <a:r>
              <a:rPr lang="en-US" sz="1800" kern="0">
                <a:solidFill>
                  <a:srgbClr val="FD0000"/>
                </a:solidFill>
              </a:rPr>
              <a:t>turnover</a:t>
            </a:r>
            <a:r>
              <a:rPr lang="en-US" sz="1800" kern="0"/>
              <a:t>? What are the </a:t>
            </a:r>
            <a:r>
              <a:rPr lang="en-US" sz="1800" kern="0">
                <a:solidFill>
                  <a:srgbClr val="00AEEF"/>
                </a:solidFill>
              </a:rPr>
              <a:t>customers</a:t>
            </a:r>
            <a:r>
              <a:rPr lang="en-US" sz="1800" kern="0"/>
              <a:t> with the highest </a:t>
            </a:r>
            <a:r>
              <a:rPr lang="en-US" sz="1800" kern="0">
                <a:solidFill>
                  <a:srgbClr val="FD0000"/>
                </a:solidFill>
              </a:rPr>
              <a:t>sales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is the development of </a:t>
            </a:r>
            <a:r>
              <a:rPr lang="en-US" sz="1800" kern="0">
                <a:solidFill>
                  <a:srgbClr val="FD0000"/>
                </a:solidFill>
              </a:rPr>
              <a:t>sales</a:t>
            </a:r>
            <a:r>
              <a:rPr lang="en-US" sz="1800" kern="0"/>
              <a:t> over </a:t>
            </a:r>
            <a:r>
              <a:rPr lang="en-US" sz="1800" kern="0">
                <a:solidFill>
                  <a:srgbClr val="00AEEF"/>
                </a:solidFill>
              </a:rPr>
              <a:t>time</a:t>
            </a:r>
            <a:r>
              <a:rPr lang="en-US" sz="1800" kern="0"/>
              <a:t>? Are there any </a:t>
            </a:r>
            <a:br>
              <a:rPr lang="en-US" sz="1800" kern="0"/>
            </a:br>
            <a:r>
              <a:rPr lang="en-US" sz="1800" kern="0"/>
              <a:t>shifts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 </a:t>
            </a:r>
          </a:p>
          <a:p>
            <a:pPr marL="182563" indent="-182563" eaLnBrk="1" hangingPunct="1">
              <a:spcBef>
                <a:spcPts val="600"/>
              </a:spcBef>
              <a:spcAft>
                <a:spcPts val="0"/>
              </a:spcAft>
              <a:buFont typeface="Arial" panose="020B0604020202020204" pitchFamily="34" charset="0"/>
              <a:buChar char="•"/>
            </a:pPr>
            <a:r>
              <a:rPr lang="en-US" sz="1800" kern="0"/>
              <a:t>Can additional </a:t>
            </a:r>
            <a:r>
              <a:rPr lang="en-US" sz="1800" kern="0">
                <a:solidFill>
                  <a:srgbClr val="00AEEF"/>
                </a:solidFill>
              </a:rPr>
              <a:t>customer</a:t>
            </a:r>
            <a:r>
              <a:rPr lang="en-US" sz="1800" kern="0"/>
              <a:t> </a:t>
            </a:r>
            <a:r>
              <a:rPr lang="en-US" sz="1800" kern="0">
                <a:solidFill>
                  <a:srgbClr val="0AB150"/>
                </a:solidFill>
              </a:rPr>
              <a:t>segments</a:t>
            </a:r>
            <a:r>
              <a:rPr lang="en-US" sz="1800" kern="0"/>
              <a:t> be formed, e.g. if </a:t>
            </a:r>
            <a:r>
              <a:rPr lang="en-US" sz="1800" kern="0">
                <a:solidFill>
                  <a:srgbClr val="00AEEF"/>
                </a:solidFill>
              </a:rPr>
              <a:t>customer</a:t>
            </a:r>
            <a:r>
              <a:rPr lang="en-US" sz="1800" kern="0"/>
              <a:t> </a:t>
            </a:r>
            <a:r>
              <a:rPr lang="en-US" sz="1800" kern="0">
                <a:solidFill>
                  <a:srgbClr val="0AB150"/>
                </a:solidFill>
              </a:rPr>
              <a:t>characteristics</a:t>
            </a:r>
            <a:r>
              <a:rPr lang="en-US" sz="1800" kern="0"/>
              <a:t> are combined?</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focal points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focuses related to </a:t>
            </a:r>
            <a:r>
              <a:rPr lang="en-US" sz="1800" kern="0">
                <a:solidFill>
                  <a:srgbClr val="00AEEF"/>
                </a:solidFill>
              </a:rPr>
              <a:t>products</a:t>
            </a:r>
            <a:r>
              <a:rPr lang="en-US" sz="1800" kern="0"/>
              <a:t> / </a:t>
            </a:r>
            <a:r>
              <a:rPr lang="en-US" sz="1800" kern="0">
                <a:solidFill>
                  <a:srgbClr val="00AEEF"/>
                </a:solidFill>
              </a:rPr>
              <a:t>product</a:t>
            </a:r>
            <a:r>
              <a:rPr lang="en-US" sz="1800" kern="0"/>
              <a: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a:t>
            </a:r>
            <a:r>
              <a:rPr lang="en-US" sz="1800" kern="0">
                <a:solidFill>
                  <a:srgbClr val="00AEEF"/>
                </a:solidFill>
              </a:rPr>
              <a:t>customer</a:t>
            </a:r>
            <a:r>
              <a:rPr lang="en-US" sz="1800" kern="0"/>
              <a:t> </a:t>
            </a:r>
            <a:r>
              <a:rPr lang="en-US" sz="1800" kern="0">
                <a:solidFill>
                  <a:srgbClr val="0AB150"/>
                </a:solidFill>
              </a:rPr>
              <a:t>characteristics</a:t>
            </a:r>
            <a:r>
              <a:rPr lang="en-US" sz="1800" kern="0"/>
              <a:t> and </a:t>
            </a:r>
            <a:r>
              <a:rPr lang="en-US" sz="1800" kern="0">
                <a:solidFill>
                  <a:srgbClr val="00AEEF"/>
                </a:solidFill>
              </a:rPr>
              <a:t>products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are the top-selling </a:t>
            </a:r>
            <a:r>
              <a:rPr lang="en-US" sz="1800" kern="0">
                <a:solidFill>
                  <a:srgbClr val="00AEEF"/>
                </a:solidFill>
              </a:rPr>
              <a:t>products</a:t>
            </a:r>
            <a:r>
              <a:rPr lang="en-US" sz="1800" kern="0"/>
              <a:t>?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AB150"/>
                </a:solidFill>
              </a:rPr>
              <a:t>seasonal</a:t>
            </a:r>
            <a:r>
              <a:rPr lang="en-US" sz="1800" kern="0"/>
              <a:t> influences on the </a:t>
            </a:r>
            <a:r>
              <a:rPr lang="en-US" sz="1800" kern="0">
                <a:solidFill>
                  <a:srgbClr val="FD0000"/>
                </a:solidFill>
              </a:rPr>
              <a:t>sales</a:t>
            </a:r>
            <a:r>
              <a:rPr lang="en-US" sz="1800" kern="0"/>
              <a:t> development depending on </a:t>
            </a:r>
            <a:r>
              <a:rPr lang="en-US" sz="1800" kern="0">
                <a:solidFill>
                  <a:srgbClr val="00AEEF"/>
                </a:solidFill>
              </a:rPr>
              <a:t>product</a:t>
            </a:r>
            <a:r>
              <a:rPr lang="en-US" sz="1800" kern="0"/>
              <a:t> or </a:t>
            </a:r>
            <a:r>
              <a:rPr lang="en-US" sz="1800" kern="0">
                <a:solidFill>
                  <a:srgbClr val="00AEEF"/>
                </a:solidFill>
              </a:rPr>
              <a:t>customer</a:t>
            </a:r>
            <a:r>
              <a:rPr lang="en-US" sz="1800" kern="0"/>
              <a:t> </a:t>
            </a:r>
            <a:r>
              <a:rPr lang="en-US" sz="1800" kern="0">
                <a:solidFill>
                  <a:srgbClr val="0AB150"/>
                </a:solidFill>
              </a:rPr>
              <a:t>characteristics</a:t>
            </a:r>
            <a:r>
              <a:rPr lang="en-US" sz="1800" kern="0"/>
              <a:t>?</a:t>
            </a:r>
            <a:endParaRPr lang="de-DE" sz="1800" kern="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612" y="2618497"/>
            <a:ext cx="1790649" cy="1188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hteck 7"/>
          <p:cNvSpPr/>
          <p:nvPr/>
        </p:nvSpPr>
        <p:spPr bwMode="auto">
          <a:xfrm>
            <a:off x="7319177" y="2618497"/>
            <a:ext cx="1790649" cy="118802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1986742" y="5951904"/>
            <a:ext cx="5112327" cy="623248"/>
          </a:xfrm>
          <a:prstGeom prst="rect">
            <a:avLst/>
          </a:prstGeom>
          <a:noFill/>
        </p:spPr>
        <p:txBody>
          <a:bodyPr wrap="square" rtlCol="0">
            <a:spAutoFit/>
          </a:bodyPr>
          <a:lstStyle/>
          <a:p>
            <a:pPr algn="l"/>
            <a:r>
              <a:rPr lang="de-DE"/>
              <a:t>        Master Data       Candidates for Dimensions</a:t>
            </a:r>
            <a:endParaRPr lang="de-DE" dirty="0"/>
          </a:p>
          <a:p>
            <a:pPr algn="l">
              <a:spcBef>
                <a:spcPts val="300"/>
              </a:spcBef>
            </a:pPr>
            <a:r>
              <a:rPr lang="de-DE"/>
              <a:t>Transaction Data       Candidates for Facts</a:t>
            </a:r>
            <a:endParaRPr lang="de-DE" dirty="0"/>
          </a:p>
        </p:txBody>
      </p:sp>
      <p:sp>
        <p:nvSpPr>
          <p:cNvPr id="10" name="Pfeil nach rechts 9"/>
          <p:cNvSpPr/>
          <p:nvPr/>
        </p:nvSpPr>
        <p:spPr bwMode="auto">
          <a:xfrm>
            <a:off x="3809996" y="607660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809997" y="634815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1986742" y="6010102"/>
            <a:ext cx="4854633" cy="56505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 name="Rechteck 1"/>
          <p:cNvSpPr/>
          <p:nvPr/>
        </p:nvSpPr>
        <p:spPr>
          <a:xfrm>
            <a:off x="7361512" y="2933223"/>
            <a:ext cx="1680890" cy="338554"/>
          </a:xfrm>
          <a:prstGeom prst="rect">
            <a:avLst/>
          </a:prstGeom>
          <a:solidFill>
            <a:schemeClr val="bg1"/>
          </a:solidFill>
        </p:spPr>
        <p:txBody>
          <a:bodyPr wrap="square">
            <a:spAutoFit/>
          </a:bodyPr>
          <a:lstStyle/>
          <a:p>
            <a:r>
              <a:rPr lang="de-DE">
                <a:solidFill>
                  <a:srgbClr val="00AEEF"/>
                </a:solidFill>
              </a:rPr>
              <a:t>Master Data</a:t>
            </a:r>
          </a:p>
        </p:txBody>
      </p:sp>
      <p:sp>
        <p:nvSpPr>
          <p:cNvPr id="3" name="Rechteck 2"/>
          <p:cNvSpPr/>
          <p:nvPr/>
        </p:nvSpPr>
        <p:spPr>
          <a:xfrm>
            <a:off x="7336111" y="2636219"/>
            <a:ext cx="1756781" cy="323165"/>
          </a:xfrm>
          <a:prstGeom prst="rect">
            <a:avLst/>
          </a:prstGeom>
          <a:solidFill>
            <a:schemeClr val="bg1"/>
          </a:solidFill>
        </p:spPr>
        <p:txBody>
          <a:bodyPr wrap="square">
            <a:spAutoFit/>
          </a:bodyPr>
          <a:lstStyle/>
          <a:p>
            <a:r>
              <a:rPr lang="de-DE" sz="1500">
                <a:solidFill>
                  <a:srgbClr val="FD0000"/>
                </a:solidFill>
              </a:rPr>
              <a:t>Transaction Data</a:t>
            </a:r>
          </a:p>
        </p:txBody>
      </p:sp>
      <p:sp>
        <p:nvSpPr>
          <p:cNvPr id="14" name="Rechteck 13"/>
          <p:cNvSpPr/>
          <p:nvPr/>
        </p:nvSpPr>
        <p:spPr>
          <a:xfrm>
            <a:off x="7362509" y="3207557"/>
            <a:ext cx="1680890" cy="584775"/>
          </a:xfrm>
          <a:prstGeom prst="rect">
            <a:avLst/>
          </a:prstGeom>
          <a:solidFill>
            <a:schemeClr val="bg1"/>
          </a:solidFill>
        </p:spPr>
        <p:txBody>
          <a:bodyPr wrap="square">
            <a:spAutoFit/>
          </a:bodyPr>
          <a:lstStyle/>
          <a:p>
            <a:r>
              <a:rPr lang="de-DE">
                <a:solidFill>
                  <a:srgbClr val="00B050"/>
                </a:solidFill>
              </a:rPr>
              <a:t>Properties</a:t>
            </a:r>
            <a:br>
              <a:rPr lang="de-DE">
                <a:solidFill>
                  <a:srgbClr val="00B050"/>
                </a:solidFill>
              </a:rPr>
            </a:br>
            <a:r>
              <a:rPr lang="de-DE">
                <a:solidFill>
                  <a:srgbClr val="00B050"/>
                </a:solidFill>
              </a:rPr>
              <a:t>Master Data</a:t>
            </a:r>
          </a:p>
        </p:txBody>
      </p:sp>
    </p:spTree>
    <p:extLst>
      <p:ext uri="{BB962C8B-B14F-4D97-AF65-F5344CB8AC3E}">
        <p14:creationId xmlns:p14="http://schemas.microsoft.com/office/powerpoint/2010/main" val="98908080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58</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Result: Star Schema</a:t>
            </a:r>
            <a:endParaRPr lang="de-DE" sz="2400" dirty="0"/>
          </a:p>
        </p:txBody>
      </p:sp>
      <p:sp>
        <p:nvSpPr>
          <p:cNvPr id="9" name="Textfeld 8"/>
          <p:cNvSpPr txBox="1"/>
          <p:nvPr/>
        </p:nvSpPr>
        <p:spPr>
          <a:xfrm>
            <a:off x="5727641" y="6402663"/>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40</a:t>
            </a:r>
          </a:p>
        </p:txBody>
      </p:sp>
      <p:pic>
        <p:nvPicPr>
          <p:cNvPr id="324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3" y="1077884"/>
            <a:ext cx="80772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545667" y="1964267"/>
            <a:ext cx="1244600" cy="338554"/>
          </a:xfrm>
          <a:prstGeom prst="rect">
            <a:avLst/>
          </a:prstGeom>
          <a:solidFill>
            <a:schemeClr val="bg1"/>
          </a:solidFill>
        </p:spPr>
        <p:txBody>
          <a:bodyPr wrap="square" rtlCol="0">
            <a:spAutoFit/>
          </a:bodyPr>
          <a:lstStyle/>
          <a:p>
            <a:pPr algn="l"/>
            <a:r>
              <a:rPr lang="de-DE"/>
              <a:t>Customer</a:t>
            </a:r>
          </a:p>
        </p:txBody>
      </p:sp>
      <p:sp>
        <p:nvSpPr>
          <p:cNvPr id="7" name="Textfeld 6"/>
          <p:cNvSpPr txBox="1"/>
          <p:nvPr/>
        </p:nvSpPr>
        <p:spPr>
          <a:xfrm>
            <a:off x="6410269" y="2850650"/>
            <a:ext cx="1244600" cy="338554"/>
          </a:xfrm>
          <a:prstGeom prst="rect">
            <a:avLst/>
          </a:prstGeom>
          <a:solidFill>
            <a:schemeClr val="bg1"/>
          </a:solidFill>
        </p:spPr>
        <p:txBody>
          <a:bodyPr wrap="square" rtlCol="0">
            <a:spAutoFit/>
          </a:bodyPr>
          <a:lstStyle/>
          <a:p>
            <a:pPr algn="l"/>
            <a:r>
              <a:rPr lang="de-DE"/>
              <a:t>Time</a:t>
            </a:r>
          </a:p>
        </p:txBody>
      </p:sp>
      <p:sp>
        <p:nvSpPr>
          <p:cNvPr id="8" name="Textfeld 7"/>
          <p:cNvSpPr txBox="1"/>
          <p:nvPr/>
        </p:nvSpPr>
        <p:spPr>
          <a:xfrm>
            <a:off x="6350000" y="5964287"/>
            <a:ext cx="1244600" cy="338554"/>
          </a:xfrm>
          <a:prstGeom prst="rect">
            <a:avLst/>
          </a:prstGeom>
          <a:solidFill>
            <a:schemeClr val="bg1"/>
          </a:solidFill>
        </p:spPr>
        <p:txBody>
          <a:bodyPr wrap="square" rtlCol="0">
            <a:spAutoFit/>
          </a:bodyPr>
          <a:lstStyle/>
          <a:p>
            <a:pPr algn="l"/>
            <a:r>
              <a:rPr lang="de-DE"/>
              <a:t>  </a:t>
            </a:r>
          </a:p>
        </p:txBody>
      </p:sp>
      <p:sp>
        <p:nvSpPr>
          <p:cNvPr id="10" name="Textfeld 9"/>
          <p:cNvSpPr txBox="1"/>
          <p:nvPr/>
        </p:nvSpPr>
        <p:spPr>
          <a:xfrm>
            <a:off x="441806" y="2867584"/>
            <a:ext cx="1039860" cy="338554"/>
          </a:xfrm>
          <a:prstGeom prst="rect">
            <a:avLst/>
          </a:prstGeom>
          <a:solidFill>
            <a:schemeClr val="bg1"/>
          </a:solidFill>
        </p:spPr>
        <p:txBody>
          <a:bodyPr wrap="square" rtlCol="0">
            <a:spAutoFit/>
          </a:bodyPr>
          <a:lstStyle/>
          <a:p>
            <a:pPr algn="l"/>
            <a:r>
              <a:rPr lang="de-DE"/>
              <a:t>Product</a:t>
            </a:r>
          </a:p>
        </p:txBody>
      </p:sp>
      <p:sp>
        <p:nvSpPr>
          <p:cNvPr id="11" name="Textfeld 10"/>
          <p:cNvSpPr txBox="1"/>
          <p:nvPr/>
        </p:nvSpPr>
        <p:spPr>
          <a:xfrm>
            <a:off x="3149601" y="2850650"/>
            <a:ext cx="1117600" cy="338554"/>
          </a:xfrm>
          <a:prstGeom prst="rect">
            <a:avLst/>
          </a:prstGeom>
          <a:solidFill>
            <a:schemeClr val="bg1"/>
          </a:solidFill>
        </p:spPr>
        <p:txBody>
          <a:bodyPr wrap="square" rtlCol="0">
            <a:spAutoFit/>
          </a:bodyPr>
          <a:lstStyle/>
          <a:p>
            <a:r>
              <a:rPr lang="de-DE"/>
              <a:t>Sales</a:t>
            </a:r>
          </a:p>
        </p:txBody>
      </p:sp>
    </p:spTree>
    <p:extLst>
      <p:ext uri="{BB962C8B-B14F-4D97-AF65-F5344CB8AC3E}">
        <p14:creationId xmlns:p14="http://schemas.microsoft.com/office/powerpoint/2010/main" val="31025570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More Data for the Analysis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5</a:t>
            </a:fld>
            <a:endParaRPr lang="de-DE" alt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2618509"/>
            <a:ext cx="6123037" cy="409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78" y="1102245"/>
            <a:ext cx="4552488" cy="210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047404" y="6224251"/>
            <a:ext cx="1852201" cy="276999"/>
          </a:xfrm>
          <a:prstGeom prst="rect">
            <a:avLst/>
          </a:prstGeom>
          <a:noFill/>
        </p:spPr>
        <p:txBody>
          <a:bodyPr wrap="square" rtlCol="0">
            <a:spAutoFit/>
          </a:bodyPr>
          <a:lstStyle/>
          <a:p>
            <a:pPr algn="l"/>
            <a:r>
              <a:rPr lang="de-DE" sz="1200" b="0" dirty="0">
                <a:solidFill>
                  <a:schemeClr val="tx1">
                    <a:lumMod val="50000"/>
                    <a:lumOff val="50000"/>
                  </a:schemeClr>
                </a:solidFill>
              </a:rPr>
              <a:t>Source: </a:t>
            </a:r>
            <a:r>
              <a:rPr lang="de-DE" sz="1200" b="0" dirty="0" err="1">
                <a:solidFill>
                  <a:schemeClr val="tx1">
                    <a:lumMod val="50000"/>
                    <a:lumOff val="50000"/>
                  </a:schemeClr>
                </a:solidFill>
              </a:rPr>
              <a:t>Ruoming</a:t>
            </a:r>
            <a:r>
              <a:rPr lang="de-DE" sz="1200" b="0" dirty="0">
                <a:solidFill>
                  <a:schemeClr val="tx1">
                    <a:lumMod val="50000"/>
                    <a:lumOff val="50000"/>
                  </a:schemeClr>
                </a:solidFill>
              </a:rPr>
              <a:t> Jin</a:t>
            </a:r>
          </a:p>
        </p:txBody>
      </p:sp>
      <p:sp>
        <p:nvSpPr>
          <p:cNvPr id="2" name="Rechteck 1"/>
          <p:cNvSpPr/>
          <p:nvPr/>
        </p:nvSpPr>
        <p:spPr>
          <a:xfrm>
            <a:off x="4896195" y="1102245"/>
            <a:ext cx="2468879" cy="276999"/>
          </a:xfrm>
          <a:prstGeom prst="rect">
            <a:avLst/>
          </a:prstGeom>
        </p:spPr>
        <p:txBody>
          <a:bodyPr wrap="square">
            <a:spAutoFit/>
          </a:bodyPr>
          <a:lstStyle/>
          <a:p>
            <a:pPr algn="l"/>
            <a:r>
              <a:rPr lang="de-DE" sz="1200" b="0" dirty="0">
                <a:solidFill>
                  <a:schemeClr val="tx1">
                    <a:lumMod val="50000"/>
                    <a:lumOff val="50000"/>
                  </a:schemeClr>
                </a:solidFill>
              </a:rPr>
              <a:t>Source: Bernard </a:t>
            </a:r>
            <a:r>
              <a:rPr lang="de-DE" sz="1200" b="0" dirty="0" err="1">
                <a:solidFill>
                  <a:schemeClr val="tx1">
                    <a:lumMod val="50000"/>
                    <a:lumOff val="50000"/>
                  </a:schemeClr>
                </a:solidFill>
              </a:rPr>
              <a:t>Marr</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272307414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2</a:t>
            </a:r>
            <a:endParaRPr lang="de-DE" sz="2400" dirty="0"/>
          </a:p>
        </p:txBody>
      </p:sp>
      <p:sp>
        <p:nvSpPr>
          <p:cNvPr id="7205" name="Textfeld 7204"/>
          <p:cNvSpPr txBox="1"/>
          <p:nvPr/>
        </p:nvSpPr>
        <p:spPr>
          <a:xfrm>
            <a:off x="553720" y="1349895"/>
            <a:ext cx="7972213" cy="4755148"/>
          </a:xfrm>
          <a:prstGeom prst="rect">
            <a:avLst/>
          </a:prstGeom>
          <a:noFill/>
        </p:spPr>
        <p:txBody>
          <a:bodyPr wrap="square" rtlCol="0">
            <a:spAutoFit/>
          </a:bodyPr>
          <a:lstStyle/>
          <a:p>
            <a:pPr algn="just">
              <a:spcBef>
                <a:spcPts val="600"/>
              </a:spcBef>
            </a:pPr>
            <a:r>
              <a:rPr lang="en-US" sz="1800"/>
              <a:t>A restaurant chain wants to build a management information system. The application system architecture is to be aligned with the data warehouse concept. An OLAP system is chosen for report generation.</a:t>
            </a:r>
          </a:p>
          <a:p>
            <a:pPr algn="just">
              <a:spcBef>
                <a:spcPts val="600"/>
              </a:spcBef>
            </a:pPr>
            <a:r>
              <a:rPr lang="en-US" sz="1800"/>
              <a:t>The company maintains various restaurants, which can be differentiated by region and by renovation status. The Leonardo-Campus restaurant belongs to the North region and is New from the renovation status. The restaurant Nordblick is also located in the North region, but its renovation status is Old. The Spätzleburg restaurant, on the other hand, is in the South region and has a New renovation status. </a:t>
            </a:r>
          </a:p>
          <a:p>
            <a:pPr algn="just">
              <a:spcBef>
                <a:spcPts val="600"/>
              </a:spcBef>
            </a:pPr>
            <a:r>
              <a:rPr lang="en-US" sz="1800"/>
              <a:t>The menu items of the restaurants are divided into the classes "Starters", "Main courses", "Desserts", "Beverages" and "Other". Time-based analyses are to enable evaluations by days of the week, weeks, months and years. Simple contribution margin calculations for restaurants, services and days are to be supported. The contribution margin is mathematically calculated from sales minus costs.</a:t>
            </a:r>
          </a:p>
          <a:p>
            <a:pPr algn="just">
              <a:spcBef>
                <a:spcPts val="600"/>
              </a:spcBef>
            </a:pPr>
            <a:r>
              <a:rPr lang="en-US" sz="1800"/>
              <a:t>Create the logical data warehouse schema!</a:t>
            </a:r>
            <a:endParaRPr lang="de-DE" sz="1800" dirty="0"/>
          </a:p>
        </p:txBody>
      </p:sp>
    </p:spTree>
    <p:extLst>
      <p:ext uri="{BB962C8B-B14F-4D97-AF65-F5344CB8AC3E}">
        <p14:creationId xmlns:p14="http://schemas.microsoft.com/office/powerpoint/2010/main" val="19685215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3</a:t>
            </a:r>
            <a:endParaRPr lang="de-DE" sz="2400" dirty="0"/>
          </a:p>
        </p:txBody>
      </p:sp>
      <p:sp>
        <p:nvSpPr>
          <p:cNvPr id="7205" name="Textfeld 7204"/>
          <p:cNvSpPr txBox="1"/>
          <p:nvPr/>
        </p:nvSpPr>
        <p:spPr>
          <a:xfrm>
            <a:off x="524933" y="1349895"/>
            <a:ext cx="7882467" cy="4647426"/>
          </a:xfrm>
          <a:prstGeom prst="rect">
            <a:avLst/>
          </a:prstGeom>
          <a:noFill/>
        </p:spPr>
        <p:txBody>
          <a:bodyPr wrap="square" rtlCol="0">
            <a:spAutoFit/>
          </a:bodyPr>
          <a:lstStyle/>
          <a:p>
            <a:pPr algn="just"/>
            <a:r>
              <a:rPr lang="en-US"/>
              <a:t>As an employee of the Controlling department, you will be given the task of setting up a data warehouse for sales and headcount analyses.</a:t>
            </a:r>
          </a:p>
          <a:p>
            <a:pPr algn="just"/>
            <a:r>
              <a:rPr lang="en-US"/>
              <a:t>Flowers GmbH has two branches in Hesse, one in Rhineland-Palatinate and three in France. Product categories include cut flowers, garden flowers and bridal jewelry. Within garden flowers, the rose family includes the genera roses and wild roses. Products in the rose genus include thornless roses and roses with thorns. The company distinguishes between corporate and private customers. Data about the place of residence of the customers is available. </a:t>
            </a:r>
          </a:p>
          <a:p>
            <a:pPr algn="just"/>
            <a:r>
              <a:rPr lang="en-US"/>
              <a:t>The DWH should be able to generate daily and weekly analyses as well as monthly, quarterly and annual reports.</a:t>
            </a:r>
          </a:p>
          <a:p>
            <a:pPr algn="just"/>
            <a:r>
              <a:rPr lang="en-US"/>
              <a:t>The key figure required for the sales analyses is the profit, which is calculated from the difference between revenues and costs.</a:t>
            </a:r>
          </a:p>
          <a:p>
            <a:pPr algn="just"/>
            <a:r>
              <a:rPr lang="en-US"/>
              <a:t>Employees have been working in the different branches of the company for different periods of time. The DWH should also enable headcount analyses. The key figure required for this is the headcount.</a:t>
            </a:r>
          </a:p>
          <a:p>
            <a:pPr algn="just"/>
            <a:r>
              <a:rPr lang="en-US"/>
              <a:t>Create the logical data warehouse schema!</a:t>
            </a:r>
            <a:endParaRPr lang="de-DE" dirty="0"/>
          </a:p>
        </p:txBody>
      </p:sp>
    </p:spTree>
    <p:extLst>
      <p:ext uri="{BB962C8B-B14F-4D97-AF65-F5344CB8AC3E}">
        <p14:creationId xmlns:p14="http://schemas.microsoft.com/office/powerpoint/2010/main" val="127795838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61</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2.2	Online Analytical Processing (OLAP)</a:t>
            </a:r>
            <a:endParaRPr lang="en-US" altLang="de-DE" kern="0" dirty="0">
              <a:solidFill>
                <a:srgbClr val="C00000"/>
              </a:solidFill>
              <a:latin typeface="Arial" pitchFamily="34" charset="0"/>
            </a:endParaRPr>
          </a:p>
        </p:txBody>
      </p:sp>
    </p:spTree>
    <p:extLst>
      <p:ext uri="{BB962C8B-B14F-4D97-AF65-F5344CB8AC3E}">
        <p14:creationId xmlns:p14="http://schemas.microsoft.com/office/powerpoint/2010/main" val="4549192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1"/>
          <p:cNvSpPr>
            <a:spLocks noGrp="1"/>
          </p:cNvSpPr>
          <p:nvPr>
            <p:ph type="sldNum" sz="quarter" idx="10"/>
          </p:nvPr>
        </p:nvSpPr>
        <p:spPr/>
        <p:txBody>
          <a:bodyPr/>
          <a:lstStyle/>
          <a:p>
            <a:fld id="{26B4FD5F-6BE7-40E0-B992-37B5B947F2E8}" type="slidenum">
              <a:rPr lang="de-DE" altLang="de-DE"/>
              <a:pPr/>
              <a:t>62</a:t>
            </a:fld>
            <a:endParaRPr lang="de-DE" altLang="de-DE"/>
          </a:p>
        </p:txBody>
      </p:sp>
      <p:sp>
        <p:nvSpPr>
          <p:cNvPr id="583682" name="Rectangle 2"/>
          <p:cNvSpPr>
            <a:spLocks noChangeArrowheads="1"/>
          </p:cNvSpPr>
          <p:nvPr/>
        </p:nvSpPr>
        <p:spPr bwMode="auto">
          <a:xfrm>
            <a:off x="224440" y="519642"/>
            <a:ext cx="261129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a:t>Subject of OLAP</a:t>
            </a:r>
            <a:endParaRPr lang="de-DE" altLang="de-DE" b="1"/>
          </a:p>
        </p:txBody>
      </p:sp>
      <p:sp>
        <p:nvSpPr>
          <p:cNvPr id="583683" name="Rectangle 3"/>
          <p:cNvSpPr>
            <a:spLocks noChangeArrowheads="1"/>
          </p:cNvSpPr>
          <p:nvPr/>
        </p:nvSpPr>
        <p:spPr bwMode="auto">
          <a:xfrm>
            <a:off x="516731" y="1576389"/>
            <a:ext cx="8126414" cy="230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r>
              <a:rPr lang="en-US" altLang="de-DE" sz="1800"/>
              <a:t>Online Analytical Processing (OLAP) is software technology focused on the analysis of dynamic, multidimensional data.</a:t>
            </a:r>
          </a:p>
          <a:p>
            <a:pPr algn="just"/>
            <a:r>
              <a:rPr lang="en-US" altLang="de-DE" sz="1800"/>
              <a:t>The goal is to provide executives with the information they need quickly, flexibly and interactively.</a:t>
            </a:r>
          </a:p>
          <a:p>
            <a:pPr algn="just"/>
            <a:r>
              <a:rPr lang="en-US" altLang="de-DE" sz="1800"/>
              <a:t>OLAP functionality can be characterized as dynamic, multidimensional analysis of consolidated enterprise data, which includes the following components:</a:t>
            </a:r>
            <a:endParaRPr lang="de-DE" altLang="de-DE" sz="1800" b="1" dirty="0"/>
          </a:p>
        </p:txBody>
      </p:sp>
      <p:sp>
        <p:nvSpPr>
          <p:cNvPr id="583684" name="Rectangle 4"/>
          <p:cNvSpPr>
            <a:spLocks noChangeArrowheads="1"/>
          </p:cNvSpPr>
          <p:nvPr/>
        </p:nvSpPr>
        <p:spPr bwMode="auto">
          <a:xfrm>
            <a:off x="812800" y="3956054"/>
            <a:ext cx="7534275"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900" tIns="44450" rIns="88900" bIns="44450"/>
          <a:lstStyle>
            <a:lvl1pPr marL="277813" indent="-277813" defTabSz="739775">
              <a:defRPr sz="2400">
                <a:solidFill>
                  <a:schemeClr val="tx1"/>
                </a:solidFill>
                <a:latin typeface="Arial" pitchFamily="34" charset="0"/>
                <a:ea typeface="MS PGothic" pitchFamily="34" charset="-128"/>
              </a:defRPr>
            </a:lvl1pPr>
            <a:lvl2pPr marL="665163" indent="-222250" defTabSz="739775">
              <a:defRPr sz="2400">
                <a:solidFill>
                  <a:schemeClr val="tx1"/>
                </a:solidFill>
                <a:latin typeface="Arial" pitchFamily="34" charset="0"/>
                <a:ea typeface="MS PGothic" pitchFamily="34" charset="-128"/>
              </a:defRPr>
            </a:lvl2pPr>
            <a:lvl3pPr marL="1108075" indent="-220663" defTabSz="739775">
              <a:defRPr sz="2400">
                <a:solidFill>
                  <a:schemeClr val="tx1"/>
                </a:solidFill>
                <a:latin typeface="Arial" pitchFamily="34" charset="0"/>
                <a:ea typeface="MS PGothic" pitchFamily="34" charset="-128"/>
              </a:defRPr>
            </a:lvl3pPr>
            <a:lvl4pPr marL="1497013" indent="-166688" defTabSz="739775">
              <a:defRPr sz="2400">
                <a:solidFill>
                  <a:schemeClr val="tx1"/>
                </a:solidFill>
                <a:latin typeface="Arial" pitchFamily="34" charset="0"/>
                <a:ea typeface="MS PGothic" pitchFamily="34" charset="-128"/>
              </a:defRPr>
            </a:lvl4pPr>
            <a:lvl5pPr marL="1939925" indent="-166688" defTabSz="739775">
              <a:defRPr sz="2400">
                <a:solidFill>
                  <a:schemeClr val="tx1"/>
                </a:solidFill>
                <a:latin typeface="Arial" pitchFamily="34" charset="0"/>
                <a:ea typeface="MS PGothic" pitchFamily="34" charset="-128"/>
              </a:defRPr>
            </a:lvl5pPr>
            <a:lvl6pPr marL="23971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6pPr>
            <a:lvl7pPr marL="28543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7pPr>
            <a:lvl8pPr marL="33115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8pPr>
            <a:lvl9pPr marL="37687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spcBef>
                <a:spcPct val="30000"/>
              </a:spcBef>
              <a:buSzPct val="130000"/>
              <a:buFontTx/>
              <a:buChar char="•"/>
            </a:pPr>
            <a:r>
              <a:rPr lang="en-US" altLang="de-DE" sz="1800"/>
              <a:t>Calculations of key figures over different dimensions and aggregation levels</a:t>
            </a:r>
          </a:p>
          <a:p>
            <a:pPr algn="just">
              <a:spcBef>
                <a:spcPct val="30000"/>
              </a:spcBef>
              <a:buSzPct val="130000"/>
              <a:buFontTx/>
              <a:buChar char="•"/>
            </a:pPr>
            <a:r>
              <a:rPr lang="en-US" altLang="de-DE" sz="1800"/>
              <a:t>Trend analysis over definable time intervals</a:t>
            </a:r>
          </a:p>
          <a:p>
            <a:pPr algn="just">
              <a:spcBef>
                <a:spcPct val="30000"/>
              </a:spcBef>
              <a:buSzPct val="130000"/>
              <a:buFontTx/>
              <a:buChar char="•"/>
            </a:pPr>
            <a:r>
              <a:rPr lang="en-US" altLang="de-DE" sz="1800"/>
              <a:t>"What if" analyses</a:t>
            </a:r>
          </a:p>
          <a:p>
            <a:pPr algn="just">
              <a:spcBef>
                <a:spcPct val="30000"/>
              </a:spcBef>
              <a:buSzPct val="130000"/>
              <a:buFontTx/>
              <a:buChar char="•"/>
            </a:pPr>
            <a:r>
              <a:rPr lang="en-US" altLang="de-DE" sz="1800"/>
              <a:t>Multidimensional visualization methods</a:t>
            </a:r>
            <a:endParaRPr lang="de-DE" altLang="de-DE" sz="1800" b="1"/>
          </a:p>
        </p:txBody>
      </p:sp>
    </p:spTree>
    <p:extLst>
      <p:ext uri="{BB962C8B-B14F-4D97-AF65-F5344CB8AC3E}">
        <p14:creationId xmlns:p14="http://schemas.microsoft.com/office/powerpoint/2010/main" val="3914395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63</a:t>
            </a:fld>
            <a:endParaRPr lang="de-DE" sz="800">
              <a:solidFill>
                <a:schemeClr val="bg1"/>
              </a:solidFill>
            </a:endParaRPr>
          </a:p>
        </p:txBody>
      </p:sp>
      <p:sp>
        <p:nvSpPr>
          <p:cNvPr id="4" name="Textfeld 3"/>
          <p:cNvSpPr txBox="1"/>
          <p:nvPr/>
        </p:nvSpPr>
        <p:spPr>
          <a:xfrm>
            <a:off x="2699133" y="5522486"/>
            <a:ext cx="5188945" cy="784830"/>
          </a:xfrm>
          <a:prstGeom prst="rect">
            <a:avLst/>
          </a:prstGeom>
          <a:noFill/>
        </p:spPr>
        <p:txBody>
          <a:bodyPr wrap="square" rtlCol="0">
            <a:spAutoFit/>
          </a:bodyPr>
          <a:lstStyle/>
          <a:p>
            <a:pPr algn="l">
              <a:spcBef>
                <a:spcPts val="600"/>
              </a:spcBef>
            </a:pPr>
            <a:r>
              <a:rPr lang="de-DE" sz="2000" b="1" dirty="0" err="1">
                <a:solidFill>
                  <a:srgbClr val="00B050"/>
                </a:solidFill>
              </a:rPr>
              <a:t>Qualifying</a:t>
            </a:r>
            <a:r>
              <a:rPr lang="de-DE" sz="2000" b="1" dirty="0"/>
              <a:t> Information (</a:t>
            </a:r>
            <a:r>
              <a:rPr lang="de-DE" sz="2000" b="1" dirty="0" err="1"/>
              <a:t>Dimensions</a:t>
            </a:r>
            <a:r>
              <a:rPr lang="de-DE" sz="2000" b="1" dirty="0"/>
              <a:t>)</a:t>
            </a:r>
          </a:p>
          <a:p>
            <a:pPr algn="l">
              <a:spcBef>
                <a:spcPts val="600"/>
              </a:spcBef>
            </a:pPr>
            <a:r>
              <a:rPr lang="de-DE" sz="2000" b="1" dirty="0" err="1">
                <a:solidFill>
                  <a:srgbClr val="FABF8F"/>
                </a:solidFill>
              </a:rPr>
              <a:t>Quantifying</a:t>
            </a:r>
            <a:r>
              <a:rPr lang="de-DE" sz="2000" b="1" dirty="0"/>
              <a:t> Information (Facts)</a:t>
            </a:r>
          </a:p>
        </p:txBody>
      </p:sp>
      <p:sp>
        <p:nvSpPr>
          <p:cNvPr id="7"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Facts and Dimensions</a:t>
            </a:r>
          </a:p>
        </p:txBody>
      </p:sp>
      <p:pic>
        <p:nvPicPr>
          <p:cNvPr id="6" name="Grafik 5"/>
          <p:cNvPicPr>
            <a:picLocks noChangeAspect="1"/>
          </p:cNvPicPr>
          <p:nvPr/>
        </p:nvPicPr>
        <p:blipFill>
          <a:blip r:embed="rId3"/>
          <a:stretch>
            <a:fillRect/>
          </a:stretch>
        </p:blipFill>
        <p:spPr>
          <a:xfrm>
            <a:off x="416176" y="1211619"/>
            <a:ext cx="8375399" cy="4310867"/>
          </a:xfrm>
          <a:prstGeom prst="rect">
            <a:avLst/>
          </a:prstGeom>
        </p:spPr>
      </p:pic>
    </p:spTree>
    <p:extLst>
      <p:ext uri="{BB962C8B-B14F-4D97-AF65-F5344CB8AC3E}">
        <p14:creationId xmlns:p14="http://schemas.microsoft.com/office/powerpoint/2010/main" val="41198949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64</a:t>
            </a:fld>
            <a:endParaRPr lang="de-DE" sz="800">
              <a:solidFill>
                <a:schemeClr val="bg1"/>
              </a:solidFill>
            </a:endParaRPr>
          </a:p>
        </p:txBody>
      </p:sp>
      <p:sp>
        <p:nvSpPr>
          <p:cNvPr id="4" name="Textfeld 3"/>
          <p:cNvSpPr txBox="1"/>
          <p:nvPr/>
        </p:nvSpPr>
        <p:spPr>
          <a:xfrm>
            <a:off x="1560800" y="5351558"/>
            <a:ext cx="1891528" cy="707886"/>
          </a:xfrm>
          <a:prstGeom prst="rect">
            <a:avLst/>
          </a:prstGeom>
          <a:noFill/>
        </p:spPr>
        <p:txBody>
          <a:bodyPr wrap="square" rtlCol="0">
            <a:spAutoFit/>
          </a:bodyPr>
          <a:lstStyle/>
          <a:p>
            <a:pPr algn="ctr">
              <a:spcBef>
                <a:spcPts val="600"/>
              </a:spcBef>
            </a:pPr>
            <a:r>
              <a:rPr lang="de-DE" sz="2000" b="1">
                <a:solidFill>
                  <a:srgbClr val="539103"/>
                </a:solidFill>
              </a:rPr>
              <a:t>Dimension 1 (e.g. Region)</a:t>
            </a:r>
            <a:endParaRPr lang="de-DE" sz="2000" b="1" dirty="0">
              <a:solidFill>
                <a:srgbClr val="539103"/>
              </a:solidFill>
            </a:endParaRPr>
          </a:p>
        </p:txBody>
      </p:sp>
      <p:pic>
        <p:nvPicPr>
          <p:cNvPr id="2" name="Grafik 1"/>
          <p:cNvPicPr>
            <a:picLocks noChangeAspect="1"/>
          </p:cNvPicPr>
          <p:nvPr/>
        </p:nvPicPr>
        <p:blipFill>
          <a:blip r:embed="rId3"/>
          <a:stretch>
            <a:fillRect/>
          </a:stretch>
        </p:blipFill>
        <p:spPr>
          <a:xfrm>
            <a:off x="685256" y="1418454"/>
            <a:ext cx="4918320" cy="4033800"/>
          </a:xfrm>
          <a:prstGeom prst="rect">
            <a:avLst/>
          </a:prstGeom>
        </p:spPr>
      </p:pic>
      <p:sp>
        <p:nvSpPr>
          <p:cNvPr id="5" name="Rechteck 4"/>
          <p:cNvSpPr/>
          <p:nvPr/>
        </p:nvSpPr>
        <p:spPr>
          <a:xfrm>
            <a:off x="5528931" y="1732584"/>
            <a:ext cx="1378904" cy="707886"/>
          </a:xfrm>
          <a:prstGeom prst="rect">
            <a:avLst/>
          </a:prstGeom>
        </p:spPr>
        <p:txBody>
          <a:bodyPr wrap="none">
            <a:spAutoFit/>
          </a:bodyPr>
          <a:lstStyle/>
          <a:p>
            <a:r>
              <a:rPr lang="de-DE" sz="2000" b="1"/>
              <a:t>Fact (e.g. </a:t>
            </a:r>
            <a:br>
              <a:rPr lang="de-DE" sz="2000" b="1"/>
            </a:br>
            <a:r>
              <a:rPr lang="de-DE" sz="2000" b="1"/>
              <a:t>Turnover)</a:t>
            </a:r>
            <a:endParaRPr lang="de-DE" sz="2000"/>
          </a:p>
        </p:txBody>
      </p:sp>
      <p:sp>
        <p:nvSpPr>
          <p:cNvPr id="8" name="Textfeld 7"/>
          <p:cNvSpPr txBox="1"/>
          <p:nvPr/>
        </p:nvSpPr>
        <p:spPr>
          <a:xfrm rot="16200000">
            <a:off x="-260508" y="3650064"/>
            <a:ext cx="1891528" cy="400110"/>
          </a:xfrm>
          <a:prstGeom prst="rect">
            <a:avLst/>
          </a:prstGeom>
          <a:noFill/>
        </p:spPr>
        <p:txBody>
          <a:bodyPr wrap="square" rtlCol="0">
            <a:spAutoFit/>
          </a:bodyPr>
          <a:lstStyle/>
          <a:p>
            <a:pPr algn="ctr">
              <a:spcBef>
                <a:spcPts val="600"/>
              </a:spcBef>
            </a:pPr>
            <a:r>
              <a:rPr lang="de-DE" sz="2000" b="1">
                <a:solidFill>
                  <a:srgbClr val="1C5192"/>
                </a:solidFill>
              </a:rPr>
              <a:t>Dimension 2</a:t>
            </a:r>
            <a:endParaRPr lang="de-DE" sz="2000" b="1" dirty="0">
              <a:solidFill>
                <a:srgbClr val="1C5192"/>
              </a:solidFill>
            </a:endParaRPr>
          </a:p>
        </p:txBody>
      </p:sp>
      <p:sp>
        <p:nvSpPr>
          <p:cNvPr id="9" name="Textfeld 8"/>
          <p:cNvSpPr txBox="1"/>
          <p:nvPr/>
        </p:nvSpPr>
        <p:spPr>
          <a:xfrm rot="18991618">
            <a:off x="334265" y="1601858"/>
            <a:ext cx="1891528" cy="400110"/>
          </a:xfrm>
          <a:prstGeom prst="rect">
            <a:avLst/>
          </a:prstGeom>
          <a:noFill/>
        </p:spPr>
        <p:txBody>
          <a:bodyPr wrap="square" rtlCol="0">
            <a:spAutoFit/>
          </a:bodyPr>
          <a:lstStyle/>
          <a:p>
            <a:pPr algn="ctr">
              <a:spcBef>
                <a:spcPts val="600"/>
              </a:spcBef>
            </a:pPr>
            <a:r>
              <a:rPr lang="de-DE" sz="2000" b="1">
                <a:solidFill>
                  <a:srgbClr val="8F0F0A"/>
                </a:solidFill>
              </a:rPr>
              <a:t>Dimension 3</a:t>
            </a:r>
            <a:endParaRPr lang="de-DE" sz="2000" b="1" dirty="0">
              <a:solidFill>
                <a:srgbClr val="8F0F0A"/>
              </a:solidFill>
            </a:endParaRPr>
          </a:p>
        </p:txBody>
      </p:sp>
      <p:sp>
        <p:nvSpPr>
          <p:cNvPr id="10"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Organizing Data as Hypercube</a:t>
            </a:r>
          </a:p>
        </p:txBody>
      </p:sp>
      <p:sp>
        <p:nvSpPr>
          <p:cNvPr id="12" name="Rechteck 11"/>
          <p:cNvSpPr/>
          <p:nvPr/>
        </p:nvSpPr>
        <p:spPr>
          <a:xfrm>
            <a:off x="5316297" y="2889345"/>
            <a:ext cx="3475278" cy="2816156"/>
          </a:xfrm>
          <a:prstGeom prst="rect">
            <a:avLst/>
          </a:prstGeom>
          <a:ln>
            <a:solidFill>
              <a:srgbClr val="1A1A1A"/>
            </a:solidFill>
          </a:ln>
        </p:spPr>
        <p:txBody>
          <a:bodyPr wrap="square">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800" i="0" u="none" strike="noStrike" kern="0" cap="none" spc="0" normalizeH="0" baseline="0" noProof="0">
                <a:ln>
                  <a:noFill/>
                </a:ln>
                <a:solidFill>
                  <a:srgbClr val="1A1A1A"/>
                </a:solidFill>
                <a:effectLst/>
                <a:uLnTx/>
                <a:uFillTx/>
                <a:latin typeface="Arial" pitchFamily="34" charset="0"/>
              </a:rPr>
              <a:t>Advantages:</a:t>
            </a:r>
            <a:r>
              <a:rPr kumimoji="0" lang="en-US" sz="1800" b="0" i="0" u="none" strike="noStrike" kern="0" cap="none" spc="0" normalizeH="0" baseline="0" noProof="0">
                <a:ln>
                  <a:noFill/>
                </a:ln>
                <a:solidFill>
                  <a:srgbClr val="1A1A1A"/>
                </a:solidFill>
                <a:effectLst/>
                <a:uLnTx/>
                <a:uFillTx/>
                <a:latin typeface="Arial" pitchFamily="34" charset="0"/>
              </a:rPr>
              <a:t> </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Facts must not be calculated manually for any chosen view on the cube.</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Arbitrary views can be easily created.</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Such a cube can have any number of dimensions which allows a higher complexity.</a:t>
            </a:r>
            <a:endParaRPr kumimoji="0" lang="de-DE" sz="1800" b="0" i="0" u="none" strike="noStrike" kern="0" cap="none" spc="0" normalizeH="0" baseline="0" noProof="0">
              <a:ln>
                <a:noFill/>
              </a:ln>
              <a:solidFill>
                <a:srgbClr val="1A1A1A"/>
              </a:solidFill>
              <a:effectLst/>
              <a:uLnTx/>
              <a:uFillTx/>
              <a:latin typeface="Arial" pitchFamily="34" charset="0"/>
            </a:endParaRPr>
          </a:p>
        </p:txBody>
      </p:sp>
    </p:spTree>
    <p:extLst>
      <p:ext uri="{BB962C8B-B14F-4D97-AF65-F5344CB8AC3E}">
        <p14:creationId xmlns:p14="http://schemas.microsoft.com/office/powerpoint/2010/main" val="374167206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5317801" y="3265892"/>
            <a:ext cx="3392280" cy="3470040"/>
          </a:xfrm>
          <a:prstGeom prst="rect">
            <a:avLst/>
          </a:prstGeom>
        </p:spPr>
      </p:pic>
      <p:pic>
        <p:nvPicPr>
          <p:cNvPr id="2" name="Grafik 1"/>
          <p:cNvPicPr>
            <a:picLocks noChangeAspect="1"/>
          </p:cNvPicPr>
          <p:nvPr/>
        </p:nvPicPr>
        <p:blipFill>
          <a:blip r:embed="rId4"/>
          <a:stretch>
            <a:fillRect/>
          </a:stretch>
        </p:blipFill>
        <p:spPr>
          <a:xfrm>
            <a:off x="182880" y="1122597"/>
            <a:ext cx="6522121" cy="2118960"/>
          </a:xfrm>
          <a:prstGeom prst="rect">
            <a:avLst/>
          </a:prstGeom>
          <a:noFill/>
          <a:ln>
            <a:noFill/>
          </a:ln>
          <a:effectLst/>
        </p:spPr>
      </p:pic>
      <p:sp>
        <p:nvSpPr>
          <p:cNvPr id="82947" name="Rectangle 6"/>
          <p:cNvSpPr>
            <a:spLocks noGrp="1" noChangeArrowheads="1"/>
          </p:cNvSpPr>
          <p:nvPr>
            <p:ph type="title"/>
          </p:nvPr>
        </p:nvSpPr>
        <p:spPr>
          <a:xfrm>
            <a:off x="344490" y="428206"/>
            <a:ext cx="8443912" cy="369332"/>
          </a:xfrm>
        </p:spPr>
        <p:txBody>
          <a:bodyPr/>
          <a:lstStyle/>
          <a:p>
            <a:r>
              <a:rPr lang="en-US" altLang="de-DE" sz="2400" b="1">
                <a:solidFill>
                  <a:schemeClr val="tx1"/>
                </a:solidFill>
              </a:rPr>
              <a:t>OLAP Operations: Slicing and Dicing</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65</a:t>
            </a:fld>
            <a:endParaRPr lang="de-DE" altLang="de-DE"/>
          </a:p>
        </p:txBody>
      </p:sp>
      <p:sp>
        <p:nvSpPr>
          <p:cNvPr id="3" name="Textfeld 2"/>
          <p:cNvSpPr txBox="1"/>
          <p:nvPr/>
        </p:nvSpPr>
        <p:spPr>
          <a:xfrm>
            <a:off x="1236133" y="4984511"/>
            <a:ext cx="4000172" cy="830997"/>
          </a:xfrm>
          <a:prstGeom prst="rect">
            <a:avLst/>
          </a:prstGeom>
          <a:noFill/>
        </p:spPr>
        <p:txBody>
          <a:bodyPr wrap="square" rtlCol="0">
            <a:spAutoFit/>
          </a:bodyPr>
          <a:lstStyle/>
          <a:p>
            <a:pPr algn="l"/>
            <a:r>
              <a:rPr lang="en-US"/>
              <a:t>The </a:t>
            </a:r>
            <a:r>
              <a:rPr lang="en-US">
                <a:solidFill>
                  <a:srgbClr val="FF0000"/>
                </a:solidFill>
              </a:rPr>
              <a:t>dicing</a:t>
            </a:r>
            <a:r>
              <a:rPr lang="en-US"/>
              <a:t> operator selects a subset of the dimensions of the cube and uses it to cut out a smaller "sub-cube".</a:t>
            </a:r>
            <a:endParaRPr lang="de-DE" dirty="0"/>
          </a:p>
        </p:txBody>
      </p:sp>
      <p:sp>
        <p:nvSpPr>
          <p:cNvPr id="5" name="Textfeld 4"/>
          <p:cNvSpPr txBox="1"/>
          <p:nvPr/>
        </p:nvSpPr>
        <p:spPr>
          <a:xfrm>
            <a:off x="182880" y="3233091"/>
            <a:ext cx="6176356" cy="1077218"/>
          </a:xfrm>
          <a:prstGeom prst="rect">
            <a:avLst/>
          </a:prstGeom>
          <a:noFill/>
        </p:spPr>
        <p:txBody>
          <a:bodyPr wrap="square" rtlCol="0">
            <a:spAutoFit/>
          </a:bodyPr>
          <a:lstStyle/>
          <a:p>
            <a:pPr algn="l"/>
            <a:r>
              <a:rPr lang="en-US"/>
              <a:t>The </a:t>
            </a:r>
            <a:r>
              <a:rPr lang="en-US">
                <a:solidFill>
                  <a:srgbClr val="FF0000"/>
                </a:solidFill>
              </a:rPr>
              <a:t>slicing</a:t>
            </a:r>
            <a:r>
              <a:rPr lang="en-US"/>
              <a:t> operator selects tuples from the cube according to the selection condition. The operator specifies one or more values for at least one dimension and thus slices a "slice" from the data cube.</a:t>
            </a:r>
            <a:endParaRPr lang="de-DE" dirty="0"/>
          </a:p>
        </p:txBody>
      </p:sp>
      <p:sp>
        <p:nvSpPr>
          <p:cNvPr id="10" name="Textfeld 9"/>
          <p:cNvSpPr txBox="1"/>
          <p:nvPr/>
        </p:nvSpPr>
        <p:spPr>
          <a:xfrm>
            <a:off x="2657461" y="6290561"/>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54</a:t>
            </a:r>
          </a:p>
        </p:txBody>
      </p:sp>
      <p:sp>
        <p:nvSpPr>
          <p:cNvPr id="9" name="Rectangle 8"/>
          <p:cNvSpPr>
            <a:spLocks noChangeArrowheads="1"/>
          </p:cNvSpPr>
          <p:nvPr/>
        </p:nvSpPr>
        <p:spPr bwMode="auto">
          <a:xfrm rot="16200000">
            <a:off x="4288037"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5029200"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4678774"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4" name="Rectangle 8"/>
          <p:cNvSpPr>
            <a:spLocks noChangeArrowheads="1"/>
          </p:cNvSpPr>
          <p:nvPr/>
        </p:nvSpPr>
        <p:spPr bwMode="auto">
          <a:xfrm rot="16200000">
            <a:off x="2073279"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5" name="Rectangle 11"/>
          <p:cNvSpPr>
            <a:spLocks noChangeArrowheads="1"/>
          </p:cNvSpPr>
          <p:nvPr/>
        </p:nvSpPr>
        <p:spPr bwMode="auto">
          <a:xfrm>
            <a:off x="2814442"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6" name="Rectangle 14"/>
          <p:cNvSpPr>
            <a:spLocks noChangeArrowheads="1"/>
          </p:cNvSpPr>
          <p:nvPr/>
        </p:nvSpPr>
        <p:spPr bwMode="auto">
          <a:xfrm rot="18830687">
            <a:off x="2464016"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7" name="Rectangle 8"/>
          <p:cNvSpPr>
            <a:spLocks noChangeArrowheads="1"/>
          </p:cNvSpPr>
          <p:nvPr/>
        </p:nvSpPr>
        <p:spPr bwMode="auto">
          <a:xfrm rot="16200000">
            <a:off x="-84235" y="203367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8" name="Rectangle 11"/>
          <p:cNvSpPr>
            <a:spLocks noChangeArrowheads="1"/>
          </p:cNvSpPr>
          <p:nvPr/>
        </p:nvSpPr>
        <p:spPr bwMode="auto">
          <a:xfrm>
            <a:off x="656928" y="290546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9" name="Rectangle 14"/>
          <p:cNvSpPr>
            <a:spLocks noChangeArrowheads="1"/>
          </p:cNvSpPr>
          <p:nvPr/>
        </p:nvSpPr>
        <p:spPr bwMode="auto">
          <a:xfrm rot="18830687">
            <a:off x="306502" y="119245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0" name="Rectangle 8"/>
          <p:cNvSpPr>
            <a:spLocks noChangeArrowheads="1"/>
          </p:cNvSpPr>
          <p:nvPr/>
        </p:nvSpPr>
        <p:spPr bwMode="auto">
          <a:xfrm rot="16200000">
            <a:off x="5052152" y="5083875"/>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1" name="Rectangle 11"/>
          <p:cNvSpPr>
            <a:spLocks noChangeArrowheads="1"/>
          </p:cNvSpPr>
          <p:nvPr/>
        </p:nvSpPr>
        <p:spPr bwMode="auto">
          <a:xfrm>
            <a:off x="5793315" y="5828662"/>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2" name="Rectangle 14"/>
          <p:cNvSpPr>
            <a:spLocks noChangeArrowheads="1"/>
          </p:cNvSpPr>
          <p:nvPr/>
        </p:nvSpPr>
        <p:spPr bwMode="auto">
          <a:xfrm rot="18830687">
            <a:off x="5442889" y="424265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3" name="Rectangle 8"/>
          <p:cNvSpPr>
            <a:spLocks noChangeArrowheads="1"/>
          </p:cNvSpPr>
          <p:nvPr/>
        </p:nvSpPr>
        <p:spPr bwMode="auto">
          <a:xfrm rot="16200000">
            <a:off x="7283459" y="3586473"/>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4" name="Rectangle 11"/>
          <p:cNvSpPr>
            <a:spLocks noChangeArrowheads="1"/>
          </p:cNvSpPr>
          <p:nvPr/>
        </p:nvSpPr>
        <p:spPr bwMode="auto">
          <a:xfrm>
            <a:off x="7797473" y="4070663"/>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5" name="Rectangle 8"/>
          <p:cNvSpPr>
            <a:spLocks noChangeArrowheads="1"/>
          </p:cNvSpPr>
          <p:nvPr/>
        </p:nvSpPr>
        <p:spPr bwMode="auto">
          <a:xfrm rot="16200000">
            <a:off x="7416775" y="474640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6" name="Rectangle 11"/>
          <p:cNvSpPr>
            <a:spLocks noChangeArrowheads="1"/>
          </p:cNvSpPr>
          <p:nvPr/>
        </p:nvSpPr>
        <p:spPr bwMode="auto">
          <a:xfrm>
            <a:off x="7762207" y="5230595"/>
            <a:ext cx="858225" cy="309958"/>
          </a:xfrm>
          <a:prstGeom prst="rect">
            <a:avLst/>
          </a:prstGeom>
          <a:noFill/>
          <a:ln>
            <a:noFill/>
          </a:ln>
          <a:effectLst/>
        </p:spPr>
        <p:txBody>
          <a:bodyPr wrap="none" lIns="90000" tIns="46800" rIns="90000" bIns="46800" anchor="ctr">
            <a:spAutoFit/>
          </a:bodyPr>
          <a:lstStyle/>
          <a:p>
            <a:pPr defTabSz="762000" eaLnBrk="1" fontAlgn="auto" hangingPunct="1">
              <a:spcBef>
                <a:spcPct val="0"/>
              </a:spcBef>
              <a:spcAft>
                <a:spcPts val="0"/>
              </a:spcAft>
              <a:defRPr/>
            </a:pPr>
            <a:r>
              <a:rPr lang="en-US" sz="1400" kern="0">
                <a:solidFill>
                  <a:sysClr val="windowText" lastClr="000000"/>
                </a:solidFill>
                <a:latin typeface="Arial" pitchFamily="34" charset="0"/>
              </a:rPr>
              <a:t>Product</a:t>
            </a:r>
          </a:p>
        </p:txBody>
      </p:sp>
      <p:sp>
        <p:nvSpPr>
          <p:cNvPr id="27" name="Rectangle 8"/>
          <p:cNvSpPr>
            <a:spLocks noChangeArrowheads="1"/>
          </p:cNvSpPr>
          <p:nvPr/>
        </p:nvSpPr>
        <p:spPr bwMode="auto">
          <a:xfrm rot="16200000">
            <a:off x="7416776" y="594239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8" name="Rectangle 11"/>
          <p:cNvSpPr>
            <a:spLocks noChangeArrowheads="1"/>
          </p:cNvSpPr>
          <p:nvPr/>
        </p:nvSpPr>
        <p:spPr bwMode="auto">
          <a:xfrm>
            <a:off x="7797474" y="6426581"/>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Tree>
    <p:extLst>
      <p:ext uri="{BB962C8B-B14F-4D97-AF65-F5344CB8AC3E}">
        <p14:creationId xmlns:p14="http://schemas.microsoft.com/office/powerpoint/2010/main" val="15670462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9"/>
          <p:cNvSpPr>
            <a:spLocks noGrp="1" noChangeArrowheads="1"/>
          </p:cNvSpPr>
          <p:nvPr>
            <p:ph type="title"/>
          </p:nvPr>
        </p:nvSpPr>
        <p:spPr>
          <a:xfrm>
            <a:off x="322188" y="391035"/>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err="1">
                <a:solidFill>
                  <a:schemeClr val="tx1"/>
                </a:solidFill>
              </a:rPr>
              <a:t>Rotate</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66</a:t>
            </a:fld>
            <a:endParaRPr lang="de-DE" altLang="de-DE"/>
          </a:p>
        </p:txBody>
      </p:sp>
      <p:sp>
        <p:nvSpPr>
          <p:cNvPr id="2" name="Textfeld 1"/>
          <p:cNvSpPr txBox="1"/>
          <p:nvPr/>
        </p:nvSpPr>
        <p:spPr>
          <a:xfrm>
            <a:off x="967050" y="2057231"/>
            <a:ext cx="7265323" cy="338554"/>
          </a:xfrm>
          <a:prstGeom prst="rect">
            <a:avLst/>
          </a:prstGeom>
          <a:noFill/>
        </p:spPr>
        <p:txBody>
          <a:bodyPr wrap="square" rtlCol="0">
            <a:spAutoFit/>
          </a:bodyPr>
          <a:lstStyle/>
          <a:p>
            <a:pPr algn="l"/>
            <a:r>
              <a:rPr lang="en-US"/>
              <a:t>The </a:t>
            </a:r>
            <a:r>
              <a:rPr lang="en-US">
                <a:solidFill>
                  <a:srgbClr val="FD0000"/>
                </a:solidFill>
              </a:rPr>
              <a:t>rotate</a:t>
            </a:r>
            <a:r>
              <a:rPr lang="en-US"/>
              <a:t> operator rotates the hypercube around one of its axes:</a:t>
            </a:r>
            <a:endParaRPr lang="de-DE" dirty="0"/>
          </a:p>
        </p:txBody>
      </p:sp>
      <p:pic>
        <p:nvPicPr>
          <p:cNvPr id="3" name="Grafik 2"/>
          <p:cNvPicPr>
            <a:picLocks noChangeAspect="1"/>
          </p:cNvPicPr>
          <p:nvPr/>
        </p:nvPicPr>
        <p:blipFill>
          <a:blip r:embed="rId3"/>
          <a:stretch>
            <a:fillRect/>
          </a:stretch>
        </p:blipFill>
        <p:spPr>
          <a:xfrm>
            <a:off x="1626627" y="2861589"/>
            <a:ext cx="1691280" cy="1662120"/>
          </a:xfrm>
          <a:prstGeom prst="rect">
            <a:avLst/>
          </a:prstGeom>
        </p:spPr>
      </p:pic>
      <p:pic>
        <p:nvPicPr>
          <p:cNvPr id="5" name="Grafik 4"/>
          <p:cNvPicPr>
            <a:picLocks noChangeAspect="1"/>
          </p:cNvPicPr>
          <p:nvPr/>
        </p:nvPicPr>
        <p:blipFill>
          <a:blip r:embed="rId3"/>
          <a:stretch>
            <a:fillRect/>
          </a:stretch>
        </p:blipFill>
        <p:spPr>
          <a:xfrm>
            <a:off x="5191093" y="2861589"/>
            <a:ext cx="1691280" cy="1662120"/>
          </a:xfrm>
          <a:prstGeom prst="rect">
            <a:avLst/>
          </a:prstGeom>
        </p:spPr>
      </p:pic>
      <p:pic>
        <p:nvPicPr>
          <p:cNvPr id="6" name="Grafik 5"/>
          <p:cNvPicPr>
            <a:picLocks noChangeAspect="1"/>
          </p:cNvPicPr>
          <p:nvPr/>
        </p:nvPicPr>
        <p:blipFill>
          <a:blip r:embed="rId4"/>
          <a:stretch>
            <a:fillRect/>
          </a:stretch>
        </p:blipFill>
        <p:spPr>
          <a:xfrm>
            <a:off x="3716802" y="3312009"/>
            <a:ext cx="787320" cy="913680"/>
          </a:xfrm>
          <a:prstGeom prst="rect">
            <a:avLst/>
          </a:prstGeom>
        </p:spPr>
      </p:pic>
      <p:sp>
        <p:nvSpPr>
          <p:cNvPr id="10" name="Rectangle 8"/>
          <p:cNvSpPr>
            <a:spLocks noChangeArrowheads="1"/>
          </p:cNvSpPr>
          <p:nvPr/>
        </p:nvSpPr>
        <p:spPr bwMode="auto">
          <a:xfrm rot="16200000">
            <a:off x="1123620" y="371324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1864783" y="4458035"/>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1514357" y="2872024"/>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3" name="Rectangle 8"/>
          <p:cNvSpPr>
            <a:spLocks noChangeArrowheads="1"/>
          </p:cNvSpPr>
          <p:nvPr/>
        </p:nvSpPr>
        <p:spPr bwMode="auto">
          <a:xfrm rot="16200000">
            <a:off x="4698407" y="3713249"/>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Product</a:t>
            </a:r>
          </a:p>
        </p:txBody>
      </p:sp>
      <p:sp>
        <p:nvSpPr>
          <p:cNvPr id="14" name="Rectangle 11"/>
          <p:cNvSpPr>
            <a:spLocks noChangeArrowheads="1"/>
          </p:cNvSpPr>
          <p:nvPr/>
        </p:nvSpPr>
        <p:spPr bwMode="auto">
          <a:xfrm>
            <a:off x="5565060" y="445803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latin typeface="Arial" pitchFamily="34" charset="0"/>
              </a:rPr>
              <a:t>Time</a:t>
            </a:r>
          </a:p>
        </p:txBody>
      </p:sp>
      <p:sp>
        <p:nvSpPr>
          <p:cNvPr id="15" name="Rectangle 14"/>
          <p:cNvSpPr>
            <a:spLocks noChangeArrowheads="1"/>
          </p:cNvSpPr>
          <p:nvPr/>
        </p:nvSpPr>
        <p:spPr bwMode="auto">
          <a:xfrm rot="18830687">
            <a:off x="4936100" y="2863558"/>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Region</a:t>
            </a:r>
          </a:p>
        </p:txBody>
      </p:sp>
    </p:spTree>
    <p:extLst>
      <p:ext uri="{BB962C8B-B14F-4D97-AF65-F5344CB8AC3E}">
        <p14:creationId xmlns:p14="http://schemas.microsoft.com/office/powerpoint/2010/main" val="26515521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1666640" y="2010321"/>
            <a:ext cx="5404320" cy="4548960"/>
          </a:xfrm>
          <a:prstGeom prst="rect">
            <a:avLst/>
          </a:prstGeom>
        </p:spPr>
      </p:pic>
      <p:sp>
        <p:nvSpPr>
          <p:cNvPr id="81923" name="Rectangle 6"/>
          <p:cNvSpPr>
            <a:spLocks noGrp="1" noChangeArrowheads="1"/>
          </p:cNvSpPr>
          <p:nvPr>
            <p:ph type="title"/>
          </p:nvPr>
        </p:nvSpPr>
        <p:spPr>
          <a:xfrm>
            <a:off x="337056" y="450509"/>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a:solidFill>
                  <a:schemeClr val="tx1"/>
                </a:solidFill>
              </a:rPr>
              <a:t>Drill </a:t>
            </a:r>
            <a:r>
              <a:rPr lang="de-DE" altLang="de-DE" sz="2400" b="1">
                <a:solidFill>
                  <a:schemeClr val="tx1"/>
                </a:solidFill>
              </a:rPr>
              <a:t>Down and </a:t>
            </a:r>
            <a:r>
              <a:rPr lang="de-DE" altLang="de-DE" sz="2400" b="1" dirty="0">
                <a:solidFill>
                  <a:schemeClr val="tx1"/>
                </a:solidFill>
              </a:rPr>
              <a:t>Roll </a:t>
            </a:r>
            <a:r>
              <a:rPr lang="de-DE" altLang="de-DE" sz="2400" b="1" dirty="0" err="1">
                <a:solidFill>
                  <a:schemeClr val="tx1"/>
                </a:solidFill>
              </a:rPr>
              <a:t>Up</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67</a:t>
            </a:fld>
            <a:endParaRPr lang="de-DE" altLang="de-DE"/>
          </a:p>
        </p:txBody>
      </p:sp>
      <p:sp>
        <p:nvSpPr>
          <p:cNvPr id="3" name="Textfeld 2"/>
          <p:cNvSpPr txBox="1"/>
          <p:nvPr/>
        </p:nvSpPr>
        <p:spPr>
          <a:xfrm>
            <a:off x="597997" y="1087760"/>
            <a:ext cx="7922029" cy="830997"/>
          </a:xfrm>
          <a:prstGeom prst="rect">
            <a:avLst/>
          </a:prstGeom>
          <a:noFill/>
        </p:spPr>
        <p:txBody>
          <a:bodyPr wrap="square" rtlCol="0">
            <a:spAutoFit/>
          </a:bodyPr>
          <a:lstStyle/>
          <a:p>
            <a:pPr algn="l"/>
            <a:r>
              <a:rPr lang="en-US"/>
              <a:t>The </a:t>
            </a:r>
            <a:r>
              <a:rPr lang="en-US">
                <a:solidFill>
                  <a:srgbClr val="FF0000"/>
                </a:solidFill>
              </a:rPr>
              <a:t>roll-up</a:t>
            </a:r>
            <a:r>
              <a:rPr lang="en-US"/>
              <a:t> operator corresponds to aggregation and goes from the specific up to the general in the dimensional hierarchy; conversely, </a:t>
            </a:r>
            <a:r>
              <a:rPr lang="en-US">
                <a:solidFill>
                  <a:srgbClr val="FF0000"/>
                </a:solidFill>
              </a:rPr>
              <a:t>drill-down</a:t>
            </a:r>
            <a:r>
              <a:rPr lang="en-US"/>
              <a:t> goes as disaggregation from the general down to the specific in the hierarchy.</a:t>
            </a:r>
            <a:endParaRPr lang="de-DE" dirty="0"/>
          </a:p>
        </p:txBody>
      </p:sp>
      <p:sp>
        <p:nvSpPr>
          <p:cNvPr id="8" name="Textfeld 7"/>
          <p:cNvSpPr txBox="1"/>
          <p:nvPr/>
        </p:nvSpPr>
        <p:spPr>
          <a:xfrm>
            <a:off x="6407020" y="2569806"/>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55</a:t>
            </a:r>
          </a:p>
        </p:txBody>
      </p:sp>
      <p:sp>
        <p:nvSpPr>
          <p:cNvPr id="7" name="Rectangle 8"/>
          <p:cNvSpPr>
            <a:spLocks noChangeArrowheads="1"/>
          </p:cNvSpPr>
          <p:nvPr/>
        </p:nvSpPr>
        <p:spPr bwMode="auto">
          <a:xfrm rot="16200000">
            <a:off x="3098182" y="286911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9" name="Rectangle 11"/>
          <p:cNvSpPr>
            <a:spLocks noChangeArrowheads="1"/>
          </p:cNvSpPr>
          <p:nvPr/>
        </p:nvSpPr>
        <p:spPr bwMode="auto">
          <a:xfrm>
            <a:off x="5124769" y="354372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0" name="Rectangle 14"/>
          <p:cNvSpPr>
            <a:spLocks noChangeArrowheads="1"/>
          </p:cNvSpPr>
          <p:nvPr/>
        </p:nvSpPr>
        <p:spPr bwMode="auto">
          <a:xfrm rot="18830687">
            <a:off x="3335875" y="2019427"/>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
        <p:nvSpPr>
          <p:cNvPr id="13" name="Rectangle 11"/>
          <p:cNvSpPr>
            <a:spLocks noChangeArrowheads="1"/>
          </p:cNvSpPr>
          <p:nvPr/>
        </p:nvSpPr>
        <p:spPr bwMode="auto">
          <a:xfrm>
            <a:off x="3673960" y="6268742"/>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y</a:t>
            </a:r>
          </a:p>
        </p:txBody>
      </p:sp>
      <p:sp>
        <p:nvSpPr>
          <p:cNvPr id="14" name="Rectangle 11"/>
          <p:cNvSpPr>
            <a:spLocks noChangeArrowheads="1"/>
          </p:cNvSpPr>
          <p:nvPr/>
        </p:nvSpPr>
        <p:spPr bwMode="auto">
          <a:xfrm>
            <a:off x="5424840"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5" name="Rectangle 11"/>
          <p:cNvSpPr>
            <a:spLocks noChangeArrowheads="1"/>
          </p:cNvSpPr>
          <p:nvPr/>
        </p:nvSpPr>
        <p:spPr bwMode="auto">
          <a:xfrm>
            <a:off x="6266448"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6" name="Rectangle 8"/>
          <p:cNvSpPr>
            <a:spLocks noChangeArrowheads="1"/>
          </p:cNvSpPr>
          <p:nvPr/>
        </p:nvSpPr>
        <p:spPr bwMode="auto">
          <a:xfrm rot="16200000">
            <a:off x="1371678" y="5595040"/>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17" name="Rectangle 11"/>
          <p:cNvSpPr>
            <a:spLocks noChangeArrowheads="1"/>
          </p:cNvSpPr>
          <p:nvPr/>
        </p:nvSpPr>
        <p:spPr bwMode="auto">
          <a:xfrm>
            <a:off x="6475097" y="6267500"/>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8" name="Rectangle 14"/>
          <p:cNvSpPr>
            <a:spLocks noChangeArrowheads="1"/>
          </p:cNvSpPr>
          <p:nvPr/>
        </p:nvSpPr>
        <p:spPr bwMode="auto">
          <a:xfrm rot="18830687">
            <a:off x="1583970" y="475381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Tree>
    <p:extLst>
      <p:ext uri="{BB962C8B-B14F-4D97-AF65-F5344CB8AC3E}">
        <p14:creationId xmlns:p14="http://schemas.microsoft.com/office/powerpoint/2010/main" val="129199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1525228" y="2464722"/>
            <a:ext cx="5875867" cy="4071873"/>
          </a:xfrm>
          <a:prstGeom prst="rect">
            <a:avLst/>
          </a:prstGeom>
        </p:spPr>
      </p:pic>
      <p:sp>
        <p:nvSpPr>
          <p:cNvPr id="84995" name="Rectangle 285"/>
          <p:cNvSpPr>
            <a:spLocks noGrp="1" noChangeArrowheads="1"/>
          </p:cNvSpPr>
          <p:nvPr>
            <p:ph type="title"/>
          </p:nvPr>
        </p:nvSpPr>
        <p:spPr>
          <a:xfrm>
            <a:off x="322188" y="413337"/>
            <a:ext cx="8443912" cy="369332"/>
          </a:xfrm>
        </p:spPr>
        <p:txBody>
          <a:bodyPr/>
          <a:lstStyle/>
          <a:p>
            <a:r>
              <a:rPr lang="de-DE" altLang="de-DE" sz="2400" b="1">
                <a:solidFill>
                  <a:schemeClr val="tx1"/>
                </a:solidFill>
              </a:rPr>
              <a:t>OLAP Operations: </a:t>
            </a:r>
            <a:r>
              <a:rPr lang="de-DE" altLang="de-DE" sz="2400" b="1" dirty="0">
                <a:solidFill>
                  <a:schemeClr val="tx1"/>
                </a:solidFill>
              </a:rPr>
              <a:t>Nest</a:t>
            </a: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68</a:t>
            </a:fld>
            <a:endParaRPr lang="de-DE" altLang="de-DE"/>
          </a:p>
        </p:txBody>
      </p:sp>
      <p:sp>
        <p:nvSpPr>
          <p:cNvPr id="2" name="Textfeld 1"/>
          <p:cNvSpPr txBox="1"/>
          <p:nvPr/>
        </p:nvSpPr>
        <p:spPr>
          <a:xfrm>
            <a:off x="569044" y="1317112"/>
            <a:ext cx="7950200" cy="1446550"/>
          </a:xfrm>
          <a:prstGeom prst="rect">
            <a:avLst/>
          </a:prstGeom>
          <a:noFill/>
        </p:spPr>
        <p:txBody>
          <a:bodyPr wrap="square" rtlCol="0">
            <a:spAutoFit/>
          </a:bodyPr>
          <a:lstStyle/>
          <a:p>
            <a:pPr algn="l"/>
            <a:r>
              <a:rPr lang="en-US"/>
              <a:t>The result of a </a:t>
            </a:r>
            <a:r>
              <a:rPr lang="en-US">
                <a:solidFill>
                  <a:srgbClr val="FD0000"/>
                </a:solidFill>
              </a:rPr>
              <a:t>nest</a:t>
            </a:r>
            <a:r>
              <a:rPr lang="en-US"/>
              <a:t> operation physically represents a two-dimensional matrix. It is extended by displaying different hierarchy levels of one or more dimensions on one axis (column or row) in nested form. In the following example, three dimensions are displayed</a:t>
            </a:r>
            <a:r>
              <a:rPr lang="de-DE"/>
              <a:t>:</a:t>
            </a:r>
            <a:endParaRPr lang="de-DE" dirty="0"/>
          </a:p>
          <a:p>
            <a:pPr algn="l"/>
            <a:endParaRPr lang="de-DE" dirty="0"/>
          </a:p>
        </p:txBody>
      </p:sp>
      <p:sp>
        <p:nvSpPr>
          <p:cNvPr id="3" name="Rechteck 2"/>
          <p:cNvSpPr/>
          <p:nvPr/>
        </p:nvSpPr>
        <p:spPr bwMode="auto">
          <a:xfrm>
            <a:off x="1542162" y="2717801"/>
            <a:ext cx="1525097" cy="3818794"/>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 name="Textfeld 4"/>
          <p:cNvSpPr txBox="1"/>
          <p:nvPr/>
        </p:nvSpPr>
        <p:spPr>
          <a:xfrm>
            <a:off x="2042791" y="3507419"/>
            <a:ext cx="313267" cy="338554"/>
          </a:xfrm>
          <a:prstGeom prst="rect">
            <a:avLst/>
          </a:prstGeom>
          <a:noFill/>
          <a:ln w="28575">
            <a:solidFill>
              <a:srgbClr val="FF0000"/>
            </a:solidFill>
          </a:ln>
        </p:spPr>
        <p:txBody>
          <a:bodyPr wrap="square" rtlCol="0">
            <a:spAutoFit/>
          </a:bodyPr>
          <a:lstStyle/>
          <a:p>
            <a:r>
              <a:rPr lang="de-DE">
                <a:solidFill>
                  <a:srgbClr val="FD0000"/>
                </a:solidFill>
              </a:rPr>
              <a:t>1</a:t>
            </a:r>
          </a:p>
        </p:txBody>
      </p:sp>
      <p:sp>
        <p:nvSpPr>
          <p:cNvPr id="9" name="Rechteck 8"/>
          <p:cNvSpPr/>
          <p:nvPr/>
        </p:nvSpPr>
        <p:spPr bwMode="auto">
          <a:xfrm>
            <a:off x="3050325" y="2473189"/>
            <a:ext cx="4264875" cy="50121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Textfeld 9"/>
          <p:cNvSpPr txBox="1"/>
          <p:nvPr/>
        </p:nvSpPr>
        <p:spPr>
          <a:xfrm>
            <a:off x="2641826" y="3845973"/>
            <a:ext cx="313267" cy="338554"/>
          </a:xfrm>
          <a:prstGeom prst="rect">
            <a:avLst/>
          </a:prstGeom>
          <a:noFill/>
          <a:ln w="28575">
            <a:solidFill>
              <a:srgbClr val="FF0000"/>
            </a:solidFill>
          </a:ln>
        </p:spPr>
        <p:txBody>
          <a:bodyPr wrap="square" rtlCol="0">
            <a:spAutoFit/>
          </a:bodyPr>
          <a:lstStyle/>
          <a:p>
            <a:r>
              <a:rPr lang="de-DE">
                <a:solidFill>
                  <a:srgbClr val="FD0000"/>
                </a:solidFill>
              </a:rPr>
              <a:t>2</a:t>
            </a:r>
          </a:p>
        </p:txBody>
      </p:sp>
      <p:sp>
        <p:nvSpPr>
          <p:cNvPr id="11" name="Textfeld 10"/>
          <p:cNvSpPr txBox="1"/>
          <p:nvPr/>
        </p:nvSpPr>
        <p:spPr>
          <a:xfrm>
            <a:off x="5945924" y="2537394"/>
            <a:ext cx="313267" cy="338554"/>
          </a:xfrm>
          <a:prstGeom prst="rect">
            <a:avLst/>
          </a:prstGeom>
          <a:noFill/>
          <a:ln w="28575">
            <a:solidFill>
              <a:srgbClr val="FF0000"/>
            </a:solidFill>
          </a:ln>
        </p:spPr>
        <p:txBody>
          <a:bodyPr wrap="square" rtlCol="0">
            <a:spAutoFit/>
          </a:bodyPr>
          <a:lstStyle/>
          <a:p>
            <a:r>
              <a:rPr lang="de-DE">
                <a:solidFill>
                  <a:srgbClr val="FD0000"/>
                </a:solidFill>
              </a:rPr>
              <a:t>3</a:t>
            </a:r>
          </a:p>
        </p:txBody>
      </p:sp>
    </p:spTree>
    <p:extLst>
      <p:ext uri="{BB962C8B-B14F-4D97-AF65-F5344CB8AC3E}">
        <p14:creationId xmlns:p14="http://schemas.microsoft.com/office/powerpoint/2010/main" val="9966208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6</a:t>
            </a:fld>
            <a:endParaRPr lang="de-DE" altLang="de-DE"/>
          </a:p>
        </p:txBody>
      </p:sp>
      <p:sp>
        <p:nvSpPr>
          <p:cNvPr id="5" name="Title 1"/>
          <p:cNvSpPr txBox="1">
            <a:spLocks/>
          </p:cNvSpPr>
          <p:nvPr/>
        </p:nvSpPr>
        <p:spPr>
          <a:xfrm>
            <a:off x="35860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Worldwide Corporate Data Growth</a:t>
            </a:r>
          </a:p>
        </p:txBody>
      </p:sp>
      <p:sp>
        <p:nvSpPr>
          <p:cNvPr id="7" name="Textfeld 6"/>
          <p:cNvSpPr txBox="1"/>
          <p:nvPr/>
        </p:nvSpPr>
        <p:spPr>
          <a:xfrm>
            <a:off x="6927273" y="3683367"/>
            <a:ext cx="1587736" cy="738664"/>
          </a:xfrm>
          <a:prstGeom prst="rect">
            <a:avLst/>
          </a:prstGeom>
          <a:noFill/>
        </p:spPr>
        <p:txBody>
          <a:bodyPr wrap="square" rtlCol="0">
            <a:spAutoFit/>
          </a:bodyPr>
          <a:lstStyle/>
          <a:p>
            <a:r>
              <a:rPr lang="de-DE" sz="1400" dirty="0">
                <a:solidFill>
                  <a:schemeClr val="bg1"/>
                </a:solidFill>
              </a:rPr>
              <a:t>Web, Cloud, Mobile, Social, Sensor Data</a:t>
            </a:r>
          </a:p>
        </p:txBody>
      </p:sp>
      <p:sp>
        <p:nvSpPr>
          <p:cNvPr id="9" name="Textfeld 8"/>
          <p:cNvSpPr txBox="1"/>
          <p:nvPr/>
        </p:nvSpPr>
        <p:spPr>
          <a:xfrm>
            <a:off x="5910349" y="4583085"/>
            <a:ext cx="2671162" cy="307777"/>
          </a:xfrm>
          <a:prstGeom prst="rect">
            <a:avLst/>
          </a:prstGeom>
          <a:noFill/>
        </p:spPr>
        <p:txBody>
          <a:bodyPr wrap="square" rtlCol="0">
            <a:spAutoFit/>
          </a:bodyPr>
          <a:lstStyle/>
          <a:p>
            <a:r>
              <a:rPr lang="de-DE" sz="1400" dirty="0">
                <a:solidFill>
                  <a:schemeClr val="bg1"/>
                </a:solidFill>
              </a:rPr>
              <a:t>Business Transaction Data</a:t>
            </a:r>
          </a:p>
        </p:txBody>
      </p:sp>
      <p:pic>
        <p:nvPicPr>
          <p:cNvPr id="1026" name="Picture 2" descr="Bildergebnis für Worldwide Corporate Data 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471354"/>
            <a:ext cx="8472152" cy="423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6775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a:solidFill>
            <a:srgbClr val="31417A"/>
          </a:solidFill>
        </p:spPr>
        <p:txBody>
          <a:bodyPr/>
          <a:lstStyle/>
          <a:p>
            <a:fld id="{D7217F1D-EDFB-433F-B8D5-0F9EE47175CB}" type="slidenum">
              <a:rPr lang="de-DE" altLang="de-DE"/>
              <a:pPr/>
              <a:t>69</a:t>
            </a:fld>
            <a:endParaRPr lang="de-DE" altLang="de-DE"/>
          </a:p>
        </p:txBody>
      </p:sp>
      <p:sp>
        <p:nvSpPr>
          <p:cNvPr id="589826" name="Rectangle 2"/>
          <p:cNvSpPr>
            <a:spLocks noChangeArrowheads="1"/>
          </p:cNvSpPr>
          <p:nvPr/>
        </p:nvSpPr>
        <p:spPr bwMode="auto">
          <a:xfrm>
            <a:off x="217281" y="487366"/>
            <a:ext cx="346011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b="1"/>
              <a:t>OLAP as Excel plug-in</a:t>
            </a:r>
          </a:p>
        </p:txBody>
      </p:sp>
      <p:pic>
        <p:nvPicPr>
          <p:cNvPr id="589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281113"/>
            <a:ext cx="6865938"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36578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2072120" y="1752274"/>
            <a:ext cx="5812560" cy="4305960"/>
          </a:xfrm>
          <a:prstGeom prst="rect">
            <a:avLst/>
          </a:prstGeom>
        </p:spPr>
      </p:pic>
      <p:sp>
        <p:nvSpPr>
          <p:cNvPr id="62" name="Foliennummernplatzhalter 1"/>
          <p:cNvSpPr>
            <a:spLocks noGrp="1"/>
          </p:cNvSpPr>
          <p:nvPr>
            <p:ph type="sldNum" sz="quarter" idx="10"/>
          </p:nvPr>
        </p:nvSpPr>
        <p:spPr/>
        <p:txBody>
          <a:bodyPr/>
          <a:lstStyle/>
          <a:p>
            <a:fld id="{56151E56-F420-4E15-94F2-B3B2BAAD62CF}" type="slidenum">
              <a:rPr lang="de-DE" altLang="de-DE"/>
              <a:pPr/>
              <a:t>70</a:t>
            </a:fld>
            <a:endParaRPr lang="de-DE" altLang="de-DE"/>
          </a:p>
        </p:txBody>
      </p:sp>
      <p:sp>
        <p:nvSpPr>
          <p:cNvPr id="590850" name="Rectangle 2"/>
          <p:cNvSpPr>
            <a:spLocks noChangeArrowheads="1"/>
          </p:cNvSpPr>
          <p:nvPr/>
        </p:nvSpPr>
        <p:spPr bwMode="auto">
          <a:xfrm>
            <a:off x="90069" y="523875"/>
            <a:ext cx="501098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en-US" altLang="de-DE"/>
              <a:t>Architecture of an OLAP System</a:t>
            </a:r>
            <a:endParaRPr lang="de-DE" altLang="de-DE" b="1"/>
          </a:p>
        </p:txBody>
      </p:sp>
      <p:grpSp>
        <p:nvGrpSpPr>
          <p:cNvPr id="590911" name="Group 63"/>
          <p:cNvGrpSpPr>
            <a:grpSpLocks/>
          </p:cNvGrpSpPr>
          <p:nvPr/>
        </p:nvGrpSpPr>
        <p:grpSpPr bwMode="auto">
          <a:xfrm>
            <a:off x="2768602" y="3460754"/>
            <a:ext cx="881063" cy="593725"/>
            <a:chOff x="514" y="1380"/>
            <a:chExt cx="555" cy="374"/>
          </a:xfrm>
        </p:grpSpPr>
        <p:sp>
          <p:nvSpPr>
            <p:cNvPr id="590912" name="Rectangle 64"/>
            <p:cNvSpPr>
              <a:spLocks noChangeArrowheads="1"/>
            </p:cNvSpPr>
            <p:nvPr/>
          </p:nvSpPr>
          <p:spPr bwMode="auto">
            <a:xfrm>
              <a:off x="514" y="1437"/>
              <a:ext cx="424"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590913" name="Rectangle 65"/>
            <p:cNvSpPr>
              <a:spLocks noChangeArrowheads="1"/>
            </p:cNvSpPr>
            <p:nvPr/>
          </p:nvSpPr>
          <p:spPr bwMode="auto">
            <a:xfrm>
              <a:off x="514" y="1437"/>
              <a:ext cx="424" cy="317"/>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0914" name="Line 66"/>
            <p:cNvSpPr>
              <a:spLocks noChangeShapeType="1"/>
            </p:cNvSpPr>
            <p:nvPr/>
          </p:nvSpPr>
          <p:spPr bwMode="auto">
            <a:xfrm>
              <a:off x="55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5" name="Line 67"/>
            <p:cNvSpPr>
              <a:spLocks noChangeShapeType="1"/>
            </p:cNvSpPr>
            <p:nvPr/>
          </p:nvSpPr>
          <p:spPr bwMode="auto">
            <a:xfrm>
              <a:off x="585"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6" name="Line 68"/>
            <p:cNvSpPr>
              <a:spLocks noChangeShapeType="1"/>
            </p:cNvSpPr>
            <p:nvPr/>
          </p:nvSpPr>
          <p:spPr bwMode="auto">
            <a:xfrm>
              <a:off x="62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7" name="Line 69"/>
            <p:cNvSpPr>
              <a:spLocks noChangeShapeType="1"/>
            </p:cNvSpPr>
            <p:nvPr/>
          </p:nvSpPr>
          <p:spPr bwMode="auto">
            <a:xfrm>
              <a:off x="65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8" name="Line 70"/>
            <p:cNvSpPr>
              <a:spLocks noChangeShapeType="1"/>
            </p:cNvSpPr>
            <p:nvPr/>
          </p:nvSpPr>
          <p:spPr bwMode="auto">
            <a:xfrm>
              <a:off x="69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9" name="Line 71"/>
            <p:cNvSpPr>
              <a:spLocks noChangeShapeType="1"/>
            </p:cNvSpPr>
            <p:nvPr/>
          </p:nvSpPr>
          <p:spPr bwMode="auto">
            <a:xfrm>
              <a:off x="72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0" name="Line 72"/>
            <p:cNvSpPr>
              <a:spLocks noChangeShapeType="1"/>
            </p:cNvSpPr>
            <p:nvPr/>
          </p:nvSpPr>
          <p:spPr bwMode="auto">
            <a:xfrm>
              <a:off x="76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1" name="Line 73"/>
            <p:cNvSpPr>
              <a:spLocks noChangeShapeType="1"/>
            </p:cNvSpPr>
            <p:nvPr/>
          </p:nvSpPr>
          <p:spPr bwMode="auto">
            <a:xfrm>
              <a:off x="79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2" name="Line 74"/>
            <p:cNvSpPr>
              <a:spLocks noChangeShapeType="1"/>
            </p:cNvSpPr>
            <p:nvPr/>
          </p:nvSpPr>
          <p:spPr bwMode="auto">
            <a:xfrm>
              <a:off x="83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3" name="Line 75"/>
            <p:cNvSpPr>
              <a:spLocks noChangeShapeType="1"/>
            </p:cNvSpPr>
            <p:nvPr/>
          </p:nvSpPr>
          <p:spPr bwMode="auto">
            <a:xfrm>
              <a:off x="867"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4" name="Line 76"/>
            <p:cNvSpPr>
              <a:spLocks noChangeShapeType="1"/>
            </p:cNvSpPr>
            <p:nvPr/>
          </p:nvSpPr>
          <p:spPr bwMode="auto">
            <a:xfrm>
              <a:off x="903"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5" name="Line 77"/>
            <p:cNvSpPr>
              <a:spLocks noChangeShapeType="1"/>
            </p:cNvSpPr>
            <p:nvPr/>
          </p:nvSpPr>
          <p:spPr bwMode="auto">
            <a:xfrm flipH="1">
              <a:off x="514" y="1469"/>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6" name="Line 78"/>
            <p:cNvSpPr>
              <a:spLocks noChangeShapeType="1"/>
            </p:cNvSpPr>
            <p:nvPr/>
          </p:nvSpPr>
          <p:spPr bwMode="auto">
            <a:xfrm>
              <a:off x="514" y="1500"/>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7" name="Line 79"/>
            <p:cNvSpPr>
              <a:spLocks noChangeShapeType="1"/>
            </p:cNvSpPr>
            <p:nvPr/>
          </p:nvSpPr>
          <p:spPr bwMode="auto">
            <a:xfrm flipH="1">
              <a:off x="514" y="1532"/>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8" name="Line 80"/>
            <p:cNvSpPr>
              <a:spLocks noChangeShapeType="1"/>
            </p:cNvSpPr>
            <p:nvPr/>
          </p:nvSpPr>
          <p:spPr bwMode="auto">
            <a:xfrm>
              <a:off x="514" y="1564"/>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9" name="Line 81"/>
            <p:cNvSpPr>
              <a:spLocks noChangeShapeType="1"/>
            </p:cNvSpPr>
            <p:nvPr/>
          </p:nvSpPr>
          <p:spPr bwMode="auto">
            <a:xfrm flipH="1">
              <a:off x="514" y="1596"/>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0" name="Line 82"/>
            <p:cNvSpPr>
              <a:spLocks noChangeShapeType="1"/>
            </p:cNvSpPr>
            <p:nvPr/>
          </p:nvSpPr>
          <p:spPr bwMode="auto">
            <a:xfrm>
              <a:off x="514" y="1627"/>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1" name="Line 83"/>
            <p:cNvSpPr>
              <a:spLocks noChangeShapeType="1"/>
            </p:cNvSpPr>
            <p:nvPr/>
          </p:nvSpPr>
          <p:spPr bwMode="auto">
            <a:xfrm>
              <a:off x="514" y="1660"/>
              <a:ext cx="424"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2" name="Line 84"/>
            <p:cNvSpPr>
              <a:spLocks noChangeShapeType="1"/>
            </p:cNvSpPr>
            <p:nvPr/>
          </p:nvSpPr>
          <p:spPr bwMode="auto">
            <a:xfrm flipH="1">
              <a:off x="514" y="1723"/>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3" name="Line 85"/>
            <p:cNvSpPr>
              <a:spLocks noChangeShapeType="1"/>
            </p:cNvSpPr>
            <p:nvPr/>
          </p:nvSpPr>
          <p:spPr bwMode="auto">
            <a:xfrm>
              <a:off x="514" y="1691"/>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4" name="Line 86"/>
            <p:cNvSpPr>
              <a:spLocks noChangeShapeType="1"/>
            </p:cNvSpPr>
            <p:nvPr/>
          </p:nvSpPr>
          <p:spPr bwMode="auto">
            <a:xfrm>
              <a:off x="1068" y="138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5" name="Line 87"/>
            <p:cNvSpPr>
              <a:spLocks noChangeShapeType="1"/>
            </p:cNvSpPr>
            <p:nvPr/>
          </p:nvSpPr>
          <p:spPr bwMode="auto">
            <a:xfrm flipV="1">
              <a:off x="938" y="1697"/>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6" name="Line 88"/>
            <p:cNvSpPr>
              <a:spLocks noChangeShapeType="1"/>
            </p:cNvSpPr>
            <p:nvPr/>
          </p:nvSpPr>
          <p:spPr bwMode="auto">
            <a:xfrm flipV="1">
              <a:off x="938"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7" name="Line 89"/>
            <p:cNvSpPr>
              <a:spLocks noChangeShapeType="1"/>
            </p:cNvSpPr>
            <p:nvPr/>
          </p:nvSpPr>
          <p:spPr bwMode="auto">
            <a:xfrm flipV="1">
              <a:off x="938" y="1404"/>
              <a:ext cx="130" cy="6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8" name="Line 90"/>
            <p:cNvSpPr>
              <a:spLocks noChangeShapeType="1"/>
            </p:cNvSpPr>
            <p:nvPr/>
          </p:nvSpPr>
          <p:spPr bwMode="auto">
            <a:xfrm flipV="1">
              <a:off x="938" y="1438"/>
              <a:ext cx="130" cy="6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9" name="Line 91"/>
            <p:cNvSpPr>
              <a:spLocks noChangeShapeType="1"/>
            </p:cNvSpPr>
            <p:nvPr/>
          </p:nvSpPr>
          <p:spPr bwMode="auto">
            <a:xfrm flipV="1">
              <a:off x="938" y="1471"/>
              <a:ext cx="130" cy="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0" name="Line 92"/>
            <p:cNvSpPr>
              <a:spLocks noChangeShapeType="1"/>
            </p:cNvSpPr>
            <p:nvPr/>
          </p:nvSpPr>
          <p:spPr bwMode="auto">
            <a:xfrm flipV="1">
              <a:off x="938" y="1505"/>
              <a:ext cx="130" cy="5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1" name="Line 93"/>
            <p:cNvSpPr>
              <a:spLocks noChangeShapeType="1"/>
            </p:cNvSpPr>
            <p:nvPr/>
          </p:nvSpPr>
          <p:spPr bwMode="auto">
            <a:xfrm flipV="1">
              <a:off x="938" y="1538"/>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2" name="Line 94"/>
            <p:cNvSpPr>
              <a:spLocks noChangeShapeType="1"/>
            </p:cNvSpPr>
            <p:nvPr/>
          </p:nvSpPr>
          <p:spPr bwMode="auto">
            <a:xfrm flipV="1">
              <a:off x="938" y="1571"/>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3" name="Line 95"/>
            <p:cNvSpPr>
              <a:spLocks noChangeShapeType="1"/>
            </p:cNvSpPr>
            <p:nvPr/>
          </p:nvSpPr>
          <p:spPr bwMode="auto">
            <a:xfrm flipV="1">
              <a:off x="938" y="1604"/>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4" name="Line 96"/>
            <p:cNvSpPr>
              <a:spLocks noChangeShapeType="1"/>
            </p:cNvSpPr>
            <p:nvPr/>
          </p:nvSpPr>
          <p:spPr bwMode="auto">
            <a:xfrm flipV="1">
              <a:off x="938" y="1635"/>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5" name="Line 97"/>
            <p:cNvSpPr>
              <a:spLocks noChangeShapeType="1"/>
            </p:cNvSpPr>
            <p:nvPr/>
          </p:nvSpPr>
          <p:spPr bwMode="auto">
            <a:xfrm flipV="1">
              <a:off x="938" y="1667"/>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6" name="Line 98"/>
            <p:cNvSpPr>
              <a:spLocks noChangeShapeType="1"/>
            </p:cNvSpPr>
            <p:nvPr/>
          </p:nvSpPr>
          <p:spPr bwMode="auto">
            <a:xfrm>
              <a:off x="957" y="1429"/>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7" name="Line 99"/>
            <p:cNvSpPr>
              <a:spLocks noChangeShapeType="1"/>
            </p:cNvSpPr>
            <p:nvPr/>
          </p:nvSpPr>
          <p:spPr bwMode="auto">
            <a:xfrm>
              <a:off x="978" y="1420"/>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8" name="Line 100"/>
            <p:cNvSpPr>
              <a:spLocks noChangeShapeType="1"/>
            </p:cNvSpPr>
            <p:nvPr/>
          </p:nvSpPr>
          <p:spPr bwMode="auto">
            <a:xfrm>
              <a:off x="999" y="141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9" name="Line 101"/>
            <p:cNvSpPr>
              <a:spLocks noChangeShapeType="1"/>
            </p:cNvSpPr>
            <p:nvPr/>
          </p:nvSpPr>
          <p:spPr bwMode="auto">
            <a:xfrm>
              <a:off x="1023" y="140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0" name="Line 102"/>
            <p:cNvSpPr>
              <a:spLocks noChangeShapeType="1"/>
            </p:cNvSpPr>
            <p:nvPr/>
          </p:nvSpPr>
          <p:spPr bwMode="auto">
            <a:xfrm>
              <a:off x="1044" y="1391"/>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1" name="Line 103"/>
            <p:cNvSpPr>
              <a:spLocks noChangeShapeType="1"/>
            </p:cNvSpPr>
            <p:nvPr/>
          </p:nvSpPr>
          <p:spPr bwMode="auto">
            <a:xfrm flipH="1">
              <a:off x="645" y="1380"/>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2" name="Line 104"/>
            <p:cNvSpPr>
              <a:spLocks noChangeShapeType="1"/>
            </p:cNvSpPr>
            <p:nvPr/>
          </p:nvSpPr>
          <p:spPr bwMode="auto">
            <a:xfrm flipV="1">
              <a:off x="514"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3" name="Line 105"/>
            <p:cNvSpPr>
              <a:spLocks noChangeShapeType="1"/>
            </p:cNvSpPr>
            <p:nvPr/>
          </p:nvSpPr>
          <p:spPr bwMode="auto">
            <a:xfrm flipH="1">
              <a:off x="535" y="1429"/>
              <a:ext cx="423"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4" name="Line 106"/>
            <p:cNvSpPr>
              <a:spLocks noChangeShapeType="1"/>
            </p:cNvSpPr>
            <p:nvPr/>
          </p:nvSpPr>
          <p:spPr bwMode="auto">
            <a:xfrm flipH="1">
              <a:off x="553" y="1420"/>
              <a:ext cx="42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5" name="Line 107"/>
            <p:cNvSpPr>
              <a:spLocks noChangeShapeType="1"/>
            </p:cNvSpPr>
            <p:nvPr/>
          </p:nvSpPr>
          <p:spPr bwMode="auto">
            <a:xfrm flipH="1">
              <a:off x="574" y="141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6" name="Line 108"/>
            <p:cNvSpPr>
              <a:spLocks noChangeShapeType="1"/>
            </p:cNvSpPr>
            <p:nvPr/>
          </p:nvSpPr>
          <p:spPr bwMode="auto">
            <a:xfrm flipH="1">
              <a:off x="596" y="140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7" name="Line 109"/>
            <p:cNvSpPr>
              <a:spLocks noChangeShapeType="1"/>
            </p:cNvSpPr>
            <p:nvPr/>
          </p:nvSpPr>
          <p:spPr bwMode="auto">
            <a:xfrm flipH="1">
              <a:off x="617" y="1392"/>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8" name="Line 110"/>
            <p:cNvSpPr>
              <a:spLocks noChangeShapeType="1"/>
            </p:cNvSpPr>
            <p:nvPr/>
          </p:nvSpPr>
          <p:spPr bwMode="auto">
            <a:xfrm flipV="1">
              <a:off x="55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9" name="Line 111"/>
            <p:cNvSpPr>
              <a:spLocks noChangeShapeType="1"/>
            </p:cNvSpPr>
            <p:nvPr/>
          </p:nvSpPr>
          <p:spPr bwMode="auto">
            <a:xfrm flipV="1">
              <a:off x="587"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0" name="Line 112"/>
            <p:cNvSpPr>
              <a:spLocks noChangeShapeType="1"/>
            </p:cNvSpPr>
            <p:nvPr/>
          </p:nvSpPr>
          <p:spPr bwMode="auto">
            <a:xfrm flipV="1">
              <a:off x="62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1" name="Line 113"/>
            <p:cNvSpPr>
              <a:spLocks noChangeShapeType="1"/>
            </p:cNvSpPr>
            <p:nvPr/>
          </p:nvSpPr>
          <p:spPr bwMode="auto">
            <a:xfrm flipV="1">
              <a:off x="657"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2" name="Line 114"/>
            <p:cNvSpPr>
              <a:spLocks noChangeShapeType="1"/>
            </p:cNvSpPr>
            <p:nvPr/>
          </p:nvSpPr>
          <p:spPr bwMode="auto">
            <a:xfrm flipV="1">
              <a:off x="690"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3" name="Line 115"/>
            <p:cNvSpPr>
              <a:spLocks noChangeShapeType="1"/>
            </p:cNvSpPr>
            <p:nvPr/>
          </p:nvSpPr>
          <p:spPr bwMode="auto">
            <a:xfrm flipV="1">
              <a:off x="726"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4" name="Line 116"/>
            <p:cNvSpPr>
              <a:spLocks noChangeShapeType="1"/>
            </p:cNvSpPr>
            <p:nvPr/>
          </p:nvSpPr>
          <p:spPr bwMode="auto">
            <a:xfrm flipV="1">
              <a:off x="762"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5" name="Line 117"/>
            <p:cNvSpPr>
              <a:spLocks noChangeShapeType="1"/>
            </p:cNvSpPr>
            <p:nvPr/>
          </p:nvSpPr>
          <p:spPr bwMode="auto">
            <a:xfrm flipV="1">
              <a:off x="799"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6" name="Line 118"/>
            <p:cNvSpPr>
              <a:spLocks noChangeShapeType="1"/>
            </p:cNvSpPr>
            <p:nvPr/>
          </p:nvSpPr>
          <p:spPr bwMode="auto">
            <a:xfrm flipV="1">
              <a:off x="832" y="1381"/>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7" name="Line 119"/>
            <p:cNvSpPr>
              <a:spLocks noChangeShapeType="1"/>
            </p:cNvSpPr>
            <p:nvPr/>
          </p:nvSpPr>
          <p:spPr bwMode="auto">
            <a:xfrm flipV="1">
              <a:off x="873"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8" name="Line 120"/>
            <p:cNvSpPr>
              <a:spLocks noChangeShapeType="1"/>
            </p:cNvSpPr>
            <p:nvPr/>
          </p:nvSpPr>
          <p:spPr bwMode="auto">
            <a:xfrm flipV="1">
              <a:off x="901"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3" name="Textfeld 2"/>
          <p:cNvSpPr txBox="1"/>
          <p:nvPr/>
        </p:nvSpPr>
        <p:spPr>
          <a:xfrm>
            <a:off x="6375399" y="1896533"/>
            <a:ext cx="1888068" cy="738664"/>
          </a:xfrm>
          <a:prstGeom prst="rect">
            <a:avLst/>
          </a:prstGeom>
          <a:noFill/>
        </p:spPr>
        <p:txBody>
          <a:bodyPr wrap="square" rtlCol="0">
            <a:spAutoFit/>
          </a:bodyPr>
          <a:lstStyle/>
          <a:p>
            <a:r>
              <a:rPr lang="de-DE" sz="1400"/>
              <a:t>Enduser Computer (e.g. with Excel and OLAP plug-in)</a:t>
            </a:r>
          </a:p>
        </p:txBody>
      </p:sp>
    </p:spTree>
    <p:extLst>
      <p:ext uri="{BB962C8B-B14F-4D97-AF65-F5344CB8AC3E}">
        <p14:creationId xmlns:p14="http://schemas.microsoft.com/office/powerpoint/2010/main" val="96943311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71</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3317864" y="3064601"/>
            <a:ext cx="218970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196850">
              <a:spcBef>
                <a:spcPct val="30000"/>
              </a:spcBef>
              <a:tabLst>
                <a:tab pos="292100" algn="l"/>
                <a:tab pos="673100" algn="l"/>
                <a:tab pos="1333500" algn="l"/>
              </a:tabLst>
            </a:pPr>
            <a:r>
              <a:rPr lang="de-DE" sz="3200">
                <a:solidFill>
                  <a:srgbClr val="FF3300"/>
                </a:solidFill>
              </a:rPr>
              <a:t>3</a:t>
            </a:r>
            <a:r>
              <a:rPr lang="de-DE" sz="3200" dirty="0">
                <a:solidFill>
                  <a:srgbClr val="FF3300"/>
                </a:solidFill>
              </a:rPr>
              <a:t>	 Big Data</a:t>
            </a:r>
            <a:endParaRPr lang="de-DE" sz="3200" b="0" dirty="0"/>
          </a:p>
        </p:txBody>
      </p:sp>
    </p:spTree>
    <p:extLst>
      <p:ext uri="{BB962C8B-B14F-4D97-AF65-F5344CB8AC3E}">
        <p14:creationId xmlns:p14="http://schemas.microsoft.com/office/powerpoint/2010/main" val="307048721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72</a:t>
            </a:fld>
            <a:endParaRPr lang="de-DE" sz="800">
              <a:solidFill>
                <a:schemeClr val="bg1"/>
              </a:solidFill>
            </a:endParaRPr>
          </a:p>
        </p:txBody>
      </p:sp>
      <p:sp>
        <p:nvSpPr>
          <p:cNvPr id="2" name="Textfeld 1"/>
          <p:cNvSpPr txBox="1"/>
          <p:nvPr/>
        </p:nvSpPr>
        <p:spPr>
          <a:xfrm>
            <a:off x="390699" y="1088968"/>
            <a:ext cx="8661863" cy="5301451"/>
          </a:xfrm>
          <a:prstGeom prst="rect">
            <a:avLst/>
          </a:prstGeom>
          <a:noFill/>
        </p:spPr>
        <p:txBody>
          <a:bodyPr wrap="square" rtlCol="0">
            <a:spAutoFit/>
          </a:bodyPr>
          <a:lstStyle/>
          <a:p>
            <a:pPr algn="l">
              <a:spcBef>
                <a:spcPts val="300"/>
              </a:spcBef>
            </a:pPr>
            <a:r>
              <a:rPr lang="en-US" sz="1800"/>
              <a:t>Traditional DWH solutions are designed to provide a single point of truth. Important aspects are: </a:t>
            </a:r>
            <a:r>
              <a:rPr lang="de-DE" sz="1800"/>
              <a:t> </a:t>
            </a:r>
            <a:endParaRPr lang="de-DE" sz="1800" dirty="0"/>
          </a:p>
          <a:p>
            <a:pPr marL="182563" indent="-182563" algn="l">
              <a:spcBef>
                <a:spcPts val="300"/>
              </a:spcBef>
              <a:buSzPct val="140000"/>
              <a:buFont typeface="Arial" panose="020B0604020202020204" pitchFamily="34" charset="0"/>
              <a:buChar char="•"/>
            </a:pPr>
            <a:r>
              <a:rPr lang="en-US" sz="1800" b="0"/>
              <a:t>Merge and unify data from multiple data sources</a:t>
            </a:r>
            <a:endParaRPr lang="de-DE" sz="1800" b="0" dirty="0"/>
          </a:p>
          <a:p>
            <a:pPr marL="182563" indent="-182563" algn="l">
              <a:spcBef>
                <a:spcPts val="300"/>
              </a:spcBef>
              <a:buSzPct val="140000"/>
              <a:buFont typeface="Arial" panose="020B0604020202020204" pitchFamily="34" charset="0"/>
              <a:buChar char="•"/>
            </a:pPr>
            <a:r>
              <a:rPr lang="de-DE" sz="1800" b="0"/>
              <a:t>High data quality</a:t>
            </a:r>
            <a:endParaRPr lang="de-DE" sz="1800" b="0" dirty="0"/>
          </a:p>
          <a:p>
            <a:pPr marL="182563" indent="-182563" algn="l">
              <a:spcBef>
                <a:spcPts val="300"/>
              </a:spcBef>
              <a:buSzPct val="140000"/>
              <a:buFont typeface="Arial" panose="020B0604020202020204" pitchFamily="34" charset="0"/>
              <a:buChar char="•"/>
            </a:pPr>
            <a:r>
              <a:rPr lang="en-US" sz="1800" b="0"/>
              <a:t>Proper historization of the data</a:t>
            </a:r>
            <a:endParaRPr lang="de-DE" sz="1800" b="0" dirty="0"/>
          </a:p>
          <a:p>
            <a:pPr marL="182563" indent="-182563" algn="l">
              <a:spcBef>
                <a:spcPts val="300"/>
              </a:spcBef>
              <a:buSzPct val="140000"/>
              <a:buFont typeface="Arial" panose="020B0604020202020204" pitchFamily="34" charset="0"/>
              <a:buChar char="•"/>
            </a:pPr>
            <a:r>
              <a:rPr lang="de-DE" sz="1800" b="0" dirty="0"/>
              <a:t>Data </a:t>
            </a:r>
            <a:r>
              <a:rPr lang="de-DE" sz="1800" b="0" err="1"/>
              <a:t>Governance</a:t>
            </a:r>
            <a:r>
              <a:rPr lang="de-DE" sz="1800" b="0"/>
              <a:t> and </a:t>
            </a:r>
            <a:r>
              <a:rPr lang="de-DE" sz="1800" b="0" dirty="0"/>
              <a:t>Compliance</a:t>
            </a:r>
          </a:p>
          <a:p>
            <a:pPr algn="l">
              <a:spcBef>
                <a:spcPts val="1200"/>
              </a:spcBef>
            </a:pPr>
            <a:r>
              <a:rPr lang="en-US" sz="1800"/>
              <a:t>This results in the following problem areas in today's world:</a:t>
            </a:r>
            <a:endParaRPr lang="de-DE" sz="1800" dirty="0"/>
          </a:p>
          <a:p>
            <a:pPr marL="182563" indent="-182563" algn="l">
              <a:spcBef>
                <a:spcPts val="300"/>
              </a:spcBef>
              <a:buSzPct val="140000"/>
              <a:buFont typeface="Arial" panose="020B0604020202020204" pitchFamily="34" charset="0"/>
              <a:buChar char="•"/>
            </a:pPr>
            <a:r>
              <a:rPr lang="en-US" sz="1800"/>
              <a:t>Lack of flexibility</a:t>
            </a:r>
            <a:r>
              <a:rPr lang="en-US" sz="1800" b="0"/>
              <a:t> due to high effort for changes</a:t>
            </a:r>
          </a:p>
          <a:p>
            <a:pPr marL="182563" indent="-182563" algn="l">
              <a:spcBef>
                <a:spcPts val="300"/>
              </a:spcBef>
              <a:buSzPct val="140000"/>
              <a:buFont typeface="Arial" panose="020B0604020202020204" pitchFamily="34" charset="0"/>
              <a:buChar char="•"/>
            </a:pPr>
            <a:r>
              <a:rPr lang="en-US" sz="1800"/>
              <a:t>Time expenditure</a:t>
            </a:r>
            <a:r>
              <a:rPr lang="en-US" sz="1800" b="0"/>
              <a:t> due to transfer from the operational sources and the aggregations</a:t>
            </a:r>
            <a:r>
              <a:rPr lang="en-US" sz="1800"/>
              <a:t> </a:t>
            </a:r>
          </a:p>
          <a:p>
            <a:pPr marL="182563" indent="-182563" algn="l">
              <a:spcBef>
                <a:spcPts val="300"/>
              </a:spcBef>
              <a:buSzPct val="140000"/>
              <a:buFont typeface="Arial" panose="020B0604020202020204" pitchFamily="34" charset="0"/>
              <a:buChar char="•"/>
            </a:pPr>
            <a:r>
              <a:rPr lang="en-US" sz="1800"/>
              <a:t>Past orientation of data (snapshot of the past); </a:t>
            </a:r>
            <a:r>
              <a:rPr lang="en-US" sz="1800" b="0"/>
              <a:t>There is an</a:t>
            </a:r>
            <a:r>
              <a:rPr lang="en-US" sz="1800"/>
              <a:t> </a:t>
            </a:r>
            <a:r>
              <a:rPr lang="en-US" sz="1800" b="0"/>
              <a:t>increasing need for ad hoc and real-time analyses</a:t>
            </a:r>
          </a:p>
          <a:p>
            <a:pPr marL="182563" indent="-182563" algn="l">
              <a:spcBef>
                <a:spcPts val="300"/>
              </a:spcBef>
              <a:buSzPct val="140000"/>
              <a:buFont typeface="Arial" panose="020B0604020202020204" pitchFamily="34" charset="0"/>
              <a:buChar char="•"/>
            </a:pPr>
            <a:r>
              <a:rPr lang="en-US" sz="1800"/>
              <a:t>Partial knowledge</a:t>
            </a:r>
            <a:r>
              <a:rPr lang="en-US" sz="1800" b="0"/>
              <a:t>, as only structured data is stored with increasing need for social media data, etc.</a:t>
            </a:r>
          </a:p>
          <a:p>
            <a:pPr marL="182563" indent="-182563" algn="l">
              <a:spcBef>
                <a:spcPts val="300"/>
              </a:spcBef>
              <a:buSzPct val="140000"/>
              <a:buFont typeface="Arial" panose="020B0604020202020204" pitchFamily="34" charset="0"/>
              <a:buChar char="•"/>
            </a:pPr>
            <a:r>
              <a:rPr lang="en-US" sz="1800"/>
              <a:t>Patchwork</a:t>
            </a:r>
            <a:r>
              <a:rPr lang="en-US" sz="1800" b="0"/>
              <a:t>; due to gradual introduction of data warehouses, many solution islands exist and are operated separately from each other both technically and methodologically</a:t>
            </a:r>
            <a:endParaRPr lang="de-DE" sz="1800" b="0" dirty="0"/>
          </a:p>
        </p:txBody>
      </p:sp>
      <p:sp>
        <p:nvSpPr>
          <p:cNvPr id="5" name="Text Box 16"/>
          <p:cNvSpPr txBox="1">
            <a:spLocks noChangeArrowheads="1"/>
          </p:cNvSpPr>
          <p:nvPr/>
        </p:nvSpPr>
        <p:spPr bwMode="auto">
          <a:xfrm>
            <a:off x="185904" y="434540"/>
            <a:ext cx="707002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a:latin typeface="Arial" pitchFamily="34" charset="0"/>
              </a:rPr>
              <a:t>Limitations of the Data Warehouse Approach</a:t>
            </a:r>
            <a:endParaRPr lang="de-DE" altLang="de-DE" dirty="0">
              <a:latin typeface="Arial" pitchFamily="34" charset="0"/>
            </a:endParaRPr>
          </a:p>
        </p:txBody>
      </p:sp>
    </p:spTree>
    <p:extLst>
      <p:ext uri="{BB962C8B-B14F-4D97-AF65-F5344CB8AC3E}">
        <p14:creationId xmlns:p14="http://schemas.microsoft.com/office/powerpoint/2010/main" val="128973469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What is Big Data?</a:t>
            </a:r>
          </a:p>
        </p:txBody>
      </p:sp>
      <p:sp>
        <p:nvSpPr>
          <p:cNvPr id="2" name="Textfeld 1"/>
          <p:cNvSpPr txBox="1"/>
          <p:nvPr/>
        </p:nvSpPr>
        <p:spPr>
          <a:xfrm>
            <a:off x="756458" y="1379913"/>
            <a:ext cx="7506392" cy="4401205"/>
          </a:xfrm>
          <a:prstGeom prst="rect">
            <a:avLst/>
          </a:prstGeom>
          <a:noFill/>
        </p:spPr>
        <p:txBody>
          <a:bodyPr wrap="square" rtlCol="0">
            <a:spAutoFit/>
          </a:bodyPr>
          <a:lstStyle/>
          <a:p>
            <a:pPr algn="l">
              <a:tabLst>
                <a:tab pos="7323138" algn="r"/>
              </a:tabLst>
            </a:pPr>
            <a:r>
              <a:rPr lang="en-US" sz="2000" dirty="0"/>
              <a:t>The basic idea behind the phrase 'Big Data' is that everything we do is increasingly leaving a digital trace (or data), which we (and others) can use and analyze.  	</a:t>
            </a:r>
            <a:br>
              <a:rPr lang="en-US" sz="2000" dirty="0"/>
            </a:br>
            <a:r>
              <a:rPr lang="en-US" sz="2000" dirty="0"/>
              <a:t>	-- Bernard Marr</a:t>
            </a:r>
          </a:p>
          <a:p>
            <a:pPr algn="l">
              <a:tabLst>
                <a:tab pos="7323138" algn="r"/>
              </a:tabLst>
            </a:pPr>
            <a:endParaRPr lang="en-US" sz="2000" dirty="0"/>
          </a:p>
          <a:p>
            <a:pPr algn="l">
              <a:tabLst>
                <a:tab pos="7323138" algn="r"/>
              </a:tabLst>
            </a:pPr>
            <a:r>
              <a:rPr lang="en-US" sz="2000" dirty="0"/>
              <a:t>Big Data is the frontier of a ﬁrm’s ability to store, process, and access (SPA) all the data it needs to operate effectively, make decisions‚ reduce risks, and serve customers.  	</a:t>
            </a:r>
            <a:br>
              <a:rPr lang="en-US" sz="2000" dirty="0"/>
            </a:br>
            <a:r>
              <a:rPr lang="en-US" sz="2000" dirty="0"/>
              <a:t>	-- Forrester</a:t>
            </a:r>
          </a:p>
          <a:p>
            <a:pPr algn="l">
              <a:tabLst>
                <a:tab pos="7323138" algn="r"/>
              </a:tabLst>
            </a:pPr>
            <a:endParaRPr lang="en-US" sz="2000" dirty="0"/>
          </a:p>
          <a:p>
            <a:pPr algn="l">
              <a:tabLst>
                <a:tab pos="7323138" algn="r"/>
              </a:tabLst>
            </a:pPr>
            <a:r>
              <a:rPr lang="en-US" sz="2000" dirty="0"/>
              <a:t>Big Data is not about the </a:t>
            </a:r>
            <a:r>
              <a:rPr lang="en-US" sz="2000" i="1" dirty="0"/>
              <a:t>size</a:t>
            </a:r>
            <a:r>
              <a:rPr lang="en-US" sz="2000" dirty="0"/>
              <a:t> of the data, it's about the </a:t>
            </a:r>
            <a:r>
              <a:rPr lang="en-US" sz="2000" i="1" dirty="0"/>
              <a:t>value</a:t>
            </a:r>
            <a:r>
              <a:rPr lang="en-US" sz="2000" dirty="0"/>
              <a:t> within the data.	-- David Wellman</a:t>
            </a:r>
          </a:p>
        </p:txBody>
      </p:sp>
    </p:spTree>
    <p:extLst>
      <p:ext uri="{BB962C8B-B14F-4D97-AF65-F5344CB8AC3E}">
        <p14:creationId xmlns:p14="http://schemas.microsoft.com/office/powerpoint/2010/main" val="127615623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74</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4V’s of Big Data</a:t>
            </a:r>
          </a:p>
        </p:txBody>
      </p:sp>
      <p:pic>
        <p:nvPicPr>
          <p:cNvPr id="5" name="Picture 4"/>
          <p:cNvPicPr>
            <a:picLocks noChangeAspect="1"/>
          </p:cNvPicPr>
          <p:nvPr/>
        </p:nvPicPr>
        <p:blipFill>
          <a:blip r:embed="rId2"/>
          <a:stretch>
            <a:fillRect/>
          </a:stretch>
        </p:blipFill>
        <p:spPr>
          <a:xfrm>
            <a:off x="900113" y="1948550"/>
            <a:ext cx="7012956" cy="3584037"/>
          </a:xfrm>
          <a:prstGeom prst="rect">
            <a:avLst/>
          </a:prstGeom>
        </p:spPr>
      </p:pic>
      <p:sp>
        <p:nvSpPr>
          <p:cNvPr id="6" name="Textfeld 5"/>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3848640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Volume (Scale)</a:t>
            </a:r>
            <a:endParaRPr lang="en-US" sz="2400" dirty="0">
              <a:latin typeface="+mn-lt"/>
            </a:endParaRPr>
          </a:p>
        </p:txBody>
      </p:sp>
      <p:pic>
        <p:nvPicPr>
          <p:cNvPr id="2" name="Grafik 1"/>
          <p:cNvPicPr>
            <a:picLocks noChangeAspect="1"/>
          </p:cNvPicPr>
          <p:nvPr/>
        </p:nvPicPr>
        <p:blipFill>
          <a:blip r:embed="rId2"/>
          <a:stretch>
            <a:fillRect/>
          </a:stretch>
        </p:blipFill>
        <p:spPr>
          <a:xfrm>
            <a:off x="283949" y="1184323"/>
            <a:ext cx="5110172" cy="3321027"/>
          </a:xfrm>
          <a:prstGeom prst="rect">
            <a:avLst/>
          </a:prstGeom>
        </p:spPr>
      </p:pic>
      <p:pic>
        <p:nvPicPr>
          <p:cNvPr id="3" name="Grafik 2"/>
          <p:cNvPicPr>
            <a:picLocks noChangeAspect="1"/>
          </p:cNvPicPr>
          <p:nvPr/>
        </p:nvPicPr>
        <p:blipFill>
          <a:blip r:embed="rId3"/>
          <a:stretch>
            <a:fillRect/>
          </a:stretch>
        </p:blipFill>
        <p:spPr>
          <a:xfrm>
            <a:off x="5484389" y="4211273"/>
            <a:ext cx="3487367" cy="2134168"/>
          </a:xfrm>
          <a:prstGeom prst="rect">
            <a:avLst/>
          </a:prstGeom>
        </p:spPr>
      </p:pic>
    </p:spTree>
    <p:extLst>
      <p:ext uri="{BB962C8B-B14F-4D97-AF65-F5344CB8AC3E}">
        <p14:creationId xmlns:p14="http://schemas.microsoft.com/office/powerpoint/2010/main" val="50965756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76</a:t>
            </a:fld>
            <a:endParaRPr lang="en-US" sz="800" dirty="0">
              <a:solidFill>
                <a:schemeClr val="bg1"/>
              </a:solidFill>
            </a:endParaRPr>
          </a:p>
        </p:txBody>
      </p:sp>
      <p:sp>
        <p:nvSpPr>
          <p:cNvPr id="4099" name="Rectangle 2"/>
          <p:cNvSpPr>
            <a:spLocks noChangeArrowheads="1"/>
          </p:cNvSpPr>
          <p:nvPr/>
        </p:nvSpPr>
        <p:spPr bwMode="auto">
          <a:xfrm>
            <a:off x="177800" y="244043"/>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The Model of Generating and </a:t>
            </a:r>
            <a:br>
              <a:rPr lang="en-US" sz="2400" dirty="0">
                <a:solidFill>
                  <a:sysClr val="windowText" lastClr="000000"/>
                </a:solidFill>
                <a:latin typeface="+mn-lt"/>
              </a:rPr>
            </a:br>
            <a:r>
              <a:rPr lang="en-US" sz="2400" dirty="0">
                <a:solidFill>
                  <a:sysClr val="windowText" lastClr="000000"/>
                </a:solidFill>
                <a:latin typeface="+mn-lt"/>
              </a:rPr>
              <a:t>Consuming Data has Changed</a:t>
            </a:r>
          </a:p>
        </p:txBody>
      </p:sp>
      <p:pic>
        <p:nvPicPr>
          <p:cNvPr id="32"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58" y="2362728"/>
            <a:ext cx="996168" cy="928795"/>
          </a:xfrm>
          <a:prstGeom prst="rect">
            <a:avLst/>
          </a:prstGeom>
        </p:spPr>
      </p:pic>
      <p:pic>
        <p:nvPicPr>
          <p:cNvPr id="33" name="Picture 4"/>
          <p:cNvPicPr>
            <a:picLocks noChangeAspect="1"/>
          </p:cNvPicPr>
          <p:nvPr/>
        </p:nvPicPr>
        <p:blipFill>
          <a:blip r:embed="rId3"/>
          <a:stretch>
            <a:fillRect/>
          </a:stretch>
        </p:blipFill>
        <p:spPr>
          <a:xfrm>
            <a:off x="2098066" y="2362728"/>
            <a:ext cx="889834" cy="889149"/>
          </a:xfrm>
          <a:prstGeom prst="rect">
            <a:avLst/>
          </a:prstGeom>
        </p:spPr>
      </p:pic>
      <p:sp>
        <p:nvSpPr>
          <p:cNvPr id="34" name="TextBox 5"/>
          <p:cNvSpPr txBox="1"/>
          <p:nvPr/>
        </p:nvSpPr>
        <p:spPr>
          <a:xfrm>
            <a:off x="682566" y="1648234"/>
            <a:ext cx="7624946" cy="646331"/>
          </a:xfrm>
          <a:prstGeom prst="rect">
            <a:avLst/>
          </a:prstGeom>
          <a:noFill/>
        </p:spPr>
        <p:txBody>
          <a:bodyPr wrap="square" rtlCol="0">
            <a:spAutoFit/>
          </a:bodyPr>
          <a:lstStyle/>
          <a:p>
            <a:pPr algn="l" eaLnBrk="1" fontAlgn="auto" hangingPunct="1">
              <a:spcBef>
                <a:spcPts val="0"/>
              </a:spcBef>
              <a:spcAft>
                <a:spcPts val="0"/>
              </a:spcAft>
            </a:pPr>
            <a:r>
              <a:rPr lang="en-US" sz="1800" dirty="0">
                <a:solidFill>
                  <a:srgbClr val="0000FF"/>
                </a:solidFill>
                <a:latin typeface="+mn-lt"/>
                <a:ea typeface="+mn-ea"/>
              </a:rPr>
              <a:t>Old Model: </a:t>
            </a:r>
            <a:r>
              <a:rPr lang="en-US" sz="1800" dirty="0">
                <a:solidFill>
                  <a:prstClr val="black"/>
                </a:solidFill>
                <a:latin typeface="+mn-lt"/>
                <a:ea typeface="+mn-ea"/>
              </a:rPr>
              <a:t>Few companies are generating data, all others are consuming data </a:t>
            </a:r>
          </a:p>
        </p:txBody>
      </p:sp>
      <p:pic>
        <p:nvPicPr>
          <p:cNvPr id="35" name="Picture 9"/>
          <p:cNvPicPr>
            <a:picLocks noChangeAspect="1"/>
          </p:cNvPicPr>
          <p:nvPr/>
        </p:nvPicPr>
        <p:blipFill>
          <a:blip r:embed="rId4"/>
          <a:stretch>
            <a:fillRect/>
          </a:stretch>
        </p:blipFill>
        <p:spPr>
          <a:xfrm>
            <a:off x="5141937" y="2271802"/>
            <a:ext cx="1251853" cy="929560"/>
          </a:xfrm>
          <a:prstGeom prst="rect">
            <a:avLst/>
          </a:prstGeom>
        </p:spPr>
      </p:pic>
      <p:sp>
        <p:nvSpPr>
          <p:cNvPr id="36" name="Right Arrow 10"/>
          <p:cNvSpPr/>
          <p:nvPr/>
        </p:nvSpPr>
        <p:spPr>
          <a:xfrm>
            <a:off x="3153405" y="2555571"/>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grpSp>
        <p:nvGrpSpPr>
          <p:cNvPr id="37" name="Group 13"/>
          <p:cNvGrpSpPr/>
          <p:nvPr/>
        </p:nvGrpSpPr>
        <p:grpSpPr>
          <a:xfrm>
            <a:off x="682565" y="3719130"/>
            <a:ext cx="7717177" cy="1614895"/>
            <a:chOff x="367344" y="4332069"/>
            <a:chExt cx="7717177" cy="1614895"/>
          </a:xfrm>
        </p:grpSpPr>
        <p:pic>
          <p:nvPicPr>
            <p:cNvPr id="3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936" y="5032760"/>
              <a:ext cx="1317519" cy="914204"/>
            </a:xfrm>
            <a:prstGeom prst="rect">
              <a:avLst/>
            </a:prstGeom>
          </p:spPr>
        </p:pic>
        <p:sp>
          <p:nvSpPr>
            <p:cNvPr id="39" name="Rectangle 8"/>
            <p:cNvSpPr/>
            <p:nvPr/>
          </p:nvSpPr>
          <p:spPr>
            <a:xfrm>
              <a:off x="367344" y="4332069"/>
              <a:ext cx="7717177" cy="646331"/>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rgbClr val="0000FF"/>
                  </a:solidFill>
                  <a:effectLst/>
                  <a:uLnTx/>
                  <a:uFillTx/>
                  <a:latin typeface="+mn-lt"/>
                  <a:ea typeface="+mn-ea"/>
                </a:rPr>
                <a:t>New Model: </a:t>
              </a:r>
              <a:r>
                <a:rPr kumimoji="0" lang="en-US" sz="1800" i="0" u="none" strike="noStrike" kern="0" cap="none" spc="0" normalizeH="0" baseline="0" noProof="0" dirty="0">
                  <a:ln>
                    <a:noFill/>
                  </a:ln>
                  <a:solidFill>
                    <a:prstClr val="black"/>
                  </a:solidFill>
                  <a:effectLst/>
                  <a:uLnTx/>
                  <a:uFillTx/>
                  <a:latin typeface="+mn-lt"/>
                  <a:ea typeface="+mn-ea"/>
                </a:rPr>
                <a:t>all of us are generating data, and all of us are consuming data </a:t>
              </a:r>
            </a:p>
          </p:txBody>
        </p:sp>
        <p:sp>
          <p:nvSpPr>
            <p:cNvPr id="40" name="Right Arrow 11"/>
            <p:cNvSpPr/>
            <p:nvPr/>
          </p:nvSpPr>
          <p:spPr>
            <a:xfrm>
              <a:off x="2472219" y="5185359"/>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pic>
          <p:nvPicPr>
            <p:cNvPr id="41" name="Picture 12"/>
            <p:cNvPicPr>
              <a:picLocks noChangeAspect="1"/>
            </p:cNvPicPr>
            <p:nvPr/>
          </p:nvPicPr>
          <p:blipFill>
            <a:blip r:embed="rId4"/>
            <a:stretch>
              <a:fillRect/>
            </a:stretch>
          </p:blipFill>
          <p:spPr>
            <a:xfrm>
              <a:off x="4353925" y="4973409"/>
              <a:ext cx="1251853" cy="929560"/>
            </a:xfrm>
            <a:prstGeom prst="rect">
              <a:avLst/>
            </a:prstGeom>
          </p:spPr>
        </p:pic>
      </p:grpSp>
      <p:sp>
        <p:nvSpPr>
          <p:cNvPr id="42" name="Textfeld 41"/>
          <p:cNvSpPr txBox="1"/>
          <p:nvPr/>
        </p:nvSpPr>
        <p:spPr>
          <a:xfrm>
            <a:off x="523586" y="5810596"/>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95217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77</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Collecting Data</a:t>
            </a:r>
            <a:endParaRPr lang="en-US" sz="2400" dirty="0">
              <a:latin typeface="+mn-lt"/>
            </a:endParaRPr>
          </a:p>
        </p:txBody>
      </p:sp>
      <p:grpSp>
        <p:nvGrpSpPr>
          <p:cNvPr id="2" name="Gruppieren 1"/>
          <p:cNvGrpSpPr/>
          <p:nvPr/>
        </p:nvGrpSpPr>
        <p:grpSpPr>
          <a:xfrm>
            <a:off x="222863" y="960362"/>
            <a:ext cx="8576783" cy="5813877"/>
            <a:chOff x="127378" y="664102"/>
            <a:chExt cx="8968997" cy="6112084"/>
          </a:xfrm>
        </p:grpSpPr>
        <p:sp>
          <p:nvSpPr>
            <p:cNvPr id="13" name="Text Box 37"/>
            <p:cNvSpPr txBox="1">
              <a:spLocks noChangeArrowheads="1"/>
            </p:cNvSpPr>
            <p:nvPr/>
          </p:nvSpPr>
          <p:spPr bwMode="auto">
            <a:xfrm>
              <a:off x="620713" y="1565802"/>
              <a:ext cx="2825750" cy="7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12+ TBs</a:t>
              </a:r>
              <a:r>
                <a:rPr lang="en-US" sz="1300" kern="0" dirty="0">
                  <a:solidFill>
                    <a:srgbClr val="000000"/>
                  </a:solidFill>
                </a:rPr>
                <a:t> </a:t>
              </a:r>
              <a:br>
                <a:rPr lang="en-US" sz="1300" kern="0" dirty="0">
                  <a:solidFill>
                    <a:srgbClr val="000000"/>
                  </a:solidFill>
                </a:rPr>
              </a:br>
              <a:r>
                <a:rPr lang="en-US" sz="1400" kern="0" dirty="0">
                  <a:solidFill>
                    <a:srgbClr val="075314"/>
                  </a:solidFill>
                </a:rPr>
                <a:t>of tweet data </a:t>
              </a:r>
              <a:br>
                <a:rPr lang="en-US" sz="1400" kern="0" dirty="0">
                  <a:solidFill>
                    <a:srgbClr val="075314"/>
                  </a:solidFill>
                </a:rPr>
              </a:br>
              <a:r>
                <a:rPr lang="en-US" sz="1400" kern="0" dirty="0">
                  <a:solidFill>
                    <a:srgbClr val="075314"/>
                  </a:solidFill>
                </a:rPr>
                <a:t>every day</a:t>
              </a:r>
            </a:p>
          </p:txBody>
        </p:sp>
        <p:sp>
          <p:nvSpPr>
            <p:cNvPr id="14" name="Text Box 38"/>
            <p:cNvSpPr txBox="1">
              <a:spLocks noChangeArrowheads="1"/>
            </p:cNvSpPr>
            <p:nvPr/>
          </p:nvSpPr>
          <p:spPr bwMode="auto">
            <a:xfrm>
              <a:off x="1985963" y="4756677"/>
              <a:ext cx="1325562" cy="97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25+ TBs </a:t>
              </a:r>
              <a:r>
                <a:rPr lang="en-US" sz="1400" kern="0" dirty="0">
                  <a:solidFill>
                    <a:srgbClr val="075314"/>
                  </a:solidFill>
                </a:rPr>
                <a:t>of</a:t>
              </a:r>
              <a:br>
                <a:rPr lang="en-US" sz="1400" kern="0" dirty="0">
                  <a:solidFill>
                    <a:srgbClr val="075314"/>
                  </a:solidFill>
                </a:rPr>
              </a:br>
              <a:r>
                <a:rPr lang="en-US" sz="1400" kern="0" dirty="0">
                  <a:solidFill>
                    <a:srgbClr val="075314"/>
                  </a:solidFill>
                </a:rPr>
                <a:t>log data every day</a:t>
              </a:r>
            </a:p>
          </p:txBody>
        </p:sp>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88" y="2243665"/>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4"/>
            <p:cNvSpPr>
              <a:spLocks noChangeArrowheads="1"/>
            </p:cNvSpPr>
            <p:nvPr/>
          </p:nvSpPr>
          <p:spPr bwMode="auto">
            <a:xfrm rot="16200000">
              <a:off x="-342108" y="3767249"/>
              <a:ext cx="1470025" cy="53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7" name="Group 15"/>
            <p:cNvGrpSpPr>
              <a:grpSpLocks/>
            </p:cNvGrpSpPr>
            <p:nvPr/>
          </p:nvGrpSpPr>
          <p:grpSpPr bwMode="auto">
            <a:xfrm>
              <a:off x="223838" y="4845577"/>
              <a:ext cx="1638300" cy="1509713"/>
              <a:chOff x="264585" y="4317999"/>
              <a:chExt cx="1842062" cy="2180183"/>
            </a:xfrm>
          </p:grpSpPr>
          <p:pic>
            <p:nvPicPr>
              <p:cNvPr id="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rapezoid 19"/>
            <p:cNvSpPr/>
            <p:nvPr/>
          </p:nvSpPr>
          <p:spPr bwMode="auto">
            <a:xfrm rot="16200000">
              <a:off x="2951163" y="322789"/>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1" name="Group 19"/>
            <p:cNvGrpSpPr>
              <a:grpSpLocks/>
            </p:cNvGrpSpPr>
            <p:nvPr/>
          </p:nvGrpSpPr>
          <p:grpSpPr bwMode="auto">
            <a:xfrm>
              <a:off x="3733800" y="833965"/>
              <a:ext cx="5337175" cy="5942221"/>
              <a:chOff x="3733800" y="742950"/>
              <a:chExt cx="5337175" cy="5942221"/>
            </a:xfrm>
          </p:grpSpPr>
          <p:grpSp>
            <p:nvGrpSpPr>
              <p:cNvPr id="22" name="Group 11"/>
              <p:cNvGrpSpPr>
                <a:grpSpLocks/>
              </p:cNvGrpSpPr>
              <p:nvPr/>
            </p:nvGrpSpPr>
            <p:grpSpPr bwMode="auto">
              <a:xfrm>
                <a:off x="3744913" y="742950"/>
                <a:ext cx="5326062" cy="5736487"/>
                <a:chOff x="3744913" y="742950"/>
                <a:chExt cx="5326062" cy="5736487"/>
              </a:xfrm>
            </p:grpSpPr>
            <p:pic>
              <p:nvPicPr>
                <p:cNvPr id="24"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4"/>
                <p:cNvSpPr>
                  <a:spLocks noChangeArrowheads="1"/>
                </p:cNvSpPr>
                <p:nvPr/>
              </p:nvSpPr>
              <p:spPr bwMode="auto">
                <a:xfrm>
                  <a:off x="7805738" y="4570414"/>
                  <a:ext cx="1265237" cy="19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27" name="Rectangle 4"/>
                <p:cNvSpPr>
                  <a:spLocks noChangeArrowheads="1"/>
                </p:cNvSpPr>
                <p:nvPr/>
              </p:nvSpPr>
              <p:spPr bwMode="auto">
                <a:xfrm>
                  <a:off x="4297363" y="927630"/>
                  <a:ext cx="1997075"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30 billion</a:t>
                  </a:r>
                  <a:r>
                    <a:rPr lang="en-US" sz="1400" dirty="0">
                      <a:solidFill>
                        <a:srgbClr val="075314"/>
                      </a:solidFill>
                    </a:rPr>
                    <a:t> RFID tags today</a:t>
                  </a:r>
                  <a:br>
                    <a:rPr lang="en-US" sz="1400" dirty="0">
                      <a:solidFill>
                        <a:srgbClr val="075314"/>
                      </a:solidFill>
                    </a:rPr>
                  </a:br>
                  <a:r>
                    <a:rPr lang="en-US" sz="1400" dirty="0">
                      <a:solidFill>
                        <a:srgbClr val="075314"/>
                      </a:solidFill>
                    </a:rPr>
                    <a:t> (1.3B in 2005)</a:t>
                  </a:r>
                  <a:endParaRPr lang="en-US" b="0" dirty="0"/>
                </a:p>
              </p:txBody>
            </p:sp>
            <p:sp>
              <p:nvSpPr>
                <p:cNvPr id="28" name="Rectangle 4"/>
                <p:cNvSpPr>
                  <a:spLocks noChangeArrowheads="1"/>
                </p:cNvSpPr>
                <p:nvPr/>
              </p:nvSpPr>
              <p:spPr bwMode="auto">
                <a:xfrm>
                  <a:off x="7747001" y="742950"/>
                  <a:ext cx="1323974" cy="190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29" name="Rectangle 5"/>
                <p:cNvSpPr>
                  <a:spLocks noChangeArrowheads="1"/>
                </p:cNvSpPr>
                <p:nvPr/>
              </p:nvSpPr>
              <p:spPr bwMode="auto">
                <a:xfrm>
                  <a:off x="7696200" y="2609850"/>
                  <a:ext cx="1374775" cy="220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23" name="Rectangle 4"/>
              <p:cNvSpPr>
                <a:spLocks noChangeArrowheads="1"/>
              </p:cNvSpPr>
              <p:nvPr/>
            </p:nvSpPr>
            <p:spPr bwMode="auto">
              <a:xfrm>
                <a:off x="3733800" y="5487988"/>
                <a:ext cx="2374900"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30" name="Trapezoid 29"/>
            <p:cNvSpPr/>
            <p:nvPr/>
          </p:nvSpPr>
          <p:spPr bwMode="auto">
            <a:xfrm rot="16200000">
              <a:off x="3103563" y="475189"/>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grpSp>
      <p:sp>
        <p:nvSpPr>
          <p:cNvPr id="31" name="Textfeld 30"/>
          <p:cNvSpPr txBox="1"/>
          <p:nvPr/>
        </p:nvSpPr>
        <p:spPr>
          <a:xfrm>
            <a:off x="328628" y="6365570"/>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420239503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a:t>
            </a:r>
          </a:p>
        </p:txBody>
      </p:sp>
      <p:sp>
        <p:nvSpPr>
          <p:cNvPr id="2" name="Textfeld 1"/>
          <p:cNvSpPr txBox="1"/>
          <p:nvPr/>
        </p:nvSpPr>
        <p:spPr>
          <a:xfrm>
            <a:off x="315884" y="1064029"/>
            <a:ext cx="8728363" cy="5193729"/>
          </a:xfrm>
          <a:prstGeom prst="rect">
            <a:avLst/>
          </a:prstGeom>
          <a:noFill/>
        </p:spPr>
        <p:txBody>
          <a:bodyPr wrap="square" rtlCol="0">
            <a:spAutoFit/>
          </a:bodyPr>
          <a:lstStyle/>
          <a:p>
            <a:pPr algn="l"/>
            <a:r>
              <a:rPr lang="en-US" sz="1800" dirty="0"/>
              <a:t>Activity Data </a:t>
            </a:r>
          </a:p>
          <a:p>
            <a:pPr algn="l">
              <a:spcBef>
                <a:spcPts val="300"/>
              </a:spcBef>
            </a:pPr>
            <a:r>
              <a:rPr lang="en-US" sz="1800" b="0" dirty="0"/>
              <a:t>Simple activities like listening to music or reading a book are now generating data. Digital music players and eBooks collect data on our activities. Your smart phone collects data on how you use it and your web browser collects information on what you are searching for. Your credit card company collects data on where you shop and your shop collects data on what you buy. It is hard to imagine any activity that does not generate data.</a:t>
            </a:r>
          </a:p>
          <a:p>
            <a:pPr algn="l"/>
            <a:r>
              <a:rPr lang="en-US" sz="1800" dirty="0"/>
              <a:t>Conversation Data </a:t>
            </a:r>
          </a:p>
          <a:p>
            <a:pPr algn="l">
              <a:spcBef>
                <a:spcPts val="300"/>
              </a:spcBef>
            </a:pPr>
            <a:r>
              <a:rPr lang="en-US" sz="1800" b="0" dirty="0"/>
              <a:t>Our conversations are now digitally recorded. </a:t>
            </a:r>
            <a:r>
              <a:rPr lang="en-US" sz="1800" b="0" dirty="0" err="1"/>
              <a:t>lt</a:t>
            </a:r>
            <a:r>
              <a:rPr lang="en-US" sz="1800" b="0" dirty="0"/>
              <a:t> all started with </a:t>
            </a:r>
            <a:r>
              <a:rPr lang="en-US" sz="1800" b="0" dirty="0" err="1"/>
              <a:t>eMails</a:t>
            </a:r>
            <a:r>
              <a:rPr lang="en-US" sz="1800" b="0" dirty="0"/>
              <a:t> but nowadays most of our conversations leave a digital trail. Just think of all the conversations we have on social media sites like Facebook or Twitter. Even many of our phone conversations are now digitally recorded.</a:t>
            </a:r>
          </a:p>
          <a:p>
            <a:pPr algn="l"/>
            <a:r>
              <a:rPr lang="en-US" sz="1800" dirty="0"/>
              <a:t>Photo and Video Image Data</a:t>
            </a:r>
          </a:p>
          <a:p>
            <a:pPr algn="l">
              <a:spcBef>
                <a:spcPts val="300"/>
              </a:spcBef>
            </a:pPr>
            <a:r>
              <a:rPr lang="en-US" sz="1800" b="0" dirty="0"/>
              <a:t>Just think about all the pictures we take on our smart phones or digital cameras. We upload and share 100s of thousands of them on social media sites every second. The increasing amounts of cameras take video images and we upload hundreds of hours of video images to YouTube and other sites every minute.</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10757036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7</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rgbClr val="FF0000"/>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58507415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(II)</a:t>
            </a:r>
          </a:p>
        </p:txBody>
      </p:sp>
      <p:sp>
        <p:nvSpPr>
          <p:cNvPr id="2" name="Textfeld 1"/>
          <p:cNvSpPr txBox="1"/>
          <p:nvPr/>
        </p:nvSpPr>
        <p:spPr>
          <a:xfrm>
            <a:off x="315884" y="1064029"/>
            <a:ext cx="8728363" cy="3354765"/>
          </a:xfrm>
          <a:prstGeom prst="rect">
            <a:avLst/>
          </a:prstGeom>
          <a:noFill/>
        </p:spPr>
        <p:txBody>
          <a:bodyPr wrap="square" rtlCol="0">
            <a:spAutoFit/>
          </a:bodyPr>
          <a:lstStyle/>
          <a:p>
            <a:pPr algn="l"/>
            <a:r>
              <a:rPr lang="en-US" sz="1800" dirty="0"/>
              <a:t>Sensor Data </a:t>
            </a:r>
          </a:p>
          <a:p>
            <a:pPr algn="l">
              <a:spcBef>
                <a:spcPts val="300"/>
              </a:spcBef>
            </a:pPr>
            <a:r>
              <a:rPr lang="en-US" sz="1800" b="0" dirty="0"/>
              <a:t>We are increasingly surrounded by sensors that collect and share data. Take your smart phone, it contains a global positioning sensor to track exactly where you are every second of the day, it includes an </a:t>
            </a:r>
            <a:r>
              <a:rPr lang="en-US" sz="1800" b="0" dirty="0" err="1"/>
              <a:t>accelometer</a:t>
            </a:r>
            <a:r>
              <a:rPr lang="en-US" sz="1800" b="0" dirty="0"/>
              <a:t> to track the speed and direction at which you are travelling. We now have sensors in many devices and products.</a:t>
            </a:r>
          </a:p>
          <a:p>
            <a:pPr algn="l"/>
            <a:r>
              <a:rPr lang="en-US" sz="1800" dirty="0"/>
              <a:t>The Internet of Things Data </a:t>
            </a:r>
          </a:p>
          <a:p>
            <a:pPr algn="l">
              <a:spcBef>
                <a:spcPts val="300"/>
              </a:spcBef>
            </a:pPr>
            <a:r>
              <a:rPr lang="en-US" sz="1800" b="0" dirty="0"/>
              <a:t>We now have smart TVs that are able to collect and process data, we have smart watches, smart fridges, and smart alarms. The Internet of Things, or Internet of Everything connects these devices so that e.g. the traffic sensors on the road send data to your alarm clock which will wake you up earlier than planned because the blocked road means you have to leave earlier to make your 9am meeting.</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200959366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80</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Variety (Complexity) </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5" name="Content Placeholder 2"/>
          <p:cNvSpPr txBox="1">
            <a:spLocks/>
          </p:cNvSpPr>
          <p:nvPr/>
        </p:nvSpPr>
        <p:spPr>
          <a:xfrm>
            <a:off x="124267" y="1707926"/>
            <a:ext cx="5285935" cy="40070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lvl="0" indent="-182563" fontAlgn="auto">
              <a:spcBef>
                <a:spcPts val="1200"/>
              </a:spcBef>
              <a:spcAft>
                <a:spcPts val="0"/>
              </a:spcAft>
            </a:pPr>
            <a:r>
              <a:rPr kumimoji="0" lang="en-US" sz="1800" i="0" u="none" strike="noStrike" kern="1200" cap="none" spc="0" normalizeH="0" baseline="0" noProof="0" dirty="0">
                <a:ln>
                  <a:noFill/>
                </a:ln>
                <a:solidFill>
                  <a:sysClr val="windowText" lastClr="000000"/>
                </a:solidFill>
                <a:effectLst/>
                <a:uLnTx/>
                <a:uFillTx/>
              </a:rPr>
              <a:t>Relational </a:t>
            </a:r>
            <a:r>
              <a:rPr lang="en-US" sz="1800" dirty="0">
                <a:solidFill>
                  <a:sysClr val="windowText" lastClr="000000"/>
                </a:solidFill>
              </a:rPr>
              <a:t>Data (Excel, CSV, Relational Database)</a:t>
            </a:r>
            <a:endParaRPr kumimoji="0" lang="en-US" sz="1800" i="0" u="none" strike="noStrike" kern="1200" cap="none" spc="0" normalizeH="0" baseline="0" noProof="0" dirty="0">
              <a:ln>
                <a:noFill/>
              </a:ln>
              <a:solidFill>
                <a:sysClr val="windowText" lastClr="000000"/>
              </a:solidFill>
              <a:effectLst/>
              <a:uLnTx/>
              <a:uFillTx/>
            </a:endParaRP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Text Data (Web)</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Semi-structured Data (XML/JSON)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Graph Data</a:t>
            </a:r>
          </a:p>
          <a:p>
            <a:pPr marL="182563" marR="0" lvl="1" indent="0" algn="l"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Social Network, Semantic Web, …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Streaming Data </a:t>
            </a:r>
          </a:p>
          <a:p>
            <a:pPr marL="182563" marR="0" lvl="1" indent="0"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You can scan the data only once</a:t>
            </a:r>
          </a:p>
          <a:p>
            <a:pPr marL="0" marR="0" lvl="0" indent="0" algn="l" defTabSz="914400" rtl="0" eaLnBrk="1" fontAlgn="auto" latinLnBrk="0" hangingPunct="1">
              <a:lnSpc>
                <a:spcPct val="100000"/>
              </a:lnSpc>
              <a:spcBef>
                <a:spcPts val="1200"/>
              </a:spcBef>
              <a:spcAft>
                <a:spcPts val="0"/>
              </a:spcAft>
              <a:buClrTx/>
              <a:buSzTx/>
              <a:buNone/>
              <a:tabLst/>
              <a:defRPr/>
            </a:pPr>
            <a:endParaRPr kumimoji="0" lang="en-US" sz="1800" i="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800" i="0" u="none" strike="noStrike" kern="1200" cap="none" spc="0" normalizeH="0" baseline="0" noProof="0" dirty="0">
              <a:ln>
                <a:noFill/>
              </a:ln>
              <a:solidFill>
                <a:sysClr val="windowText" lastClr="000000"/>
              </a:solidFill>
              <a:effectLst/>
              <a:uLnTx/>
              <a:uFillTx/>
            </a:endParaRPr>
          </a:p>
        </p:txBody>
      </p:sp>
      <p:pic>
        <p:nvPicPr>
          <p:cNvPr id="6" name="Picture 3"/>
          <p:cNvPicPr>
            <a:picLocks noChangeAspect="1"/>
          </p:cNvPicPr>
          <p:nvPr/>
        </p:nvPicPr>
        <p:blipFill>
          <a:blip r:embed="rId2"/>
          <a:stretch>
            <a:fillRect/>
          </a:stretch>
        </p:blipFill>
        <p:spPr>
          <a:xfrm>
            <a:off x="7283047" y="1860330"/>
            <a:ext cx="1127257" cy="1123499"/>
          </a:xfrm>
          <a:prstGeom prst="rect">
            <a:avLst/>
          </a:prstGeom>
        </p:spPr>
      </p:pic>
      <p:pic>
        <p:nvPicPr>
          <p:cNvPr id="7" name="Picture 4"/>
          <p:cNvPicPr>
            <a:picLocks noChangeAspect="1"/>
          </p:cNvPicPr>
          <p:nvPr/>
        </p:nvPicPr>
        <p:blipFill>
          <a:blip r:embed="rId3"/>
          <a:stretch>
            <a:fillRect/>
          </a:stretch>
        </p:blipFill>
        <p:spPr>
          <a:xfrm>
            <a:off x="5514535" y="1860326"/>
            <a:ext cx="1559504" cy="1169628"/>
          </a:xfrm>
          <a:prstGeom prst="rect">
            <a:avLst/>
          </a:prstGeom>
        </p:spPr>
      </p:pic>
      <p:pic>
        <p:nvPicPr>
          <p:cNvPr id="8" name="Picture 5"/>
          <p:cNvPicPr>
            <a:picLocks noChangeAspect="1"/>
          </p:cNvPicPr>
          <p:nvPr/>
        </p:nvPicPr>
        <p:blipFill>
          <a:blip r:embed="rId4"/>
          <a:stretch>
            <a:fillRect/>
          </a:stretch>
        </p:blipFill>
        <p:spPr>
          <a:xfrm>
            <a:off x="7457749" y="3311452"/>
            <a:ext cx="1175797" cy="900200"/>
          </a:xfrm>
          <a:prstGeom prst="rect">
            <a:avLst/>
          </a:prstGeom>
        </p:spPr>
      </p:pic>
      <p:pic>
        <p:nvPicPr>
          <p:cNvPr id="9" name="Picture 6"/>
          <p:cNvPicPr>
            <a:picLocks noChangeAspect="1"/>
          </p:cNvPicPr>
          <p:nvPr/>
        </p:nvPicPr>
        <p:blipFill>
          <a:blip r:embed="rId5"/>
          <a:stretch>
            <a:fillRect/>
          </a:stretch>
        </p:blipFill>
        <p:spPr>
          <a:xfrm>
            <a:off x="6841817" y="4400178"/>
            <a:ext cx="1791729" cy="1057446"/>
          </a:xfrm>
          <a:prstGeom prst="rect">
            <a:avLst/>
          </a:prstGeom>
        </p:spPr>
      </p:pic>
      <p:pic>
        <p:nvPicPr>
          <p:cNvPr id="10" name="Picture 7"/>
          <p:cNvPicPr>
            <a:picLocks noChangeAspect="1"/>
          </p:cNvPicPr>
          <p:nvPr/>
        </p:nvPicPr>
        <p:blipFill>
          <a:blip r:embed="rId6"/>
          <a:stretch>
            <a:fillRect/>
          </a:stretch>
        </p:blipFill>
        <p:spPr>
          <a:xfrm>
            <a:off x="5693536" y="3195706"/>
            <a:ext cx="1589510" cy="1204473"/>
          </a:xfrm>
          <a:prstGeom prst="rect">
            <a:avLst/>
          </a:prstGeom>
        </p:spPr>
      </p:pic>
      <p:pic>
        <p:nvPicPr>
          <p:cNvPr id="11" name="Picture 8"/>
          <p:cNvPicPr>
            <a:picLocks noChangeAspect="1"/>
          </p:cNvPicPr>
          <p:nvPr/>
        </p:nvPicPr>
        <p:blipFill>
          <a:blip r:embed="rId7"/>
          <a:stretch>
            <a:fillRect/>
          </a:stretch>
        </p:blipFill>
        <p:spPr>
          <a:xfrm>
            <a:off x="5314291" y="4616977"/>
            <a:ext cx="1527524" cy="1234326"/>
          </a:xfrm>
          <a:prstGeom prst="rect">
            <a:avLst/>
          </a:prstGeom>
        </p:spPr>
      </p:pic>
    </p:spTree>
    <p:extLst>
      <p:ext uri="{BB962C8B-B14F-4D97-AF65-F5344CB8AC3E}">
        <p14:creationId xmlns:p14="http://schemas.microsoft.com/office/powerpoint/2010/main" val="15751572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 Single View to the Customer</a:t>
            </a:r>
          </a:p>
        </p:txBody>
      </p:sp>
      <p:sp>
        <p:nvSpPr>
          <p:cNvPr id="4" name="Textfeld 3"/>
          <p:cNvSpPr txBox="1"/>
          <p:nvPr/>
        </p:nvSpPr>
        <p:spPr>
          <a:xfrm>
            <a:off x="590088" y="6251171"/>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6" name="Picture 7"/>
          <p:cNvPicPr>
            <a:picLocks noChangeAspect="1"/>
          </p:cNvPicPr>
          <p:nvPr/>
        </p:nvPicPr>
        <p:blipFill>
          <a:blip r:embed="rId2"/>
          <a:stretch>
            <a:fillRect/>
          </a:stretch>
        </p:blipFill>
        <p:spPr>
          <a:xfrm>
            <a:off x="3243465" y="1776999"/>
            <a:ext cx="2476500" cy="2476500"/>
          </a:xfrm>
          <a:prstGeom prst="rect">
            <a:avLst/>
          </a:prstGeom>
        </p:spPr>
      </p:pic>
      <p:sp>
        <p:nvSpPr>
          <p:cNvPr id="7" name="TextBox 8"/>
          <p:cNvSpPr txBox="1"/>
          <p:nvPr/>
        </p:nvSpPr>
        <p:spPr>
          <a:xfrm>
            <a:off x="3644795" y="3469994"/>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pic>
        <p:nvPicPr>
          <p:cNvPr id="8" name="Picture 9"/>
          <p:cNvPicPr>
            <a:picLocks noChangeAspect="1"/>
          </p:cNvPicPr>
          <p:nvPr/>
        </p:nvPicPr>
        <p:blipFill>
          <a:blip r:embed="rId3"/>
          <a:stretch>
            <a:fillRect/>
          </a:stretch>
        </p:blipFill>
        <p:spPr>
          <a:xfrm>
            <a:off x="2511123" y="1127681"/>
            <a:ext cx="730215" cy="275327"/>
          </a:xfrm>
          <a:prstGeom prst="rect">
            <a:avLst/>
          </a:prstGeom>
        </p:spPr>
      </p:pic>
      <p:pic>
        <p:nvPicPr>
          <p:cNvPr id="9" name="Picture 10"/>
          <p:cNvPicPr>
            <a:picLocks noChangeAspect="1"/>
          </p:cNvPicPr>
          <p:nvPr/>
        </p:nvPicPr>
        <p:blipFill>
          <a:blip r:embed="rId4"/>
          <a:stretch>
            <a:fillRect/>
          </a:stretch>
        </p:blipFill>
        <p:spPr>
          <a:xfrm>
            <a:off x="1299051" y="1690760"/>
            <a:ext cx="465656" cy="451878"/>
          </a:xfrm>
          <a:prstGeom prst="rect">
            <a:avLst/>
          </a:prstGeom>
        </p:spPr>
      </p:pic>
      <p:pic>
        <p:nvPicPr>
          <p:cNvPr id="10" name="Picture 11"/>
          <p:cNvPicPr>
            <a:picLocks noChangeAspect="1"/>
          </p:cNvPicPr>
          <p:nvPr/>
        </p:nvPicPr>
        <p:blipFill>
          <a:blip r:embed="rId5"/>
          <a:stretch>
            <a:fillRect/>
          </a:stretch>
        </p:blipFill>
        <p:spPr>
          <a:xfrm>
            <a:off x="1622237" y="1274321"/>
            <a:ext cx="790060" cy="342900"/>
          </a:xfrm>
          <a:prstGeom prst="rect">
            <a:avLst/>
          </a:prstGeom>
        </p:spPr>
      </p:pic>
      <p:sp>
        <p:nvSpPr>
          <p:cNvPr id="11" name="Oval 12"/>
          <p:cNvSpPr/>
          <p:nvPr/>
        </p:nvSpPr>
        <p:spPr>
          <a:xfrm>
            <a:off x="2285297" y="1706121"/>
            <a:ext cx="855133" cy="860802"/>
          </a:xfrm>
          <a:prstGeom prst="ellipse">
            <a:avLst/>
          </a:prstGeom>
          <a:solidFill>
            <a:srgbClr val="8064A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Social Media</a:t>
            </a:r>
          </a:p>
        </p:txBody>
      </p:sp>
      <p:cxnSp>
        <p:nvCxnSpPr>
          <p:cNvPr id="12" name="Straight Connector 13"/>
          <p:cNvCxnSpPr/>
          <p:nvPr/>
        </p:nvCxnSpPr>
        <p:spPr>
          <a:xfrm flipH="1" flipV="1">
            <a:off x="2989465" y="2515197"/>
            <a:ext cx="939801" cy="8001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5"/>
          <p:cNvCxnSpPr/>
          <p:nvPr/>
        </p:nvCxnSpPr>
        <p:spPr>
          <a:xfrm flipH="1" flipV="1">
            <a:off x="2468765" y="3720300"/>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4" name="Oval 17"/>
          <p:cNvSpPr/>
          <p:nvPr/>
        </p:nvSpPr>
        <p:spPr>
          <a:xfrm>
            <a:off x="1620664" y="3251798"/>
            <a:ext cx="944708" cy="860802"/>
          </a:xfrm>
          <a:prstGeom prst="ellips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Gaming</a:t>
            </a:r>
          </a:p>
        </p:txBody>
      </p:sp>
      <p:cxnSp>
        <p:nvCxnSpPr>
          <p:cNvPr id="15" name="Straight Connector 18"/>
          <p:cNvCxnSpPr>
            <a:endCxn id="8" idx="2"/>
          </p:cNvCxnSpPr>
          <p:nvPr/>
        </p:nvCxnSpPr>
        <p:spPr>
          <a:xfrm flipV="1">
            <a:off x="2786265" y="1403008"/>
            <a:ext cx="89966" cy="303113"/>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6" name="Straight Connector 23"/>
          <p:cNvCxnSpPr>
            <a:stCxn id="11" idx="1"/>
          </p:cNvCxnSpPr>
          <p:nvPr/>
        </p:nvCxnSpPr>
        <p:spPr>
          <a:xfrm flipH="1" flipV="1">
            <a:off x="2138565" y="1555409"/>
            <a:ext cx="271963" cy="276774"/>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7" name="Straight Connector 26"/>
          <p:cNvCxnSpPr>
            <a:endCxn id="11" idx="2"/>
          </p:cNvCxnSpPr>
          <p:nvPr/>
        </p:nvCxnSpPr>
        <p:spPr>
          <a:xfrm>
            <a:off x="1764707" y="193206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8" name="Straight Connector 30"/>
          <p:cNvCxnSpPr>
            <a:endCxn id="19" idx="6"/>
          </p:cNvCxnSpPr>
          <p:nvPr/>
        </p:nvCxnSpPr>
        <p:spPr>
          <a:xfrm flipH="1">
            <a:off x="3138661" y="4253499"/>
            <a:ext cx="676306" cy="914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9" name="Oval 31"/>
          <p:cNvSpPr/>
          <p:nvPr/>
        </p:nvSpPr>
        <p:spPr>
          <a:xfrm>
            <a:off x="2283528" y="4737698"/>
            <a:ext cx="855133" cy="860802"/>
          </a:xfrm>
          <a:prstGeom prst="ellipse">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lt"/>
                <a:ea typeface="+mn-ea"/>
                <a:cs typeface="+mn-cs"/>
              </a:rPr>
              <a:t>Entertain</a:t>
            </a:r>
          </a:p>
        </p:txBody>
      </p:sp>
      <p:sp>
        <p:nvSpPr>
          <p:cNvPr id="20" name="Oval 38"/>
          <p:cNvSpPr/>
          <p:nvPr/>
        </p:nvSpPr>
        <p:spPr>
          <a:xfrm>
            <a:off x="5860474" y="1652659"/>
            <a:ext cx="921652" cy="914264"/>
          </a:xfrm>
          <a:prstGeom prst="ellipse">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Banking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Finance</a:t>
            </a:r>
          </a:p>
        </p:txBody>
      </p:sp>
      <p:cxnSp>
        <p:nvCxnSpPr>
          <p:cNvPr id="21" name="Straight Connector 39"/>
          <p:cNvCxnSpPr/>
          <p:nvPr/>
        </p:nvCxnSpPr>
        <p:spPr>
          <a:xfrm flipH="1">
            <a:off x="5145261" y="2412800"/>
            <a:ext cx="906962" cy="927897"/>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22" name="Oval 40"/>
          <p:cNvSpPr/>
          <p:nvPr/>
        </p:nvSpPr>
        <p:spPr>
          <a:xfrm>
            <a:off x="6506959" y="3251798"/>
            <a:ext cx="855133" cy="860802"/>
          </a:xfrm>
          <a:prstGeom prst="ellipse">
            <a:avLst/>
          </a:prstGeom>
          <a:solidFill>
            <a:srgbClr val="F7964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Our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Known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History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p:txBody>
      </p:sp>
      <p:sp>
        <p:nvSpPr>
          <p:cNvPr id="23" name="Oval 41"/>
          <p:cNvSpPr/>
          <p:nvPr/>
        </p:nvSpPr>
        <p:spPr>
          <a:xfrm>
            <a:off x="5787292" y="4737698"/>
            <a:ext cx="965970" cy="901060"/>
          </a:xfrm>
          <a:prstGeom prst="ellipse">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mn-ea"/>
                <a:cs typeface="+mn-cs"/>
              </a:rPr>
              <a:t>Purchase</a:t>
            </a:r>
          </a:p>
        </p:txBody>
      </p:sp>
      <p:cxnSp>
        <p:nvCxnSpPr>
          <p:cNvPr id="24" name="Straight Connector 44"/>
          <p:cNvCxnSpPr>
            <a:endCxn id="23" idx="2"/>
          </p:cNvCxnSpPr>
          <p:nvPr/>
        </p:nvCxnSpPr>
        <p:spPr>
          <a:xfrm>
            <a:off x="5145261" y="4253499"/>
            <a:ext cx="642031" cy="93472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5" name="Straight Connector 50"/>
          <p:cNvCxnSpPr/>
          <p:nvPr/>
        </p:nvCxnSpPr>
        <p:spPr>
          <a:xfrm flipH="1" flipV="1">
            <a:off x="5634314" y="3731604"/>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pic>
        <p:nvPicPr>
          <p:cNvPr id="26" name="Picture 51"/>
          <p:cNvPicPr>
            <a:picLocks noChangeAspect="1"/>
          </p:cNvPicPr>
          <p:nvPr/>
        </p:nvPicPr>
        <p:blipFill>
          <a:blip r:embed="rId6"/>
          <a:stretch>
            <a:fillRect/>
          </a:stretch>
        </p:blipFill>
        <p:spPr>
          <a:xfrm>
            <a:off x="678065" y="3009349"/>
            <a:ext cx="826566" cy="267849"/>
          </a:xfrm>
          <a:prstGeom prst="rect">
            <a:avLst/>
          </a:prstGeom>
        </p:spPr>
      </p:pic>
      <p:pic>
        <p:nvPicPr>
          <p:cNvPr id="27" name="Picture 52"/>
          <p:cNvPicPr>
            <a:picLocks noChangeAspect="1"/>
          </p:cNvPicPr>
          <p:nvPr/>
        </p:nvPicPr>
        <p:blipFill>
          <a:blip r:embed="rId7"/>
          <a:stretch>
            <a:fillRect/>
          </a:stretch>
        </p:blipFill>
        <p:spPr>
          <a:xfrm>
            <a:off x="428130" y="3493282"/>
            <a:ext cx="869486" cy="523497"/>
          </a:xfrm>
          <a:prstGeom prst="rect">
            <a:avLst/>
          </a:prstGeom>
        </p:spPr>
      </p:pic>
      <p:cxnSp>
        <p:nvCxnSpPr>
          <p:cNvPr id="28" name="Straight Connector 53"/>
          <p:cNvCxnSpPr/>
          <p:nvPr/>
        </p:nvCxnSpPr>
        <p:spPr>
          <a:xfrm>
            <a:off x="1101647" y="328882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29" name="Straight Connector 54"/>
          <p:cNvCxnSpPr>
            <a:endCxn id="14" idx="2"/>
          </p:cNvCxnSpPr>
          <p:nvPr/>
        </p:nvCxnSpPr>
        <p:spPr>
          <a:xfrm flipV="1">
            <a:off x="1127047" y="3682199"/>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0" name="Picture 58"/>
          <p:cNvPicPr>
            <a:picLocks noChangeAspect="1"/>
          </p:cNvPicPr>
          <p:nvPr/>
        </p:nvPicPr>
        <p:blipFill>
          <a:blip r:embed="rId8"/>
          <a:stretch>
            <a:fillRect/>
          </a:stretch>
        </p:blipFill>
        <p:spPr>
          <a:xfrm>
            <a:off x="1114488" y="5041595"/>
            <a:ext cx="653285" cy="303807"/>
          </a:xfrm>
          <a:prstGeom prst="rect">
            <a:avLst/>
          </a:prstGeom>
        </p:spPr>
      </p:pic>
      <p:pic>
        <p:nvPicPr>
          <p:cNvPr id="31" name="Picture 59"/>
          <p:cNvPicPr>
            <a:picLocks noChangeAspect="1"/>
          </p:cNvPicPr>
          <p:nvPr/>
        </p:nvPicPr>
        <p:blipFill>
          <a:blip r:embed="rId9"/>
          <a:stretch>
            <a:fillRect/>
          </a:stretch>
        </p:blipFill>
        <p:spPr>
          <a:xfrm>
            <a:off x="1157916" y="5489150"/>
            <a:ext cx="833731" cy="371097"/>
          </a:xfrm>
          <a:prstGeom prst="rect">
            <a:avLst/>
          </a:prstGeom>
        </p:spPr>
      </p:pic>
      <p:pic>
        <p:nvPicPr>
          <p:cNvPr id="32" name="Picture 60"/>
          <p:cNvPicPr>
            <a:picLocks noChangeAspect="1"/>
          </p:cNvPicPr>
          <p:nvPr/>
        </p:nvPicPr>
        <p:blipFill>
          <a:blip r:embed="rId10"/>
          <a:stretch>
            <a:fillRect/>
          </a:stretch>
        </p:blipFill>
        <p:spPr>
          <a:xfrm>
            <a:off x="2169447" y="5808774"/>
            <a:ext cx="540618" cy="419774"/>
          </a:xfrm>
          <a:prstGeom prst="rect">
            <a:avLst/>
          </a:prstGeom>
        </p:spPr>
      </p:pic>
      <p:cxnSp>
        <p:nvCxnSpPr>
          <p:cNvPr id="33" name="Straight Connector 61"/>
          <p:cNvCxnSpPr/>
          <p:nvPr/>
        </p:nvCxnSpPr>
        <p:spPr>
          <a:xfrm flipV="1">
            <a:off x="1753073" y="5152607"/>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4" name="Straight Connector 62"/>
          <p:cNvCxnSpPr>
            <a:stCxn id="31" idx="3"/>
          </p:cNvCxnSpPr>
          <p:nvPr/>
        </p:nvCxnSpPr>
        <p:spPr>
          <a:xfrm flipV="1">
            <a:off x="1991647" y="5435558"/>
            <a:ext cx="370916" cy="23914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5" name="Straight Connector 64"/>
          <p:cNvCxnSpPr/>
          <p:nvPr/>
        </p:nvCxnSpPr>
        <p:spPr>
          <a:xfrm flipV="1">
            <a:off x="2457749" y="5611200"/>
            <a:ext cx="215246" cy="18208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6" name="Picture 67"/>
          <p:cNvPicPr>
            <a:picLocks noChangeAspect="1"/>
          </p:cNvPicPr>
          <p:nvPr/>
        </p:nvPicPr>
        <p:blipFill>
          <a:blip r:embed="rId11"/>
          <a:stretch>
            <a:fillRect/>
          </a:stretch>
        </p:blipFill>
        <p:spPr>
          <a:xfrm>
            <a:off x="7955165" y="3277197"/>
            <a:ext cx="292100" cy="292100"/>
          </a:xfrm>
          <a:prstGeom prst="rect">
            <a:avLst/>
          </a:prstGeom>
        </p:spPr>
      </p:pic>
      <p:pic>
        <p:nvPicPr>
          <p:cNvPr id="37" name="Picture 68"/>
          <p:cNvPicPr>
            <a:picLocks noChangeAspect="1"/>
          </p:cNvPicPr>
          <p:nvPr/>
        </p:nvPicPr>
        <p:blipFill>
          <a:blip r:embed="rId12"/>
          <a:stretch>
            <a:fillRect/>
          </a:stretch>
        </p:blipFill>
        <p:spPr>
          <a:xfrm>
            <a:off x="7015365" y="1433705"/>
            <a:ext cx="845289" cy="155455"/>
          </a:xfrm>
          <a:prstGeom prst="rect">
            <a:avLst/>
          </a:prstGeom>
        </p:spPr>
      </p:pic>
      <p:pic>
        <p:nvPicPr>
          <p:cNvPr id="38" name="Picture 69"/>
          <p:cNvPicPr>
            <a:picLocks noChangeAspect="1"/>
          </p:cNvPicPr>
          <p:nvPr/>
        </p:nvPicPr>
        <p:blipFill>
          <a:blip r:embed="rId13"/>
          <a:stretch>
            <a:fillRect/>
          </a:stretch>
        </p:blipFill>
        <p:spPr>
          <a:xfrm>
            <a:off x="7331487" y="1620297"/>
            <a:ext cx="618067" cy="618067"/>
          </a:xfrm>
          <a:prstGeom prst="rect">
            <a:avLst/>
          </a:prstGeom>
        </p:spPr>
      </p:pic>
      <p:pic>
        <p:nvPicPr>
          <p:cNvPr id="39" name="Picture 70"/>
          <p:cNvPicPr>
            <a:picLocks noChangeAspect="1"/>
          </p:cNvPicPr>
          <p:nvPr/>
        </p:nvPicPr>
        <p:blipFill>
          <a:blip r:embed="rId14"/>
          <a:stretch>
            <a:fillRect/>
          </a:stretch>
        </p:blipFill>
        <p:spPr>
          <a:xfrm>
            <a:off x="6437962" y="1098670"/>
            <a:ext cx="483863" cy="304338"/>
          </a:xfrm>
          <a:prstGeom prst="rect">
            <a:avLst/>
          </a:prstGeom>
        </p:spPr>
      </p:pic>
      <p:cxnSp>
        <p:nvCxnSpPr>
          <p:cNvPr id="40" name="Straight Connector 71"/>
          <p:cNvCxnSpPr>
            <a:endCxn id="39" idx="2"/>
          </p:cNvCxnSpPr>
          <p:nvPr/>
        </p:nvCxnSpPr>
        <p:spPr>
          <a:xfrm flipV="1">
            <a:off x="6521830" y="1403008"/>
            <a:ext cx="158064"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1" name="Straight Connector 73"/>
          <p:cNvCxnSpPr/>
          <p:nvPr/>
        </p:nvCxnSpPr>
        <p:spPr>
          <a:xfrm flipV="1">
            <a:off x="6753262" y="1631608"/>
            <a:ext cx="427203"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2" name="Straight Connector 75"/>
          <p:cNvCxnSpPr/>
          <p:nvPr/>
        </p:nvCxnSpPr>
        <p:spPr>
          <a:xfrm flipV="1">
            <a:off x="6807525" y="1929331"/>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3" name="Picture 78"/>
          <p:cNvPicPr>
            <a:picLocks noChangeAspect="1"/>
          </p:cNvPicPr>
          <p:nvPr/>
        </p:nvPicPr>
        <p:blipFill>
          <a:blip r:embed="rId15"/>
          <a:stretch>
            <a:fillRect/>
          </a:stretch>
        </p:blipFill>
        <p:spPr>
          <a:xfrm>
            <a:off x="6782125" y="5710459"/>
            <a:ext cx="825500" cy="299576"/>
          </a:xfrm>
          <a:prstGeom prst="rect">
            <a:avLst/>
          </a:prstGeom>
        </p:spPr>
      </p:pic>
      <p:pic>
        <p:nvPicPr>
          <p:cNvPr id="44" name="Picture 79"/>
          <p:cNvPicPr>
            <a:picLocks noChangeAspect="1"/>
          </p:cNvPicPr>
          <p:nvPr/>
        </p:nvPicPr>
        <p:blipFill>
          <a:blip r:embed="rId16"/>
          <a:stretch>
            <a:fillRect/>
          </a:stretch>
        </p:blipFill>
        <p:spPr>
          <a:xfrm>
            <a:off x="7078865" y="5076577"/>
            <a:ext cx="850900" cy="456859"/>
          </a:xfrm>
          <a:prstGeom prst="rect">
            <a:avLst/>
          </a:prstGeom>
        </p:spPr>
      </p:pic>
      <p:pic>
        <p:nvPicPr>
          <p:cNvPr id="45" name="Picture 80"/>
          <p:cNvPicPr>
            <a:picLocks noChangeAspect="1"/>
          </p:cNvPicPr>
          <p:nvPr/>
        </p:nvPicPr>
        <p:blipFill>
          <a:blip r:embed="rId17"/>
          <a:stretch>
            <a:fillRect/>
          </a:stretch>
        </p:blipFill>
        <p:spPr>
          <a:xfrm>
            <a:off x="6053993" y="5977416"/>
            <a:ext cx="720072" cy="384663"/>
          </a:xfrm>
          <a:prstGeom prst="rect">
            <a:avLst/>
          </a:prstGeom>
        </p:spPr>
      </p:pic>
      <p:cxnSp>
        <p:nvCxnSpPr>
          <p:cNvPr id="46" name="Straight Connector 81"/>
          <p:cNvCxnSpPr/>
          <p:nvPr/>
        </p:nvCxnSpPr>
        <p:spPr>
          <a:xfrm flipV="1">
            <a:off x="7387492" y="3454997"/>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7" name="Picture 82"/>
          <p:cNvPicPr>
            <a:picLocks noChangeAspect="1"/>
          </p:cNvPicPr>
          <p:nvPr/>
        </p:nvPicPr>
        <p:blipFill>
          <a:blip r:embed="rId18"/>
          <a:stretch>
            <a:fillRect/>
          </a:stretch>
        </p:blipFill>
        <p:spPr>
          <a:xfrm>
            <a:off x="7860654" y="3800556"/>
            <a:ext cx="524913" cy="250343"/>
          </a:xfrm>
          <a:prstGeom prst="rect">
            <a:avLst/>
          </a:prstGeom>
        </p:spPr>
      </p:pic>
      <p:cxnSp>
        <p:nvCxnSpPr>
          <p:cNvPr id="48" name="Straight Connector 83"/>
          <p:cNvCxnSpPr>
            <a:endCxn id="47" idx="1"/>
          </p:cNvCxnSpPr>
          <p:nvPr/>
        </p:nvCxnSpPr>
        <p:spPr>
          <a:xfrm>
            <a:off x="7405803" y="3800557"/>
            <a:ext cx="454851" cy="12517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9" name="Straight Connector 86"/>
          <p:cNvCxnSpPr/>
          <p:nvPr/>
        </p:nvCxnSpPr>
        <p:spPr>
          <a:xfrm>
            <a:off x="6647144" y="5129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50" name="Straight Connector 88"/>
          <p:cNvCxnSpPr/>
          <p:nvPr/>
        </p:nvCxnSpPr>
        <p:spPr>
          <a:xfrm>
            <a:off x="6558244" y="5510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41862168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82</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Velocity (Speed)</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6" name="Content Placeholder 2"/>
          <p:cNvSpPr txBox="1">
            <a:spLocks/>
          </p:cNvSpPr>
          <p:nvPr/>
        </p:nvSpPr>
        <p:spPr>
          <a:xfrm>
            <a:off x="383116" y="1676811"/>
            <a:ext cx="8231609" cy="42972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Data is being generated fast and needs to be processed fast</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Late decisions </a:t>
            </a:r>
            <a:r>
              <a:rPr kumimoji="0" lang="en-US" sz="1800" i="0" u="none" strike="noStrike" kern="1200" cap="none" spc="0" normalizeH="0" baseline="0" noProof="0" dirty="0">
                <a:ln>
                  <a:noFill/>
                </a:ln>
                <a:effectLst/>
                <a:uLnTx/>
                <a:uFillTx/>
                <a:ea typeface="+mn-ea"/>
                <a:cs typeface="+mn-cs"/>
                <a:sym typeface="Wingdings"/>
              </a:rPr>
              <a:t>result in missing opportunities</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sym typeface="Wingdings"/>
              </a:rPr>
              <a:t>Examples</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E-Promotions: Based on your current location, your purchase history, what you like  send promotions right now for store next to you</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Healthcare monitoring: sens</a:t>
            </a:r>
            <a:r>
              <a:rPr kumimoji="0" lang="en-US" sz="1800" i="0" u="none" strike="noStrike" kern="1200" cap="none" spc="0" normalizeH="0" baseline="0" noProof="0" dirty="0">
                <a:ln>
                  <a:noFill/>
                </a:ln>
                <a:solidFill>
                  <a:sysClr val="windowText" lastClr="000000"/>
                </a:solidFill>
                <a:effectLst/>
                <a:uLnTx/>
                <a:uFillTx/>
                <a:ea typeface="+mn-ea"/>
                <a:cs typeface="+mn-cs"/>
                <a:sym typeface="Wingdings"/>
              </a:rPr>
              <a:t>ors monitoring your activities and body   any abnormal measurements require immediate reaction</a:t>
            </a:r>
          </a:p>
          <a:p>
            <a:pPr lvl="1" fontAlgn="auto">
              <a:spcBef>
                <a:spcPts val="1200"/>
              </a:spcBef>
              <a:spcAft>
                <a:spcPts val="0"/>
              </a:spcAft>
            </a:pPr>
            <a:r>
              <a:rPr lang="en-US" sz="1800" dirty="0">
                <a:solidFill>
                  <a:sysClr val="windowText" lastClr="000000"/>
                </a:solidFill>
                <a:sym typeface="Wingdings"/>
              </a:rPr>
              <a:t>Production and Logistics: Due to the direct connection to the POS systems of the stores, </a:t>
            </a:r>
            <a:r>
              <a:rPr lang="en-US" sz="1800" dirty="0" err="1">
                <a:solidFill>
                  <a:sysClr val="windowText" lastClr="000000"/>
                </a:solidFill>
                <a:sym typeface="Wingdings"/>
              </a:rPr>
              <a:t>Langnese</a:t>
            </a:r>
            <a:r>
              <a:rPr lang="en-US" sz="1800" dirty="0">
                <a:solidFill>
                  <a:sysClr val="windowText" lastClr="000000"/>
                </a:solidFill>
                <a:sym typeface="Wingdings"/>
              </a:rPr>
              <a:t> is able to control and adjust its production and delivery in real-time  As a consequence, millions of euros can be saved monthly.</a:t>
            </a:r>
            <a:endParaRPr kumimoji="0" lang="en-US" sz="1800" i="0" u="none" strike="noStrike" kern="1200" cap="none" spc="0" normalizeH="0" baseline="0" noProof="0" dirty="0">
              <a:ln>
                <a:noFill/>
              </a:ln>
              <a:solidFill>
                <a:sysClr val="windowText" lastClr="000000"/>
              </a:solidFill>
              <a:effectLst/>
              <a:uLnTx/>
              <a:uFillTx/>
              <a:ea typeface="+mn-ea"/>
              <a:cs typeface="+mn-cs"/>
            </a:endParaRPr>
          </a:p>
        </p:txBody>
      </p:sp>
      <p:pic>
        <p:nvPicPr>
          <p:cNvPr id="7" name="Picture 3"/>
          <p:cNvPicPr>
            <a:picLocks noChangeAspect="1"/>
          </p:cNvPicPr>
          <p:nvPr/>
        </p:nvPicPr>
        <p:blipFill>
          <a:blip r:embed="rId2"/>
          <a:stretch>
            <a:fillRect/>
          </a:stretch>
        </p:blipFill>
        <p:spPr>
          <a:xfrm>
            <a:off x="7543801" y="1536313"/>
            <a:ext cx="1263656" cy="1385576"/>
          </a:xfrm>
          <a:prstGeom prst="rect">
            <a:avLst/>
          </a:prstGeom>
        </p:spPr>
      </p:pic>
    </p:spTree>
    <p:extLst>
      <p:ext uri="{BB962C8B-B14F-4D97-AF65-F5344CB8AC3E}">
        <p14:creationId xmlns:p14="http://schemas.microsoft.com/office/powerpoint/2010/main" val="1663180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checkerboard(across)">
                                      <p:cBhvr>
                                        <p:cTn id="7" dur="500"/>
                                        <p:tgtEl>
                                          <p:spTgt spid="6">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checkerboard(across)">
                                      <p:cBhvr>
                                        <p:cTn id="10" dur="500"/>
                                        <p:tgtEl>
                                          <p:spTgt spid="6">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checkerboard(across)">
                                      <p:cBhvr>
                                        <p:cTn id="13" dur="500"/>
                                        <p:tgtEl>
                                          <p:spTgt spid="6">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checkerboard(across)">
                                      <p:cBhvr>
                                        <p:cTn id="1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Real-Time Analytics</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5" name="Picture 11"/>
          <p:cNvPicPr>
            <a:picLocks noChangeAspect="1"/>
          </p:cNvPicPr>
          <p:nvPr/>
        </p:nvPicPr>
        <p:blipFill>
          <a:blip r:embed="rId2"/>
          <a:stretch>
            <a:fillRect/>
          </a:stretch>
        </p:blipFill>
        <p:spPr>
          <a:xfrm>
            <a:off x="3251200" y="1923423"/>
            <a:ext cx="2476500" cy="2476500"/>
          </a:xfrm>
          <a:prstGeom prst="rect">
            <a:avLst/>
          </a:prstGeom>
        </p:spPr>
      </p:pic>
      <p:sp>
        <p:nvSpPr>
          <p:cNvPr id="7" name="Cloud 7"/>
          <p:cNvSpPr/>
          <p:nvPr/>
        </p:nvSpPr>
        <p:spPr>
          <a:xfrm>
            <a:off x="1701801" y="14916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8" name="Cloud 9"/>
          <p:cNvSpPr/>
          <p:nvPr/>
        </p:nvSpPr>
        <p:spPr>
          <a:xfrm>
            <a:off x="5201109" y="14789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9" name="Cloud 10"/>
          <p:cNvSpPr/>
          <p:nvPr/>
        </p:nvSpPr>
        <p:spPr>
          <a:xfrm>
            <a:off x="5880102" y="3252805"/>
            <a:ext cx="2222500" cy="1790700"/>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0" name="TextBox 12"/>
          <p:cNvSpPr txBox="1"/>
          <p:nvPr/>
        </p:nvSpPr>
        <p:spPr>
          <a:xfrm>
            <a:off x="3715225" y="3589355"/>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sp>
        <p:nvSpPr>
          <p:cNvPr id="11" name="Cloud 13"/>
          <p:cNvSpPr/>
          <p:nvPr/>
        </p:nvSpPr>
        <p:spPr>
          <a:xfrm>
            <a:off x="4203700" y="2152023"/>
            <a:ext cx="635000" cy="459264"/>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2" name="TextBox 14"/>
          <p:cNvSpPr txBox="1"/>
          <p:nvPr/>
        </p:nvSpPr>
        <p:spPr>
          <a:xfrm>
            <a:off x="4172947" y="2203855"/>
            <a:ext cx="691215" cy="369332"/>
          </a:xfrm>
          <a:prstGeom prst="rect">
            <a:avLst/>
          </a:prstGeom>
          <a:noFill/>
        </p:spPr>
        <p:txBody>
          <a:bodyPr wrap="none" rtlCol="0">
            <a:spAutoFit/>
          </a:bodyPr>
          <a:lstStyle/>
          <a:p>
            <a:pPr eaLnBrk="1" fontAlgn="auto" hangingPunct="1">
              <a:spcBef>
                <a:spcPts val="0"/>
              </a:spcBef>
              <a:spcAft>
                <a:spcPts val="0"/>
              </a:spcAft>
            </a:pPr>
            <a:r>
              <a:rPr lang="en-US" sz="900" dirty="0">
                <a:solidFill>
                  <a:prstClr val="black"/>
                </a:solidFill>
                <a:latin typeface="+mn-lt"/>
                <a:ea typeface="+mn-ea"/>
              </a:rPr>
              <a:t>Influence</a:t>
            </a:r>
          </a:p>
          <a:p>
            <a:pPr eaLnBrk="1" fontAlgn="auto" hangingPunct="1">
              <a:spcBef>
                <a:spcPts val="0"/>
              </a:spcBef>
              <a:spcAft>
                <a:spcPts val="0"/>
              </a:spcAft>
            </a:pPr>
            <a:r>
              <a:rPr lang="en-US" sz="900" dirty="0">
                <a:solidFill>
                  <a:prstClr val="black"/>
                </a:solidFill>
                <a:latin typeface="+mn-lt"/>
                <a:ea typeface="+mn-ea"/>
              </a:rPr>
              <a:t>Behavior</a:t>
            </a:r>
          </a:p>
        </p:txBody>
      </p:sp>
      <p:sp>
        <p:nvSpPr>
          <p:cNvPr id="13" name="Cloud 15"/>
          <p:cNvSpPr/>
          <p:nvPr/>
        </p:nvSpPr>
        <p:spPr>
          <a:xfrm>
            <a:off x="3378201" y="4485627"/>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4" name="TextBox 16"/>
          <p:cNvSpPr txBox="1"/>
          <p:nvPr/>
        </p:nvSpPr>
        <p:spPr>
          <a:xfrm>
            <a:off x="1724491" y="1783723"/>
            <a:ext cx="2076210"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Product </a:t>
            </a:r>
          </a:p>
          <a:p>
            <a:pPr eaLnBrk="1" fontAlgn="auto" hangingPunct="1">
              <a:spcBef>
                <a:spcPts val="0"/>
              </a:spcBef>
              <a:spcAft>
                <a:spcPts val="0"/>
              </a:spcAft>
            </a:pPr>
            <a:r>
              <a:rPr lang="en-US" dirty="0">
                <a:solidFill>
                  <a:prstClr val="black"/>
                </a:solidFill>
                <a:latin typeface="+mn-lt"/>
                <a:ea typeface="+mn-ea"/>
              </a:rPr>
              <a:t>Recommendations </a:t>
            </a:r>
          </a:p>
          <a:p>
            <a:pPr eaLnBrk="1" fontAlgn="auto" hangingPunct="1">
              <a:spcBef>
                <a:spcPts val="0"/>
              </a:spcBef>
              <a:spcAft>
                <a:spcPts val="0"/>
              </a:spcAft>
            </a:pPr>
            <a:r>
              <a:rPr lang="en-US" dirty="0">
                <a:solidFill>
                  <a:prstClr val="black"/>
                </a:solidFill>
                <a:latin typeface="+mn-lt"/>
                <a:ea typeface="+mn-ea"/>
              </a:rPr>
              <a:t>that are </a:t>
            </a:r>
            <a:r>
              <a:rPr lang="en-US" i="1" u="sng" dirty="0">
                <a:solidFill>
                  <a:prstClr val="black"/>
                </a:solidFill>
                <a:latin typeface="+mn-lt"/>
                <a:ea typeface="+mn-ea"/>
              </a:rPr>
              <a:t>Relevant</a:t>
            </a:r>
            <a:r>
              <a:rPr lang="en-US" dirty="0">
                <a:solidFill>
                  <a:prstClr val="black"/>
                </a:solidFill>
                <a:latin typeface="+mn-lt"/>
                <a:ea typeface="+mn-ea"/>
              </a:rPr>
              <a:t> </a:t>
            </a:r>
          </a:p>
          <a:p>
            <a:pPr eaLnBrk="1" fontAlgn="auto" hangingPunct="1">
              <a:spcBef>
                <a:spcPts val="0"/>
              </a:spcBef>
              <a:spcAft>
                <a:spcPts val="0"/>
              </a:spcAft>
            </a:pPr>
            <a:r>
              <a:rPr lang="en-US" dirty="0">
                <a:solidFill>
                  <a:prstClr val="black"/>
                </a:solidFill>
                <a:latin typeface="+mn-lt"/>
                <a:ea typeface="+mn-ea"/>
              </a:rPr>
              <a:t>&amp; </a:t>
            </a:r>
            <a:r>
              <a:rPr lang="en-US" i="1" u="sng" dirty="0">
                <a:solidFill>
                  <a:prstClr val="black"/>
                </a:solidFill>
                <a:latin typeface="+mn-lt"/>
                <a:ea typeface="+mn-ea"/>
              </a:rPr>
              <a:t>Compelling</a:t>
            </a:r>
            <a:r>
              <a:rPr lang="en-US" dirty="0">
                <a:solidFill>
                  <a:prstClr val="black"/>
                </a:solidFill>
                <a:latin typeface="+mn-lt"/>
                <a:ea typeface="+mn-ea"/>
              </a:rPr>
              <a:t> </a:t>
            </a:r>
          </a:p>
        </p:txBody>
      </p:sp>
      <p:sp>
        <p:nvSpPr>
          <p:cNvPr id="15" name="TextBox 17"/>
          <p:cNvSpPr txBox="1"/>
          <p:nvPr/>
        </p:nvSpPr>
        <p:spPr>
          <a:xfrm>
            <a:off x="6039220" y="3492390"/>
            <a:ext cx="1954381"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Friend Invitations </a:t>
            </a:r>
          </a:p>
          <a:p>
            <a:pPr eaLnBrk="1" fontAlgn="auto" hangingPunct="1">
              <a:spcBef>
                <a:spcPts val="0"/>
              </a:spcBef>
              <a:spcAft>
                <a:spcPts val="0"/>
              </a:spcAft>
            </a:pPr>
            <a:r>
              <a:rPr lang="en-US" dirty="0">
                <a:solidFill>
                  <a:prstClr val="black"/>
                </a:solidFill>
                <a:latin typeface="+mn-lt"/>
                <a:ea typeface="+mn-ea"/>
              </a:rPr>
              <a:t>to join a </a:t>
            </a:r>
          </a:p>
          <a:p>
            <a:pPr eaLnBrk="1" fontAlgn="auto" hangingPunct="1">
              <a:spcBef>
                <a:spcPts val="0"/>
              </a:spcBef>
              <a:spcAft>
                <a:spcPts val="0"/>
              </a:spcAft>
            </a:pPr>
            <a:r>
              <a:rPr lang="en-US" dirty="0">
                <a:solidFill>
                  <a:prstClr val="black"/>
                </a:solidFill>
                <a:latin typeface="+mn-lt"/>
                <a:ea typeface="+mn-ea"/>
              </a:rPr>
              <a:t>Game or Activity</a:t>
            </a:r>
          </a:p>
          <a:p>
            <a:pPr eaLnBrk="1" fontAlgn="auto" hangingPunct="1">
              <a:spcBef>
                <a:spcPts val="0"/>
              </a:spcBef>
              <a:spcAft>
                <a:spcPts val="0"/>
              </a:spcAft>
            </a:pPr>
            <a:r>
              <a:rPr lang="en-US" dirty="0">
                <a:solidFill>
                  <a:prstClr val="black"/>
                </a:solidFill>
                <a:latin typeface="+mn-lt"/>
                <a:ea typeface="+mn-ea"/>
              </a:rPr>
              <a:t>that expands</a:t>
            </a:r>
          </a:p>
          <a:p>
            <a:pPr eaLnBrk="1" fontAlgn="auto" hangingPunct="1">
              <a:spcBef>
                <a:spcPts val="0"/>
              </a:spcBef>
              <a:spcAft>
                <a:spcPts val="0"/>
              </a:spcAft>
            </a:pPr>
            <a:r>
              <a:rPr lang="en-US" dirty="0">
                <a:solidFill>
                  <a:prstClr val="black"/>
                </a:solidFill>
                <a:latin typeface="+mn-lt"/>
                <a:ea typeface="+mn-ea"/>
              </a:rPr>
              <a:t>business </a:t>
            </a:r>
          </a:p>
        </p:txBody>
      </p:sp>
      <p:sp>
        <p:nvSpPr>
          <p:cNvPr id="16" name="TextBox 18"/>
          <p:cNvSpPr txBox="1"/>
          <p:nvPr/>
        </p:nvSpPr>
        <p:spPr>
          <a:xfrm>
            <a:off x="3509329" y="4917595"/>
            <a:ext cx="1997663"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Preventing Fraud  </a:t>
            </a:r>
          </a:p>
          <a:p>
            <a:pPr eaLnBrk="1" fontAlgn="auto" hangingPunct="1">
              <a:spcBef>
                <a:spcPts val="0"/>
              </a:spcBef>
              <a:spcAft>
                <a:spcPts val="0"/>
              </a:spcAft>
            </a:pPr>
            <a:r>
              <a:rPr lang="en-US" dirty="0">
                <a:solidFill>
                  <a:prstClr val="black"/>
                </a:solidFill>
                <a:latin typeface="+mn-lt"/>
                <a:ea typeface="+mn-ea"/>
              </a:rPr>
              <a:t> as it is </a:t>
            </a:r>
            <a:r>
              <a:rPr lang="en-US" i="1" u="sng" dirty="0">
                <a:solidFill>
                  <a:prstClr val="black"/>
                </a:solidFill>
                <a:latin typeface="+mn-lt"/>
                <a:ea typeface="+mn-ea"/>
              </a:rPr>
              <a:t>Occurring </a:t>
            </a:r>
          </a:p>
          <a:p>
            <a:pPr eaLnBrk="1" fontAlgn="auto" hangingPunct="1">
              <a:spcBef>
                <a:spcPts val="0"/>
              </a:spcBef>
              <a:spcAft>
                <a:spcPts val="0"/>
              </a:spcAft>
            </a:pPr>
            <a:r>
              <a:rPr lang="en-US" dirty="0">
                <a:solidFill>
                  <a:prstClr val="black"/>
                </a:solidFill>
                <a:latin typeface="+mn-lt"/>
                <a:ea typeface="+mn-ea"/>
              </a:rPr>
              <a:t>&amp; preventing more</a:t>
            </a:r>
          </a:p>
          <a:p>
            <a:pPr eaLnBrk="1" fontAlgn="auto" hangingPunct="1">
              <a:spcBef>
                <a:spcPts val="0"/>
              </a:spcBef>
              <a:spcAft>
                <a:spcPts val="0"/>
              </a:spcAft>
            </a:pPr>
            <a:r>
              <a:rPr lang="en-US" dirty="0">
                <a:solidFill>
                  <a:prstClr val="black"/>
                </a:solidFill>
                <a:latin typeface="+mn-lt"/>
                <a:ea typeface="+mn-ea"/>
              </a:rPr>
              <a:t>proactively </a:t>
            </a:r>
          </a:p>
        </p:txBody>
      </p:sp>
      <p:sp>
        <p:nvSpPr>
          <p:cNvPr id="17" name="TextBox 20"/>
          <p:cNvSpPr txBox="1"/>
          <p:nvPr/>
        </p:nvSpPr>
        <p:spPr>
          <a:xfrm>
            <a:off x="5117980" y="1710177"/>
            <a:ext cx="2310737" cy="1323439"/>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mn-lt"/>
                <a:ea typeface="+mn-ea"/>
              </a:rPr>
              <a:t>Learning why Customers </a:t>
            </a:r>
          </a:p>
          <a:p>
            <a:pPr eaLnBrk="1" fontAlgn="auto" hangingPunct="1">
              <a:spcBef>
                <a:spcPts val="0"/>
              </a:spcBef>
              <a:spcAft>
                <a:spcPts val="0"/>
              </a:spcAft>
            </a:pPr>
            <a:r>
              <a:rPr lang="en-US" dirty="0">
                <a:solidFill>
                  <a:prstClr val="black"/>
                </a:solidFill>
                <a:latin typeface="+mn-lt"/>
                <a:ea typeface="+mn-ea"/>
              </a:rPr>
              <a:t>Switch to competitors</a:t>
            </a:r>
          </a:p>
          <a:p>
            <a:pPr eaLnBrk="1" fontAlgn="auto" hangingPunct="1">
              <a:spcBef>
                <a:spcPts val="0"/>
              </a:spcBef>
              <a:spcAft>
                <a:spcPts val="0"/>
              </a:spcAft>
            </a:pPr>
            <a:r>
              <a:rPr lang="en-US" dirty="0">
                <a:solidFill>
                  <a:prstClr val="black"/>
                </a:solidFill>
                <a:latin typeface="+mn-lt"/>
                <a:ea typeface="+mn-ea"/>
              </a:rPr>
              <a:t> and their offers; in</a:t>
            </a:r>
          </a:p>
          <a:p>
            <a:pPr eaLnBrk="1" fontAlgn="auto" hangingPunct="1">
              <a:spcBef>
                <a:spcPts val="0"/>
              </a:spcBef>
              <a:spcAft>
                <a:spcPts val="0"/>
              </a:spcAft>
            </a:pPr>
            <a:r>
              <a:rPr lang="en-US" dirty="0">
                <a:solidFill>
                  <a:prstClr val="black"/>
                </a:solidFill>
                <a:latin typeface="+mn-lt"/>
                <a:ea typeface="+mn-ea"/>
              </a:rPr>
              <a:t> time to Counter </a:t>
            </a:r>
          </a:p>
        </p:txBody>
      </p:sp>
      <p:sp>
        <p:nvSpPr>
          <p:cNvPr id="18" name="Cloud 22"/>
          <p:cNvSpPr/>
          <p:nvPr/>
        </p:nvSpPr>
        <p:spPr>
          <a:xfrm>
            <a:off x="901701" y="356807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9" name="TextBox 23"/>
          <p:cNvSpPr txBox="1"/>
          <p:nvPr/>
        </p:nvSpPr>
        <p:spPr>
          <a:xfrm>
            <a:off x="1037652" y="3822245"/>
            <a:ext cx="1988045"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Improving the</a:t>
            </a:r>
          </a:p>
          <a:p>
            <a:pPr eaLnBrk="1" fontAlgn="auto" hangingPunct="1">
              <a:spcBef>
                <a:spcPts val="0"/>
              </a:spcBef>
              <a:spcAft>
                <a:spcPts val="0"/>
              </a:spcAft>
            </a:pPr>
            <a:r>
              <a:rPr lang="en-US" dirty="0">
                <a:solidFill>
                  <a:prstClr val="black"/>
                </a:solidFill>
                <a:latin typeface="+mn-lt"/>
                <a:ea typeface="+mn-ea"/>
              </a:rPr>
              <a:t>Marketing </a:t>
            </a:r>
          </a:p>
          <a:p>
            <a:pPr eaLnBrk="1" fontAlgn="auto" hangingPunct="1">
              <a:spcBef>
                <a:spcPts val="0"/>
              </a:spcBef>
              <a:spcAft>
                <a:spcPts val="0"/>
              </a:spcAft>
            </a:pPr>
            <a:r>
              <a:rPr lang="en-US" dirty="0">
                <a:solidFill>
                  <a:prstClr val="black"/>
                </a:solidFill>
                <a:latin typeface="+mn-lt"/>
                <a:ea typeface="+mn-ea"/>
              </a:rPr>
              <a:t>Effectiveness of a </a:t>
            </a:r>
          </a:p>
          <a:p>
            <a:pPr eaLnBrk="1" fontAlgn="auto" hangingPunct="1">
              <a:spcBef>
                <a:spcPts val="0"/>
              </a:spcBef>
              <a:spcAft>
                <a:spcPts val="0"/>
              </a:spcAft>
            </a:pPr>
            <a:r>
              <a:rPr lang="en-US" dirty="0">
                <a:solidFill>
                  <a:prstClr val="black"/>
                </a:solidFill>
                <a:latin typeface="+mn-lt"/>
                <a:ea typeface="+mn-ea"/>
              </a:rPr>
              <a:t>Promotion while it</a:t>
            </a:r>
          </a:p>
          <a:p>
            <a:pPr eaLnBrk="1" fontAlgn="auto" hangingPunct="1">
              <a:spcBef>
                <a:spcPts val="0"/>
              </a:spcBef>
              <a:spcAft>
                <a:spcPts val="0"/>
              </a:spcAft>
            </a:pPr>
            <a:r>
              <a:rPr lang="en-US" dirty="0">
                <a:solidFill>
                  <a:prstClr val="black"/>
                </a:solidFill>
                <a:latin typeface="+mn-lt"/>
                <a:ea typeface="+mn-ea"/>
              </a:rPr>
              <a:t>is still in Play  </a:t>
            </a:r>
          </a:p>
        </p:txBody>
      </p:sp>
    </p:spTree>
    <p:extLst>
      <p:ext uri="{BB962C8B-B14F-4D97-AF65-F5344CB8AC3E}">
        <p14:creationId xmlns:p14="http://schemas.microsoft.com/office/powerpoint/2010/main" val="51448626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661" y="1215390"/>
            <a:ext cx="5460583" cy="3531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Veracity (Uncertainty)</a:t>
            </a:r>
          </a:p>
        </p:txBody>
      </p:sp>
      <p:sp>
        <p:nvSpPr>
          <p:cNvPr id="7" name="Textfeld 6"/>
          <p:cNvSpPr txBox="1"/>
          <p:nvPr/>
        </p:nvSpPr>
        <p:spPr>
          <a:xfrm>
            <a:off x="6159731" y="3408219"/>
            <a:ext cx="2743200" cy="646331"/>
          </a:xfrm>
          <a:prstGeom prst="rect">
            <a:avLst/>
          </a:prstGeom>
          <a:noFill/>
        </p:spPr>
        <p:txBody>
          <a:bodyPr wrap="square" rtlCol="0">
            <a:spAutoFit/>
          </a:bodyPr>
          <a:lstStyle/>
          <a:p>
            <a:pPr algn="l"/>
            <a:r>
              <a:rPr lang="de-DE" sz="1200" b="0" dirty="0"/>
              <a:t>Source: http://www.ibmbigdatahub.com/</a:t>
            </a:r>
            <a:br>
              <a:rPr lang="de-DE" sz="1200" b="0" dirty="0"/>
            </a:br>
            <a:r>
              <a:rPr lang="de-DE" sz="1200" b="0" dirty="0" err="1"/>
              <a:t>infographic</a:t>
            </a:r>
            <a:r>
              <a:rPr lang="de-DE" sz="1200" b="0" dirty="0"/>
              <a:t>/</a:t>
            </a:r>
            <a:r>
              <a:rPr lang="de-DE" sz="1200" b="0" dirty="0" err="1"/>
              <a:t>four-vs-big-data</a:t>
            </a:r>
            <a:endParaRPr lang="de-DE" sz="1200" b="0" dirty="0"/>
          </a:p>
        </p:txBody>
      </p:sp>
      <p:sp>
        <p:nvSpPr>
          <p:cNvPr id="8" name="Rechteck 7"/>
          <p:cNvSpPr/>
          <p:nvPr/>
        </p:nvSpPr>
        <p:spPr>
          <a:xfrm>
            <a:off x="523702" y="4650559"/>
            <a:ext cx="8379229" cy="1815882"/>
          </a:xfrm>
          <a:prstGeom prst="rect">
            <a:avLst/>
          </a:prstGeom>
        </p:spPr>
        <p:txBody>
          <a:bodyPr wrap="square">
            <a:spAutoFit/>
          </a:bodyPr>
          <a:lstStyle/>
          <a:p>
            <a:pPr algn="l"/>
            <a:r>
              <a:rPr lang="en-US" dirty="0"/>
              <a:t>Organizations must now analyze both structured and unstructured data that is uncertain and imprecise. </a:t>
            </a:r>
          </a:p>
          <a:p>
            <a:pPr algn="l"/>
            <a:r>
              <a:rPr lang="en-US" dirty="0"/>
              <a:t>In many cases, it is not known whether the data is correct (e. g. fake news) or representative (e. g. biased expressions of opinion in forums).</a:t>
            </a:r>
          </a:p>
          <a:p>
            <a:pPr algn="l"/>
            <a:r>
              <a:rPr lang="en-US" dirty="0"/>
              <a:t>It may be prudent to assign a Data Veracity score and ranking for specific data sets to avoid making decisions based on analysis of uncertain and imprecise data.</a:t>
            </a:r>
            <a:endParaRPr lang="de-DE" dirty="0"/>
          </a:p>
        </p:txBody>
      </p:sp>
    </p:spTree>
    <p:extLst>
      <p:ext uri="{BB962C8B-B14F-4D97-AF65-F5344CB8AC3E}">
        <p14:creationId xmlns:p14="http://schemas.microsoft.com/office/powerpoint/2010/main" val="98202899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How is Big Data actually used? </a:t>
            </a:r>
          </a:p>
        </p:txBody>
      </p:sp>
      <p:sp>
        <p:nvSpPr>
          <p:cNvPr id="2" name="Textfeld 1"/>
          <p:cNvSpPr txBox="1"/>
          <p:nvPr/>
        </p:nvSpPr>
        <p:spPr>
          <a:xfrm>
            <a:off x="386540" y="1015053"/>
            <a:ext cx="8466513" cy="5493812"/>
          </a:xfrm>
          <a:prstGeom prst="rect">
            <a:avLst/>
          </a:prstGeom>
          <a:noFill/>
        </p:spPr>
        <p:txBody>
          <a:bodyPr wrap="square" rtlCol="0">
            <a:spAutoFit/>
          </a:bodyPr>
          <a:lstStyle/>
          <a:p>
            <a:pPr marL="182563" indent="-182563" algn="l">
              <a:buFont typeface="Arial" panose="020B0604020202020204" pitchFamily="34" charset="0"/>
              <a:buChar char="•"/>
            </a:pPr>
            <a:r>
              <a:rPr lang="en-US" sz="1800" dirty="0"/>
              <a:t>Better understand and target customers</a:t>
            </a:r>
            <a:br>
              <a:rPr lang="en-US" sz="1800" dirty="0"/>
            </a:br>
            <a:r>
              <a:rPr lang="en-US" sz="1800" b="0" dirty="0"/>
              <a:t>Companies expand their traditional data with social media data, browser, text analytics or sensor data to get a more complete picture of their customers.</a:t>
            </a:r>
          </a:p>
          <a:p>
            <a:pPr marL="182563" indent="-182563" algn="l">
              <a:buFont typeface="Arial" panose="020B0604020202020204" pitchFamily="34" charset="0"/>
              <a:buChar char="•"/>
            </a:pPr>
            <a:r>
              <a:rPr lang="en-US" sz="1800" dirty="0"/>
              <a:t>Understand and Optimize Business Processes</a:t>
            </a:r>
            <a:br>
              <a:rPr lang="en-US" sz="1800" dirty="0"/>
            </a:br>
            <a:r>
              <a:rPr lang="en-US" sz="1800" b="0" dirty="0"/>
              <a:t>Retailers are able to optimize their stock based on predictive models generated from social media data, web search trends, weather forecasts... </a:t>
            </a:r>
          </a:p>
          <a:p>
            <a:pPr marL="182563" indent="-182563" algn="l">
              <a:buFont typeface="Arial" panose="020B0604020202020204" pitchFamily="34" charset="0"/>
              <a:buChar char="•"/>
            </a:pPr>
            <a:r>
              <a:rPr lang="en-US" sz="1800" dirty="0"/>
              <a:t>Improving Health</a:t>
            </a:r>
            <a:br>
              <a:rPr lang="en-US" sz="1800" dirty="0"/>
            </a:br>
            <a:r>
              <a:rPr lang="en-US" sz="1800" b="0" dirty="0"/>
              <a:t>Use the data from smart watches, wearable devices, Google Trends, health research, electronic medical record to diagnose disease, predict epidemics, …</a:t>
            </a:r>
          </a:p>
          <a:p>
            <a:pPr marL="182563" indent="-182563" algn="l">
              <a:buFont typeface="Arial" panose="020B0604020202020204" pitchFamily="34" charset="0"/>
              <a:buChar char="•"/>
            </a:pPr>
            <a:r>
              <a:rPr lang="en-US" sz="1800" dirty="0"/>
              <a:t>Improving Security and Law Enforcement</a:t>
            </a:r>
            <a:br>
              <a:rPr lang="en-US" sz="1800" dirty="0"/>
            </a:br>
            <a:r>
              <a:rPr lang="en-US" sz="1800" b="0" dirty="0"/>
              <a:t>Use big data analytics to predict criminal activity, foil terrorist plots, detect cyber attacks, and detect fraudulent credit card transactions.</a:t>
            </a:r>
          </a:p>
          <a:p>
            <a:pPr marL="182563" indent="-182563" algn="l">
              <a:buFont typeface="Arial" panose="020B0604020202020204" pitchFamily="34" charset="0"/>
              <a:buChar char="•"/>
            </a:pPr>
            <a:r>
              <a:rPr lang="en-US" sz="1800" dirty="0"/>
              <a:t>Improving and Optimizing Cities and Countries (Smart Cities)</a:t>
            </a:r>
            <a:br>
              <a:rPr lang="en-US" sz="1800" dirty="0"/>
            </a:br>
            <a:r>
              <a:rPr lang="en-US" sz="1800" b="0" dirty="0"/>
              <a:t>Optimize traffic flows based on real time traffic information, social media and weather data. A bus would wait for a delayed train and traffic signals predict traffic volumes.</a:t>
            </a:r>
            <a:endParaRPr lang="de-DE" sz="1800" b="0" dirty="0"/>
          </a:p>
          <a:p>
            <a:pPr marL="182563" indent="-182563" algn="l">
              <a:buFont typeface="Arial" panose="020B0604020202020204" pitchFamily="34" charset="0"/>
              <a:buChar char="•"/>
            </a:pPr>
            <a:r>
              <a:rPr lang="de-DE" sz="1800" dirty="0"/>
              <a:t>...</a:t>
            </a:r>
          </a:p>
        </p:txBody>
      </p:sp>
      <p:sp>
        <p:nvSpPr>
          <p:cNvPr id="5" name="Textfeld 4"/>
          <p:cNvSpPr txBox="1"/>
          <p:nvPr/>
        </p:nvSpPr>
        <p:spPr>
          <a:xfrm>
            <a:off x="1446415" y="6353740"/>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14067644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Turning Big Data into Value</a:t>
            </a:r>
          </a:p>
        </p:txBody>
      </p:sp>
      <p:sp>
        <p:nvSpPr>
          <p:cNvPr id="2" name="Rechteck 1"/>
          <p:cNvSpPr/>
          <p:nvPr/>
        </p:nvSpPr>
        <p:spPr>
          <a:xfrm>
            <a:off x="548640" y="1626863"/>
            <a:ext cx="2252749" cy="4185761"/>
          </a:xfrm>
          <a:prstGeom prst="rect">
            <a:avLst/>
          </a:prstGeom>
        </p:spPr>
        <p:txBody>
          <a:bodyPr wrap="square">
            <a:spAutoFit/>
          </a:bodyPr>
          <a:lstStyle/>
          <a:p>
            <a:pPr algn="l">
              <a:spcBef>
                <a:spcPts val="600"/>
              </a:spcBef>
            </a:pPr>
            <a:r>
              <a:rPr lang="en-US" sz="1800" dirty="0"/>
              <a:t>The </a:t>
            </a:r>
            <a:r>
              <a:rPr lang="en-US" sz="1800" i="1" dirty="0" err="1"/>
              <a:t>Datafication</a:t>
            </a:r>
            <a:r>
              <a:rPr lang="en-US" sz="1800" dirty="0"/>
              <a:t> </a:t>
            </a:r>
            <a:br>
              <a:rPr lang="en-US" sz="1800" dirty="0"/>
            </a:br>
            <a:r>
              <a:rPr lang="en-US" sz="1800" dirty="0"/>
              <a:t>of our World:</a:t>
            </a:r>
          </a:p>
          <a:p>
            <a:pPr marL="285750" indent="-193675" algn="l">
              <a:spcBef>
                <a:spcPts val="600"/>
              </a:spcBef>
              <a:buFont typeface="Arial" panose="020B0604020202020204" pitchFamily="34" charset="0"/>
              <a:buChar char="•"/>
            </a:pPr>
            <a:r>
              <a:rPr lang="en-US" sz="1800" dirty="0"/>
              <a:t>Activities  </a:t>
            </a:r>
          </a:p>
          <a:p>
            <a:pPr marL="285750" indent="-193675" algn="l">
              <a:spcBef>
                <a:spcPts val="600"/>
              </a:spcBef>
              <a:buFont typeface="Arial" panose="020B0604020202020204" pitchFamily="34" charset="0"/>
              <a:buChar char="•"/>
            </a:pPr>
            <a:r>
              <a:rPr lang="en-US" sz="1800" dirty="0"/>
              <a:t>Conversations </a:t>
            </a:r>
          </a:p>
          <a:p>
            <a:pPr marL="285750" indent="-193675" algn="l">
              <a:spcBef>
                <a:spcPts val="600"/>
              </a:spcBef>
              <a:buFont typeface="Arial" panose="020B0604020202020204" pitchFamily="34" charset="0"/>
              <a:buChar char="•"/>
            </a:pPr>
            <a:r>
              <a:rPr lang="en-US" sz="1800" dirty="0"/>
              <a:t>Words  </a:t>
            </a:r>
          </a:p>
          <a:p>
            <a:pPr marL="285750" indent="-193675" algn="l">
              <a:spcBef>
                <a:spcPts val="600"/>
              </a:spcBef>
              <a:buFont typeface="Arial" panose="020B0604020202020204" pitchFamily="34" charset="0"/>
              <a:buChar char="•"/>
            </a:pPr>
            <a:r>
              <a:rPr lang="en-US" sz="1800" dirty="0"/>
              <a:t>Voice  </a:t>
            </a:r>
          </a:p>
          <a:p>
            <a:pPr marL="285750" indent="-193675" algn="l">
              <a:spcBef>
                <a:spcPts val="600"/>
              </a:spcBef>
              <a:buFont typeface="Arial" panose="020B0604020202020204" pitchFamily="34" charset="0"/>
              <a:buChar char="•"/>
            </a:pPr>
            <a:r>
              <a:rPr lang="en-US" sz="1800" dirty="0"/>
              <a:t>Social Media </a:t>
            </a:r>
          </a:p>
          <a:p>
            <a:pPr marL="285750" indent="-193675" algn="l">
              <a:spcBef>
                <a:spcPts val="600"/>
              </a:spcBef>
              <a:buFont typeface="Arial" panose="020B0604020202020204" pitchFamily="34" charset="0"/>
              <a:buChar char="•"/>
            </a:pPr>
            <a:r>
              <a:rPr lang="en-US" sz="1800" dirty="0"/>
              <a:t>Browser </a:t>
            </a:r>
            <a:r>
              <a:rPr lang="en-US" sz="1800" dirty="0" err="1"/>
              <a:t>Iogs</a:t>
            </a:r>
            <a:r>
              <a:rPr lang="en-US" sz="1800" dirty="0"/>
              <a:t>  </a:t>
            </a:r>
          </a:p>
          <a:p>
            <a:pPr marL="285750" indent="-193675" algn="l">
              <a:spcBef>
                <a:spcPts val="600"/>
              </a:spcBef>
              <a:buFont typeface="Arial" panose="020B0604020202020204" pitchFamily="34" charset="0"/>
              <a:buChar char="•"/>
            </a:pPr>
            <a:r>
              <a:rPr lang="en-US" sz="1800" dirty="0"/>
              <a:t>Photos </a:t>
            </a:r>
          </a:p>
          <a:p>
            <a:pPr marL="285750" indent="-193675" algn="l">
              <a:spcBef>
                <a:spcPts val="600"/>
              </a:spcBef>
              <a:buFont typeface="Arial" panose="020B0604020202020204" pitchFamily="34" charset="0"/>
              <a:buChar char="•"/>
            </a:pPr>
            <a:r>
              <a:rPr lang="en-US" sz="1800" dirty="0"/>
              <a:t>Videos </a:t>
            </a:r>
          </a:p>
          <a:p>
            <a:pPr marL="285750" indent="-193675" algn="l">
              <a:spcBef>
                <a:spcPts val="600"/>
              </a:spcBef>
              <a:buFont typeface="Arial" panose="020B0604020202020204" pitchFamily="34" charset="0"/>
              <a:buChar char="•"/>
            </a:pPr>
            <a:r>
              <a:rPr lang="en-US" sz="1800" dirty="0"/>
              <a:t>Sensors  </a:t>
            </a:r>
          </a:p>
          <a:p>
            <a:pPr marL="285750" indent="-193675" algn="l">
              <a:spcBef>
                <a:spcPts val="600"/>
              </a:spcBef>
              <a:buFont typeface="Arial" panose="020B0604020202020204" pitchFamily="34" charset="0"/>
              <a:buChar char="•"/>
            </a:pPr>
            <a:r>
              <a:rPr lang="en-US" sz="1800" dirty="0"/>
              <a:t>Etc.</a:t>
            </a:r>
            <a:endParaRPr lang="de-DE" sz="1800" dirty="0"/>
          </a:p>
        </p:txBody>
      </p:sp>
      <p:sp>
        <p:nvSpPr>
          <p:cNvPr id="5" name="Rechteck 4"/>
          <p:cNvSpPr/>
          <p:nvPr/>
        </p:nvSpPr>
        <p:spPr>
          <a:xfrm>
            <a:off x="4882343" y="1742278"/>
            <a:ext cx="2150226" cy="3954929"/>
          </a:xfrm>
          <a:prstGeom prst="rect">
            <a:avLst/>
          </a:prstGeom>
        </p:spPr>
        <p:txBody>
          <a:bodyPr wrap="square">
            <a:spAutoFit/>
          </a:bodyPr>
          <a:lstStyle/>
          <a:p>
            <a:pPr algn="l">
              <a:spcBef>
                <a:spcPts val="600"/>
              </a:spcBef>
            </a:pPr>
            <a:r>
              <a:rPr lang="en-US" sz="1800" dirty="0"/>
              <a:t>Analyzing Big Data:  </a:t>
            </a:r>
          </a:p>
          <a:p>
            <a:pPr marL="285750" indent="-285750" algn="l">
              <a:spcBef>
                <a:spcPts val="600"/>
              </a:spcBef>
              <a:buFont typeface="Arial" panose="020B0604020202020204" pitchFamily="34" charset="0"/>
              <a:buChar char="•"/>
            </a:pPr>
            <a:r>
              <a:rPr lang="en-US" sz="1800" dirty="0"/>
              <a:t>Data analytics</a:t>
            </a:r>
          </a:p>
          <a:p>
            <a:pPr marL="285750" indent="-285750" algn="l">
              <a:spcBef>
                <a:spcPts val="600"/>
              </a:spcBef>
              <a:buFont typeface="Arial" panose="020B0604020202020204" pitchFamily="34" charset="0"/>
              <a:buChar char="•"/>
            </a:pPr>
            <a:r>
              <a:rPr lang="en-US" sz="1800" dirty="0"/>
              <a:t>Text analytics </a:t>
            </a:r>
          </a:p>
          <a:p>
            <a:pPr marL="285750" indent="-285750" algn="l">
              <a:spcBef>
                <a:spcPts val="600"/>
              </a:spcBef>
              <a:buFont typeface="Arial" panose="020B0604020202020204" pitchFamily="34" charset="0"/>
              <a:buChar char="•"/>
            </a:pPr>
            <a:r>
              <a:rPr lang="en-US" sz="1800" dirty="0"/>
              <a:t>Sentiment analysis </a:t>
            </a:r>
          </a:p>
          <a:p>
            <a:pPr marL="285750" indent="-285750" algn="l">
              <a:spcBef>
                <a:spcPts val="600"/>
              </a:spcBef>
              <a:buFont typeface="Arial" panose="020B0604020202020204" pitchFamily="34" charset="0"/>
              <a:buChar char="•"/>
            </a:pPr>
            <a:r>
              <a:rPr lang="en-US" sz="1800" dirty="0"/>
              <a:t>Face recognition </a:t>
            </a:r>
          </a:p>
          <a:p>
            <a:pPr marL="285750" indent="-285750" algn="l">
              <a:spcBef>
                <a:spcPts val="600"/>
              </a:spcBef>
              <a:buFont typeface="Arial" panose="020B0604020202020204" pitchFamily="34" charset="0"/>
              <a:buChar char="•"/>
            </a:pPr>
            <a:r>
              <a:rPr lang="en-US" sz="1800" dirty="0"/>
              <a:t>Voice analytics </a:t>
            </a:r>
          </a:p>
          <a:p>
            <a:pPr marL="285750" indent="-285750" algn="l">
              <a:spcBef>
                <a:spcPts val="600"/>
              </a:spcBef>
              <a:buFont typeface="Arial" panose="020B0604020202020204" pitchFamily="34" charset="0"/>
              <a:buChar char="•"/>
            </a:pPr>
            <a:r>
              <a:rPr lang="en-US" sz="1800" dirty="0"/>
              <a:t>Movement analytics </a:t>
            </a:r>
          </a:p>
          <a:p>
            <a:pPr marL="285750" indent="-285750" algn="l">
              <a:spcBef>
                <a:spcPts val="600"/>
              </a:spcBef>
              <a:buFont typeface="Arial" panose="020B0604020202020204" pitchFamily="34" charset="0"/>
              <a:buChar char="•"/>
            </a:pPr>
            <a:r>
              <a:rPr lang="en-US" sz="1800" dirty="0"/>
              <a:t>Etc.</a:t>
            </a:r>
            <a:endParaRPr lang="de-DE" sz="1800" dirty="0"/>
          </a:p>
        </p:txBody>
      </p:sp>
      <p:grpSp>
        <p:nvGrpSpPr>
          <p:cNvPr id="6" name="Gruppieren 5"/>
          <p:cNvGrpSpPr/>
          <p:nvPr/>
        </p:nvGrpSpPr>
        <p:grpSpPr>
          <a:xfrm>
            <a:off x="2853331" y="1626863"/>
            <a:ext cx="1654233" cy="698269"/>
            <a:chOff x="3200400" y="1554480"/>
            <a:chExt cx="1654233" cy="698269"/>
          </a:xfrm>
        </p:grpSpPr>
        <p:sp>
          <p:nvSpPr>
            <p:cNvPr id="3" name="Abgerundetes Rechteck 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3279370" y="1718948"/>
              <a:ext cx="1496291" cy="369332"/>
            </a:xfrm>
            <a:prstGeom prst="rect">
              <a:avLst/>
            </a:prstGeom>
            <a:noFill/>
          </p:spPr>
          <p:txBody>
            <a:bodyPr wrap="square" rtlCol="0">
              <a:spAutoFit/>
            </a:bodyPr>
            <a:lstStyle/>
            <a:p>
              <a:r>
                <a:rPr lang="de-DE" sz="1800" dirty="0"/>
                <a:t>Volume</a:t>
              </a:r>
            </a:p>
          </p:txBody>
        </p:sp>
      </p:grpSp>
      <p:grpSp>
        <p:nvGrpSpPr>
          <p:cNvPr id="9" name="Gruppieren 8"/>
          <p:cNvGrpSpPr/>
          <p:nvPr/>
        </p:nvGrpSpPr>
        <p:grpSpPr>
          <a:xfrm>
            <a:off x="2853331" y="2766624"/>
            <a:ext cx="1654233" cy="698269"/>
            <a:chOff x="3200400" y="1554480"/>
            <a:chExt cx="1654233" cy="698269"/>
          </a:xfrm>
        </p:grpSpPr>
        <p:sp>
          <p:nvSpPr>
            <p:cNvPr id="10" name="Abgerundetes Rechteck 9"/>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3279370" y="1718948"/>
              <a:ext cx="1496291" cy="369332"/>
            </a:xfrm>
            <a:prstGeom prst="rect">
              <a:avLst/>
            </a:prstGeom>
            <a:noFill/>
          </p:spPr>
          <p:txBody>
            <a:bodyPr wrap="square" rtlCol="0">
              <a:spAutoFit/>
            </a:bodyPr>
            <a:lstStyle/>
            <a:p>
              <a:r>
                <a:rPr lang="de-DE" sz="1800" dirty="0" err="1"/>
                <a:t>Velocity</a:t>
              </a:r>
              <a:endParaRPr lang="de-DE" sz="1800" dirty="0"/>
            </a:p>
          </p:txBody>
        </p:sp>
      </p:grpSp>
      <p:grpSp>
        <p:nvGrpSpPr>
          <p:cNvPr id="12" name="Gruppieren 11"/>
          <p:cNvGrpSpPr/>
          <p:nvPr/>
        </p:nvGrpSpPr>
        <p:grpSpPr>
          <a:xfrm>
            <a:off x="2853331" y="3906385"/>
            <a:ext cx="1654233" cy="698269"/>
            <a:chOff x="3200400" y="1554480"/>
            <a:chExt cx="1654233" cy="698269"/>
          </a:xfrm>
        </p:grpSpPr>
        <p:sp>
          <p:nvSpPr>
            <p:cNvPr id="13" name="Abgerundetes Rechteck 1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3279370" y="1718948"/>
              <a:ext cx="1496291" cy="369332"/>
            </a:xfrm>
            <a:prstGeom prst="rect">
              <a:avLst/>
            </a:prstGeom>
            <a:noFill/>
          </p:spPr>
          <p:txBody>
            <a:bodyPr wrap="square" rtlCol="0">
              <a:spAutoFit/>
            </a:bodyPr>
            <a:lstStyle/>
            <a:p>
              <a:r>
                <a:rPr lang="de-DE" sz="1800" dirty="0" err="1"/>
                <a:t>Variety</a:t>
              </a:r>
              <a:endParaRPr lang="de-DE" sz="1800" dirty="0"/>
            </a:p>
          </p:txBody>
        </p:sp>
      </p:grpSp>
      <p:grpSp>
        <p:nvGrpSpPr>
          <p:cNvPr id="15" name="Gruppieren 14"/>
          <p:cNvGrpSpPr/>
          <p:nvPr/>
        </p:nvGrpSpPr>
        <p:grpSpPr>
          <a:xfrm>
            <a:off x="2853331" y="5046145"/>
            <a:ext cx="1654233" cy="698269"/>
            <a:chOff x="3200400" y="1554480"/>
            <a:chExt cx="1654233" cy="698269"/>
          </a:xfrm>
        </p:grpSpPr>
        <p:sp>
          <p:nvSpPr>
            <p:cNvPr id="16" name="Abgerundetes Rechteck 15"/>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Textfeld 16"/>
            <p:cNvSpPr txBox="1"/>
            <p:nvPr/>
          </p:nvSpPr>
          <p:spPr>
            <a:xfrm>
              <a:off x="3279370" y="1718948"/>
              <a:ext cx="1496291" cy="369332"/>
            </a:xfrm>
            <a:prstGeom prst="rect">
              <a:avLst/>
            </a:prstGeom>
            <a:noFill/>
          </p:spPr>
          <p:txBody>
            <a:bodyPr wrap="square" rtlCol="0">
              <a:spAutoFit/>
            </a:bodyPr>
            <a:lstStyle/>
            <a:p>
              <a:r>
                <a:rPr lang="de-DE" sz="1800" dirty="0" err="1"/>
                <a:t>Veracity</a:t>
              </a:r>
              <a:endParaRPr lang="de-DE" sz="1800" dirty="0"/>
            </a:p>
          </p:txBody>
        </p:sp>
      </p:grpSp>
      <p:sp>
        <p:nvSpPr>
          <p:cNvPr id="7" name="Pfeil nach rechts 6"/>
          <p:cNvSpPr/>
          <p:nvPr/>
        </p:nvSpPr>
        <p:spPr bwMode="auto">
          <a:xfrm>
            <a:off x="548641" y="1180408"/>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Pfeil nach rechts 18"/>
          <p:cNvSpPr/>
          <p:nvPr/>
        </p:nvSpPr>
        <p:spPr bwMode="auto">
          <a:xfrm>
            <a:off x="548641" y="5841651"/>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Abgerundetes Rechteck 7"/>
          <p:cNvSpPr/>
          <p:nvPr/>
        </p:nvSpPr>
        <p:spPr bwMode="auto">
          <a:xfrm>
            <a:off x="7348451" y="1142996"/>
            <a:ext cx="1354974" cy="5128952"/>
          </a:xfrm>
          <a:prstGeom prst="roundRect">
            <a:avLst/>
          </a:prstGeom>
          <a:solidFill>
            <a:schemeClr val="bg1"/>
          </a:solidFill>
          <a:ln w="12700" cap="flat" cmpd="sng" algn="ctr">
            <a:solidFill>
              <a:schemeClr val="accent1">
                <a:lumMod val="9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Explosion 2 17"/>
          <p:cNvSpPr/>
          <p:nvPr/>
        </p:nvSpPr>
        <p:spPr bwMode="auto">
          <a:xfrm>
            <a:off x="7439891" y="2672533"/>
            <a:ext cx="1172094" cy="1995054"/>
          </a:xfrm>
          <a:prstGeom prst="irregularSeal2">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7556269" y="3485394"/>
            <a:ext cx="856211" cy="369332"/>
          </a:xfrm>
          <a:prstGeom prst="rect">
            <a:avLst/>
          </a:prstGeom>
          <a:noFill/>
        </p:spPr>
        <p:txBody>
          <a:bodyPr wrap="square" rtlCol="0">
            <a:spAutoFit/>
          </a:bodyPr>
          <a:lstStyle/>
          <a:p>
            <a:r>
              <a:rPr lang="de-DE" sz="1800" dirty="0"/>
              <a:t>Value</a:t>
            </a:r>
          </a:p>
        </p:txBody>
      </p:sp>
      <p:sp>
        <p:nvSpPr>
          <p:cNvPr id="23" name="Textfeld 22"/>
          <p:cNvSpPr txBox="1"/>
          <p:nvPr/>
        </p:nvSpPr>
        <p:spPr>
          <a:xfrm>
            <a:off x="249382" y="6271948"/>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06228778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4139132"/>
            <a:ext cx="4671753" cy="1892826"/>
          </a:xfrm>
          <a:prstGeom prst="rect">
            <a:avLst/>
          </a:prstGeom>
          <a:noFill/>
        </p:spPr>
        <p:txBody>
          <a:bodyPr wrap="square" rtlCol="0">
            <a:spAutoFit/>
          </a:bodyPr>
          <a:lstStyle/>
          <a:p>
            <a:pPr algn="l"/>
            <a:r>
              <a:rPr lang="en-US" sz="1800" dirty="0"/>
              <a:t>Data Source Layer  </a:t>
            </a:r>
          </a:p>
          <a:p>
            <a:pPr algn="l"/>
            <a:r>
              <a:rPr lang="en-US" sz="1800" dirty="0"/>
              <a:t>This is where the data arrives at the organization. It includes everything from sales records, customer database, feedback‚ social media channels, marketing list, email archives etc. </a:t>
            </a:r>
            <a:endParaRPr lang="de-DE" sz="1800" dirty="0"/>
          </a:p>
        </p:txBody>
      </p:sp>
      <p:sp>
        <p:nvSpPr>
          <p:cNvPr id="3" name="Legende mit Pfeil nach oben 2"/>
          <p:cNvSpPr/>
          <p:nvPr/>
        </p:nvSpPr>
        <p:spPr bwMode="auto">
          <a:xfrm>
            <a:off x="5443407" y="463922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5" name="Rechteck 4"/>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6" name="Rechteck 5"/>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9235911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Identify and Prioritize Data Sources</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a:t>
            </a:r>
            <a:r>
              <a:rPr lang="it-IT" sz="1200" b="0" dirty="0" err="1"/>
              <a:t>Schmarzo</a:t>
            </a:r>
            <a:r>
              <a:rPr lang="it-IT" sz="1200" b="0" dirty="0"/>
              <a:t> (2016):  Big Data MBA, p. 49.</a:t>
            </a:r>
          </a:p>
        </p:txBody>
      </p:sp>
      <p:sp>
        <p:nvSpPr>
          <p:cNvPr id="2" name="Textfeld 1"/>
          <p:cNvSpPr txBox="1"/>
          <p:nvPr/>
        </p:nvSpPr>
        <p:spPr>
          <a:xfrm>
            <a:off x="2144682" y="5812937"/>
            <a:ext cx="4671753" cy="369332"/>
          </a:xfrm>
          <a:prstGeom prst="rect">
            <a:avLst/>
          </a:prstGeom>
          <a:noFill/>
        </p:spPr>
        <p:txBody>
          <a:bodyPr wrap="square" rtlCol="0">
            <a:spAutoFit/>
          </a:bodyPr>
          <a:lstStyle/>
          <a:p>
            <a:r>
              <a:rPr lang="en-US" sz="1800" dirty="0"/>
              <a:t>Business value of potential data sources</a:t>
            </a:r>
            <a:endParaRPr lang="de-DE" sz="1800" dirty="0"/>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019175"/>
            <a:ext cx="793432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8667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Growth of Computing Power</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8</a:t>
            </a:fld>
            <a:endParaRPr lang="de-DE" altLang="de-DE"/>
          </a:p>
        </p:txBody>
      </p:sp>
      <p:pic>
        <p:nvPicPr>
          <p:cNvPr id="2" name="Grafik 1"/>
          <p:cNvPicPr>
            <a:picLocks noChangeAspect="1"/>
          </p:cNvPicPr>
          <p:nvPr/>
        </p:nvPicPr>
        <p:blipFill>
          <a:blip r:embed="rId3"/>
          <a:stretch>
            <a:fillRect/>
          </a:stretch>
        </p:blipFill>
        <p:spPr>
          <a:xfrm>
            <a:off x="344488" y="1801142"/>
            <a:ext cx="8528638" cy="3951957"/>
          </a:xfrm>
          <a:prstGeom prst="rect">
            <a:avLst/>
          </a:prstGeom>
        </p:spPr>
      </p:pic>
    </p:spTree>
    <p:extLst>
      <p:ext uri="{BB962C8B-B14F-4D97-AF65-F5344CB8AC3E}">
        <p14:creationId xmlns:p14="http://schemas.microsoft.com/office/powerpoint/2010/main" val="396852261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38035" y="2857103"/>
            <a:ext cx="4671753" cy="2169825"/>
          </a:xfrm>
          <a:prstGeom prst="rect">
            <a:avLst/>
          </a:prstGeom>
          <a:noFill/>
        </p:spPr>
        <p:txBody>
          <a:bodyPr wrap="square" rtlCol="0">
            <a:spAutoFit/>
          </a:bodyPr>
          <a:lstStyle/>
          <a:p>
            <a:pPr algn="l"/>
            <a:r>
              <a:rPr lang="en-US" sz="1800" dirty="0"/>
              <a:t>Data Storage Layer  </a:t>
            </a:r>
          </a:p>
          <a:p>
            <a:pPr algn="l"/>
            <a:r>
              <a:rPr lang="en-US" sz="1800" dirty="0"/>
              <a:t>This is where Big Data is stored, once it is gathered from the sources. As the volume of data stored has started to explode‚ new database technologies have been developed — such </a:t>
            </a:r>
            <a:r>
              <a:rPr lang="en-US" sz="1800"/>
              <a:t>as NoSQL database systems.</a:t>
            </a:r>
            <a:endParaRPr lang="de-DE" sz="1800" dirty="0"/>
          </a:p>
        </p:txBody>
      </p:sp>
      <p:sp>
        <p:nvSpPr>
          <p:cNvPr id="8" name="Legende mit Pfeil nach oben 7"/>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9" name="Rechteck 8"/>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10" name="Legende mit Pfeil nach oben 9"/>
          <p:cNvSpPr/>
          <p:nvPr/>
        </p:nvSpPr>
        <p:spPr bwMode="auto">
          <a:xfrm>
            <a:off x="5441860" y="342946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1" name="Rechteck 10"/>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2" name="Legende mit Pfeil nach oben 11"/>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3" name="Rechteck 12"/>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4" name="Rechteck 13"/>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207473512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2373769"/>
            <a:ext cx="4671753" cy="1338828"/>
          </a:xfrm>
          <a:prstGeom prst="rect">
            <a:avLst/>
          </a:prstGeom>
          <a:noFill/>
        </p:spPr>
        <p:txBody>
          <a:bodyPr wrap="square" rtlCol="0">
            <a:spAutoFit/>
          </a:bodyPr>
          <a:lstStyle/>
          <a:p>
            <a:pPr algn="l"/>
            <a:r>
              <a:rPr lang="en-US" sz="1800" dirty="0"/>
              <a:t>Data Processing/Analysis Layer  </a:t>
            </a:r>
          </a:p>
          <a:p>
            <a:pPr algn="l"/>
            <a:r>
              <a:rPr lang="en-US" sz="1800" dirty="0"/>
              <a:t>When you want to use the data you have stored to ﬁnd out something useful, you will need to process and analyze it.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92474015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(IV)</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1182009"/>
            <a:ext cx="4671753" cy="1615827"/>
          </a:xfrm>
          <a:prstGeom prst="rect">
            <a:avLst/>
          </a:prstGeom>
          <a:noFill/>
        </p:spPr>
        <p:txBody>
          <a:bodyPr wrap="square" rtlCol="0">
            <a:spAutoFit/>
          </a:bodyPr>
          <a:lstStyle/>
          <a:p>
            <a:pPr algn="l"/>
            <a:r>
              <a:rPr lang="en-US" sz="1800" dirty="0"/>
              <a:t>Data Output Layer</a:t>
            </a:r>
          </a:p>
          <a:p>
            <a:pPr algn="l"/>
            <a:r>
              <a:rPr lang="en-US" sz="1800" dirty="0"/>
              <a:t>This is how the insights gleaned through the analysis is passed on to the people who can take action to benefit from them.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84468359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92</a:t>
            </a:fld>
            <a:endParaRPr lang="de-DE" sz="800">
              <a:solidFill>
                <a:schemeClr val="bg1"/>
              </a:solidFill>
            </a:endParaRPr>
          </a:p>
        </p:txBody>
      </p:sp>
      <p:sp>
        <p:nvSpPr>
          <p:cNvPr id="3" name="Text Box 16"/>
          <p:cNvSpPr txBox="1">
            <a:spLocks noChangeArrowheads="1"/>
          </p:cNvSpPr>
          <p:nvPr/>
        </p:nvSpPr>
        <p:spPr bwMode="auto">
          <a:xfrm>
            <a:off x="245171" y="435661"/>
            <a:ext cx="535285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de-DE" dirty="0">
                <a:latin typeface="Arial" pitchFamily="34" charset="0"/>
              </a:rPr>
              <a:t>From Data Warehouse to Data Lake</a:t>
            </a:r>
          </a:p>
        </p:txBody>
      </p:sp>
      <p:sp>
        <p:nvSpPr>
          <p:cNvPr id="7" name="Textfeld 6"/>
          <p:cNvSpPr txBox="1"/>
          <p:nvPr/>
        </p:nvSpPr>
        <p:spPr>
          <a:xfrm>
            <a:off x="304800" y="1147455"/>
            <a:ext cx="8404860" cy="5350183"/>
          </a:xfrm>
          <a:prstGeom prst="rect">
            <a:avLst/>
          </a:prstGeom>
          <a:noFill/>
        </p:spPr>
        <p:txBody>
          <a:bodyPr wrap="square" rtlCol="0">
            <a:spAutoFit/>
          </a:bodyPr>
          <a:lstStyle/>
          <a:p>
            <a:pPr algn="l">
              <a:lnSpc>
                <a:spcPts val="2200"/>
              </a:lnSpc>
              <a:spcBef>
                <a:spcPts val="1200"/>
              </a:spcBef>
            </a:pPr>
            <a:r>
              <a:rPr lang="en-US" sz="1800" dirty="0"/>
              <a:t>Instead of recording millions of transactions, todays organizations are recording billions of interactions. Companies are capturing more and more data that can open business opportunities and unlock new sources of value for organizations. </a:t>
            </a:r>
          </a:p>
          <a:p>
            <a:pPr algn="l">
              <a:lnSpc>
                <a:spcPts val="2200"/>
              </a:lnSpc>
              <a:spcBef>
                <a:spcPts val="1200"/>
              </a:spcBef>
            </a:pPr>
            <a:r>
              <a:rPr lang="en-US" sz="1800" dirty="0"/>
              <a:t>Companies are not able to store this data in data warehouses because it is of high volume, mostly raw and often not structured. As consequence, data lakes have emerged as an alternative approach. The intent is to capture enterprise data and load it in its raw form into a centralized, large, and inexpensive storage system.</a:t>
            </a:r>
          </a:p>
          <a:p>
            <a:pPr algn="l">
              <a:lnSpc>
                <a:spcPts val="2200"/>
              </a:lnSpc>
              <a:spcBef>
                <a:spcPts val="1200"/>
              </a:spcBef>
            </a:pPr>
            <a:r>
              <a:rPr lang="en-US" sz="1800" dirty="0"/>
              <a:t>In shifting from data warehouses to data lakes, it became important to decouple data movement from </a:t>
            </a:r>
            <a:r>
              <a:rPr lang="en-US" sz="1800"/>
              <a:t>data transformation</a:t>
            </a:r>
            <a:r>
              <a:rPr lang="en-US" sz="1800" dirty="0"/>
              <a:t>. Data movement (the "E" and "L" of ETL) is an operational task. </a:t>
            </a:r>
            <a:r>
              <a:rPr lang="en-US" sz="1800"/>
              <a:t>Data transformation </a:t>
            </a:r>
            <a:r>
              <a:rPr lang="en-US" sz="1800" dirty="0"/>
              <a:t>(the "T" of ETL) is a content-based, analytic-facing task that requires an understanding both of the data and how it's to be used. </a:t>
            </a:r>
          </a:p>
          <a:p>
            <a:pPr algn="l">
              <a:lnSpc>
                <a:spcPts val="2200"/>
              </a:lnSpc>
              <a:spcBef>
                <a:spcPts val="1200"/>
              </a:spcBef>
            </a:pPr>
            <a:r>
              <a:rPr lang="en-US" sz="1800" dirty="0"/>
              <a:t>A clean separation between data movement and </a:t>
            </a:r>
            <a:r>
              <a:rPr lang="en-US" sz="1800"/>
              <a:t>data transformation </a:t>
            </a:r>
            <a:r>
              <a:rPr lang="en-US" sz="1800" dirty="0"/>
              <a:t>has the  benefits of less friction because the instance loading the data isn't responsible for </a:t>
            </a:r>
            <a:r>
              <a:rPr lang="en-US" sz="1800"/>
              <a:t>transforming it. </a:t>
            </a:r>
            <a:endParaRPr lang="de-DE" sz="1800" dirty="0"/>
          </a:p>
        </p:txBody>
      </p:sp>
      <p:sp>
        <p:nvSpPr>
          <p:cNvPr id="10" name="Textfeld 9"/>
          <p:cNvSpPr txBox="1"/>
          <p:nvPr/>
        </p:nvSpPr>
        <p:spPr>
          <a:xfrm>
            <a:off x="5783581" y="643588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40814268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Data Lake</a:t>
            </a:r>
          </a:p>
        </p:txBody>
      </p:sp>
      <p:sp>
        <p:nvSpPr>
          <p:cNvPr id="5" name="Textfeld 4"/>
          <p:cNvSpPr txBox="1"/>
          <p:nvPr/>
        </p:nvSpPr>
        <p:spPr>
          <a:xfrm>
            <a:off x="1669322" y="6353743"/>
            <a:ext cx="5951913" cy="276999"/>
          </a:xfrm>
          <a:prstGeom prst="rect">
            <a:avLst/>
          </a:prstGeom>
          <a:noFill/>
        </p:spPr>
        <p:txBody>
          <a:bodyPr wrap="square" rtlCol="0">
            <a:spAutoFit/>
          </a:bodyPr>
          <a:lstStyle/>
          <a:p>
            <a:pPr algn="l"/>
            <a:r>
              <a:rPr lang="de-DE" sz="1200" b="0" dirty="0"/>
              <a:t>Source: https://www.pmone.com/fileadmin/user_upload/pics/other/Data_lake.jpg</a:t>
            </a:r>
          </a:p>
        </p:txBody>
      </p:sp>
      <p:sp>
        <p:nvSpPr>
          <p:cNvPr id="3" name="Textfeld 2"/>
          <p:cNvSpPr txBox="1"/>
          <p:nvPr/>
        </p:nvSpPr>
        <p:spPr>
          <a:xfrm>
            <a:off x="307573" y="1047405"/>
            <a:ext cx="8445731" cy="1754326"/>
          </a:xfrm>
          <a:prstGeom prst="rect">
            <a:avLst/>
          </a:prstGeom>
          <a:noFill/>
        </p:spPr>
        <p:txBody>
          <a:bodyPr wrap="square" rtlCol="0">
            <a:spAutoFit/>
          </a:bodyPr>
          <a:lstStyle/>
          <a:p>
            <a:pPr algn="l"/>
            <a:r>
              <a:rPr lang="en-US" sz="1800" dirty="0"/>
              <a:t>A data lake is a method of storing data within a system in its natural format, that facilitates the collocation of data in various schemata and structural forms. The idea of data lake is to have a single store of all data in the enterprise ranging from raw data to transformed data which is used for various tasks including reporting, visualization, analytics and machine learning. [Wikipedia]</a:t>
            </a:r>
            <a:endParaRPr lang="de-DE" sz="1800" dirty="0"/>
          </a:p>
        </p:txBody>
      </p:sp>
      <p:pic>
        <p:nvPicPr>
          <p:cNvPr id="6" name="Grafik 5"/>
          <p:cNvPicPr>
            <a:picLocks noChangeAspect="1"/>
          </p:cNvPicPr>
          <p:nvPr/>
        </p:nvPicPr>
        <p:blipFill>
          <a:blip r:embed="rId2"/>
          <a:stretch>
            <a:fillRect/>
          </a:stretch>
        </p:blipFill>
        <p:spPr>
          <a:xfrm>
            <a:off x="1087523" y="2795522"/>
            <a:ext cx="6885830" cy="3564430"/>
          </a:xfrm>
          <a:prstGeom prst="rect">
            <a:avLst/>
          </a:prstGeom>
        </p:spPr>
      </p:pic>
    </p:spTree>
    <p:extLst>
      <p:ext uri="{BB962C8B-B14F-4D97-AF65-F5344CB8AC3E}">
        <p14:creationId xmlns:p14="http://schemas.microsoft.com/office/powerpoint/2010/main" val="23462364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94</a:t>
            </a:fld>
            <a:endParaRPr lang="de-DE" sz="800">
              <a:solidFill>
                <a:schemeClr val="bg1"/>
              </a:solidFill>
            </a:endParaRPr>
          </a:p>
        </p:txBody>
      </p:sp>
      <p:sp>
        <p:nvSpPr>
          <p:cNvPr id="3" name="Text Box 16"/>
          <p:cNvSpPr txBox="1">
            <a:spLocks noChangeArrowheads="1"/>
          </p:cNvSpPr>
          <p:nvPr/>
        </p:nvSpPr>
        <p:spPr bwMode="auto">
          <a:xfrm>
            <a:off x="245171" y="435661"/>
            <a:ext cx="537670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Modern Data Analytics </a:t>
            </a:r>
            <a:r>
              <a:rPr lang="de-DE" altLang="de-DE" dirty="0" err="1">
                <a:latin typeface="Arial" pitchFamily="34" charset="0"/>
              </a:rPr>
              <a:t>Architecture</a:t>
            </a:r>
            <a:endParaRPr lang="de-DE" altLang="de-DE" dirty="0">
              <a:latin typeface="Arial" pitchFamily="34" charset="0"/>
            </a:endParaRPr>
          </a:p>
        </p:txBody>
      </p:sp>
      <p:pic>
        <p:nvPicPr>
          <p:cNvPr id="2" name="Grafik 1"/>
          <p:cNvPicPr>
            <a:picLocks noChangeAspect="1"/>
          </p:cNvPicPr>
          <p:nvPr/>
        </p:nvPicPr>
        <p:blipFill>
          <a:blip r:embed="rId3"/>
          <a:stretch>
            <a:fillRect/>
          </a:stretch>
        </p:blipFill>
        <p:spPr>
          <a:xfrm>
            <a:off x="153731" y="1237258"/>
            <a:ext cx="8735537" cy="4294861"/>
          </a:xfrm>
          <a:prstGeom prst="rect">
            <a:avLst/>
          </a:prstGeom>
        </p:spPr>
      </p:pic>
      <p:sp>
        <p:nvSpPr>
          <p:cNvPr id="5" name="Textfeld 4"/>
          <p:cNvSpPr txBox="1"/>
          <p:nvPr/>
        </p:nvSpPr>
        <p:spPr>
          <a:xfrm>
            <a:off x="6065520" y="5070454"/>
            <a:ext cx="2558417" cy="461665"/>
          </a:xfrm>
          <a:prstGeom prst="rect">
            <a:avLst/>
          </a:prstGeom>
          <a:noFill/>
        </p:spPr>
        <p:txBody>
          <a:bodyPr wrap="square" rtlCol="0">
            <a:spAutoFit/>
          </a:bodyPr>
          <a:lstStyle/>
          <a:p>
            <a:r>
              <a:rPr lang="en-US" sz="1200" dirty="0">
                <a:solidFill>
                  <a:schemeClr val="bg1">
                    <a:lumMod val="65000"/>
                  </a:schemeClr>
                </a:solidFill>
              </a:rPr>
              <a:t>Transform data for use in a proprietary data product</a:t>
            </a:r>
            <a:endParaRPr lang="de-DE" sz="1200" dirty="0">
              <a:solidFill>
                <a:schemeClr val="bg1">
                  <a:lumMod val="65000"/>
                </a:schemeClr>
              </a:solidFill>
            </a:endParaRPr>
          </a:p>
        </p:txBody>
      </p:sp>
      <p:sp>
        <p:nvSpPr>
          <p:cNvPr id="6" name="Textfeld 5"/>
          <p:cNvSpPr txBox="1"/>
          <p:nvPr/>
        </p:nvSpPr>
        <p:spPr>
          <a:xfrm>
            <a:off x="5798821" y="579580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109115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95</a:t>
            </a:fld>
            <a:endParaRPr lang="de-DE" sz="800">
              <a:solidFill>
                <a:schemeClr val="bg1"/>
              </a:solidFill>
            </a:endParaRPr>
          </a:p>
        </p:txBody>
      </p:sp>
      <p:sp>
        <p:nvSpPr>
          <p:cNvPr id="2" name="Textfeld 1"/>
          <p:cNvSpPr txBox="1"/>
          <p:nvPr/>
        </p:nvSpPr>
        <p:spPr>
          <a:xfrm>
            <a:off x="303362" y="1316922"/>
            <a:ext cx="8416581" cy="584775"/>
          </a:xfrm>
          <a:prstGeom prst="rect">
            <a:avLst/>
          </a:prstGeom>
          <a:noFill/>
        </p:spPr>
        <p:txBody>
          <a:bodyPr wrap="square" rtlCol="0">
            <a:spAutoFit/>
          </a:bodyPr>
          <a:lstStyle/>
          <a:p>
            <a:pPr algn="just"/>
            <a:r>
              <a:rPr lang="en-US" dirty="0"/>
              <a:t>A "logical data warehouse" provides analytical company data without first physically moving it to a physical data warehouse.</a:t>
            </a:r>
            <a:endParaRPr lang="de-DE" dirty="0"/>
          </a:p>
        </p:txBody>
      </p:sp>
      <p:sp>
        <p:nvSpPr>
          <p:cNvPr id="3" name="Text Box 16"/>
          <p:cNvSpPr txBox="1">
            <a:spLocks noChangeArrowheads="1"/>
          </p:cNvSpPr>
          <p:nvPr/>
        </p:nvSpPr>
        <p:spPr bwMode="auto">
          <a:xfrm>
            <a:off x="245171" y="435661"/>
            <a:ext cx="37434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Logical Data Warehouse</a:t>
            </a:r>
          </a:p>
        </p:txBody>
      </p:sp>
      <p:sp>
        <p:nvSpPr>
          <p:cNvPr id="6" name="Textfeld 5"/>
          <p:cNvSpPr txBox="1"/>
          <p:nvPr/>
        </p:nvSpPr>
        <p:spPr>
          <a:xfrm>
            <a:off x="306128" y="1926535"/>
            <a:ext cx="2994027" cy="4278094"/>
          </a:xfrm>
          <a:prstGeom prst="rect">
            <a:avLst/>
          </a:prstGeom>
          <a:noFill/>
        </p:spPr>
        <p:txBody>
          <a:bodyPr wrap="square" rtlCol="0">
            <a:spAutoFit/>
          </a:bodyPr>
          <a:lstStyle/>
          <a:p>
            <a:pPr algn="l"/>
            <a:r>
              <a:rPr lang="en-US" dirty="0"/>
              <a:t>As in a classic data warehouse, uniform views are provided for analysis purposes. </a:t>
            </a:r>
          </a:p>
          <a:p>
            <a:pPr algn="l"/>
            <a:r>
              <a:rPr lang="en-US" dirty="0"/>
              <a:t>While the data in the classic data warehouse comes from a "well-defined" physically uniform database, the "logical data warehouse" pulls data together from the data lake at the time of the query. </a:t>
            </a:r>
          </a:p>
          <a:p>
            <a:pPr algn="l"/>
            <a:r>
              <a:rPr lang="en-US" dirty="0"/>
              <a:t>Aggregation is done in just in time. Thus, the schema of the data warehouse is just virtual.</a:t>
            </a:r>
            <a:endParaRPr lang="de-DE" dirty="0"/>
          </a:p>
        </p:txBody>
      </p:sp>
      <p:sp>
        <p:nvSpPr>
          <p:cNvPr id="7" name="Textfeld 6"/>
          <p:cNvSpPr txBox="1"/>
          <p:nvPr/>
        </p:nvSpPr>
        <p:spPr>
          <a:xfrm>
            <a:off x="3050778" y="6129439"/>
            <a:ext cx="5960116" cy="276999"/>
          </a:xfrm>
          <a:prstGeom prst="rect">
            <a:avLst/>
          </a:prstGeom>
          <a:noFill/>
        </p:spPr>
        <p:txBody>
          <a:bodyPr wrap="square" rtlCol="0">
            <a:spAutoFit/>
          </a:bodyPr>
          <a:lstStyle/>
          <a:p>
            <a:pPr algn="r"/>
            <a:r>
              <a:rPr lang="de-DE" sz="1200" b="0"/>
              <a:t>Source: </a:t>
            </a:r>
            <a:r>
              <a:rPr lang="de-DE" sz="1200" b="0" dirty="0"/>
              <a:t>http://www.datavirtualizationblog.com/emergence-logical-data-warehouse/</a:t>
            </a:r>
          </a:p>
        </p:txBody>
      </p:sp>
      <p:pic>
        <p:nvPicPr>
          <p:cNvPr id="4" name="Grafik 3"/>
          <p:cNvPicPr>
            <a:picLocks noChangeAspect="1"/>
          </p:cNvPicPr>
          <p:nvPr/>
        </p:nvPicPr>
        <p:blipFill>
          <a:blip r:embed="rId2"/>
          <a:stretch>
            <a:fillRect/>
          </a:stretch>
        </p:blipFill>
        <p:spPr>
          <a:xfrm>
            <a:off x="3441334" y="1887799"/>
            <a:ext cx="5569560" cy="4150440"/>
          </a:xfrm>
          <a:prstGeom prst="rect">
            <a:avLst/>
          </a:prstGeom>
        </p:spPr>
      </p:pic>
      <p:sp>
        <p:nvSpPr>
          <p:cNvPr id="5" name="Textfeld 4"/>
          <p:cNvSpPr txBox="1"/>
          <p:nvPr/>
        </p:nvSpPr>
        <p:spPr>
          <a:xfrm>
            <a:off x="3569509" y="4518660"/>
            <a:ext cx="838200" cy="523220"/>
          </a:xfrm>
          <a:prstGeom prst="rect">
            <a:avLst/>
          </a:prstGeom>
          <a:noFill/>
        </p:spPr>
        <p:txBody>
          <a:bodyPr wrap="square" rtlCol="0">
            <a:spAutoFit/>
          </a:bodyPr>
          <a:lstStyle/>
          <a:p>
            <a:r>
              <a:rPr lang="de-DE" sz="1400" dirty="0">
                <a:solidFill>
                  <a:schemeClr val="bg1">
                    <a:lumMod val="50000"/>
                  </a:schemeClr>
                </a:solidFill>
              </a:rPr>
              <a:t>Data Lake</a:t>
            </a:r>
          </a:p>
        </p:txBody>
      </p:sp>
    </p:spTree>
    <p:extLst>
      <p:ext uri="{BB962C8B-B14F-4D97-AF65-F5344CB8AC3E}">
        <p14:creationId xmlns:p14="http://schemas.microsoft.com/office/powerpoint/2010/main" val="340564008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96</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solidFill>
                  <a:srgbClr val="FF0000"/>
                </a:solidFill>
              </a:rPr>
              <a:t>4	Predictive Analytics</a:t>
            </a:r>
          </a:p>
          <a:p>
            <a:pPr marL="271463" algn="l">
              <a:lnSpc>
                <a:spcPts val="2500"/>
              </a:lnSpc>
              <a:spcBef>
                <a:spcPts val="600"/>
              </a:spcBef>
              <a:tabLst>
                <a:tab pos="269875" algn="l"/>
              </a:tabLst>
            </a:pPr>
            <a:r>
              <a:rPr lang="en-US" sz="2400">
                <a:solidFill>
                  <a:srgbClr val="FF0000"/>
                </a:solidFill>
              </a:rPr>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97</a:t>
            </a:fld>
            <a:endParaRPr lang="en-US" sz="800" dirty="0">
              <a:solidFill>
                <a:schemeClr val="bg1"/>
              </a:solidFill>
            </a:endParaRPr>
          </a:p>
        </p:txBody>
      </p:sp>
      <p:sp>
        <p:nvSpPr>
          <p:cNvPr id="5" name="Rectangle 3"/>
          <p:cNvSpPr>
            <a:spLocks noChangeArrowheads="1"/>
          </p:cNvSpPr>
          <p:nvPr/>
        </p:nvSpPr>
        <p:spPr bwMode="auto">
          <a:xfrm>
            <a:off x="141288" y="523875"/>
            <a:ext cx="517090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a:t>First </a:t>
            </a:r>
            <a:r>
              <a:rPr lang="de-DE" sz="2400" dirty="0" err="1"/>
              <a:t>Application</a:t>
            </a:r>
            <a:r>
              <a:rPr lang="de-DE" sz="2400" dirty="0"/>
              <a:t> </a:t>
            </a:r>
            <a:r>
              <a:rPr lang="de-DE" sz="2400" dirty="0" err="1"/>
              <a:t>of</a:t>
            </a:r>
            <a:r>
              <a:rPr lang="de-DE" sz="2400" dirty="0"/>
              <a:t> Data Analytics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105" y="1325187"/>
            <a:ext cx="5643780" cy="5165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1"/>
          <p:cNvSpPr txBox="1">
            <a:spLocks noChangeArrowheads="1"/>
          </p:cNvSpPr>
          <p:nvPr/>
        </p:nvSpPr>
        <p:spPr bwMode="auto">
          <a:xfrm>
            <a:off x="3278996" y="6487333"/>
            <a:ext cx="5042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sz="1200" b="0"/>
              <a:t>Source: </a:t>
            </a:r>
            <a:r>
              <a:rPr lang="de-DE" sz="1200" b="0" dirty="0"/>
              <a:t>http://www.udel.edu/johnmack/frec480/cholera</a:t>
            </a:r>
          </a:p>
        </p:txBody>
      </p:sp>
      <p:sp>
        <p:nvSpPr>
          <p:cNvPr id="8" name="Textfeld 7"/>
          <p:cNvSpPr txBox="1"/>
          <p:nvPr/>
        </p:nvSpPr>
        <p:spPr>
          <a:xfrm>
            <a:off x="1172086" y="1030777"/>
            <a:ext cx="6708371" cy="338554"/>
          </a:xfrm>
          <a:prstGeom prst="rect">
            <a:avLst/>
          </a:prstGeom>
          <a:noFill/>
        </p:spPr>
        <p:txBody>
          <a:bodyPr wrap="square" rtlCol="0">
            <a:spAutoFit/>
          </a:bodyPr>
          <a:lstStyle/>
          <a:p>
            <a:r>
              <a:rPr lang="en-US" dirty="0"/>
              <a:t>Dr. John Snow's Map of the 1854 London Cholera Outbreak</a:t>
            </a:r>
            <a:endParaRPr lang="de-DE" dirty="0"/>
          </a:p>
        </p:txBody>
      </p:sp>
    </p:spTree>
    <p:extLst>
      <p:ext uri="{BB962C8B-B14F-4D97-AF65-F5344CB8AC3E}">
        <p14:creationId xmlns:p14="http://schemas.microsoft.com/office/powerpoint/2010/main" val="34718675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98</a:t>
            </a:fld>
            <a:endParaRPr lang="en-US" sz="800" dirty="0">
              <a:solidFill>
                <a:schemeClr val="bg1"/>
              </a:solidFill>
            </a:endParaRPr>
          </a:p>
        </p:txBody>
      </p:sp>
      <p:sp>
        <p:nvSpPr>
          <p:cNvPr id="5"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of Data Analytics - Examples</a:t>
            </a:r>
          </a:p>
        </p:txBody>
      </p:sp>
      <p:sp>
        <p:nvSpPr>
          <p:cNvPr id="2" name="Gleichschenkliges Dreieck 1"/>
          <p:cNvSpPr/>
          <p:nvPr/>
        </p:nvSpPr>
        <p:spPr bwMode="auto">
          <a:xfrm>
            <a:off x="1370961" y="1479670"/>
            <a:ext cx="6653074" cy="4798613"/>
          </a:xfrm>
          <a:prstGeom prst="triangle">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4287026" y="1946207"/>
            <a:ext cx="850376" cy="646331"/>
          </a:xfrm>
          <a:prstGeom prst="rect">
            <a:avLst/>
          </a:prstGeom>
          <a:noFill/>
        </p:spPr>
        <p:txBody>
          <a:bodyPr wrap="square" rtlCol="0">
            <a:spAutoFit/>
          </a:bodyPr>
          <a:lstStyle/>
          <a:p>
            <a:r>
              <a:rPr lang="de-DE" sz="1200" b="0" dirty="0">
                <a:latin typeface="+mj-lt"/>
              </a:rPr>
              <a:t>Enter-</a:t>
            </a:r>
            <a:br>
              <a:rPr lang="de-DE" sz="1200" b="0" dirty="0">
                <a:latin typeface="+mj-lt"/>
              </a:rPr>
            </a:br>
            <a:r>
              <a:rPr lang="de-DE" sz="1200" b="0" dirty="0" err="1">
                <a:latin typeface="+mj-lt"/>
              </a:rPr>
              <a:t>prise</a:t>
            </a:r>
            <a:br>
              <a:rPr lang="de-DE" sz="1200" b="0" dirty="0">
                <a:latin typeface="+mj-lt"/>
              </a:rPr>
            </a:br>
            <a:r>
              <a:rPr lang="de-DE" sz="1200" b="0" dirty="0" err="1">
                <a:latin typeface="+mj-lt"/>
              </a:rPr>
              <a:t>Planning</a:t>
            </a:r>
            <a:endParaRPr lang="de-DE" sz="1200" b="0" dirty="0">
              <a:latin typeface="+mj-lt"/>
            </a:endParaRPr>
          </a:p>
        </p:txBody>
      </p:sp>
      <p:sp>
        <p:nvSpPr>
          <p:cNvPr id="11" name="Textfeld 10"/>
          <p:cNvSpPr txBox="1"/>
          <p:nvPr/>
        </p:nvSpPr>
        <p:spPr>
          <a:xfrm>
            <a:off x="3886261" y="2654051"/>
            <a:ext cx="1677965" cy="1631216"/>
          </a:xfrm>
          <a:prstGeom prst="rect">
            <a:avLst/>
          </a:prstGeom>
          <a:noFill/>
        </p:spPr>
        <p:txBody>
          <a:bodyPr wrap="square" rtlCol="0">
            <a:spAutoFit/>
          </a:bodyPr>
          <a:lstStyle/>
          <a:p>
            <a:pPr>
              <a:lnSpc>
                <a:spcPts val="2000"/>
              </a:lnSpc>
            </a:pPr>
            <a:r>
              <a:rPr lang="de-DE" sz="1200" b="0" dirty="0">
                <a:latin typeface="+mj-lt"/>
              </a:rPr>
              <a:t>Marketing</a:t>
            </a:r>
            <a:br>
              <a:rPr lang="de-DE" sz="1200" b="0" dirty="0">
                <a:latin typeface="+mj-lt"/>
              </a:rPr>
            </a:br>
            <a:r>
              <a:rPr lang="de-DE" sz="1200" b="0" dirty="0" err="1">
                <a:latin typeface="+mj-lt"/>
              </a:rPr>
              <a:t>Finance</a:t>
            </a:r>
            <a:br>
              <a:rPr lang="de-DE" sz="1200" b="0" dirty="0">
                <a:latin typeface="+mj-lt"/>
              </a:rPr>
            </a:br>
            <a:r>
              <a:rPr lang="de-DE" sz="1200" b="0" dirty="0">
                <a:latin typeface="+mj-lt"/>
              </a:rPr>
              <a:t>Accounting</a:t>
            </a:r>
            <a:br>
              <a:rPr lang="de-DE" sz="1200" b="0" dirty="0">
                <a:latin typeface="+mj-lt"/>
              </a:rPr>
            </a:br>
            <a:r>
              <a:rPr lang="de-DE" sz="1200" b="0" dirty="0">
                <a:latin typeface="+mj-lt"/>
              </a:rPr>
              <a:t>Controlling</a:t>
            </a:r>
            <a:br>
              <a:rPr lang="de-DE" sz="1200" b="0" dirty="0">
                <a:latin typeface="+mj-lt"/>
              </a:rPr>
            </a:br>
            <a:r>
              <a:rPr lang="de-DE" sz="1200" b="0" dirty="0">
                <a:latin typeface="+mj-lt"/>
              </a:rPr>
              <a:t>Human </a:t>
            </a:r>
            <a:r>
              <a:rPr lang="de-DE" sz="1200" b="0" dirty="0" err="1">
                <a:latin typeface="+mj-lt"/>
              </a:rPr>
              <a:t>Ressources</a:t>
            </a:r>
            <a:br>
              <a:rPr lang="de-DE" sz="1200" b="0" dirty="0">
                <a:latin typeface="+mj-lt"/>
              </a:rPr>
            </a:br>
            <a:r>
              <a:rPr lang="de-DE" sz="1200" b="0" dirty="0">
                <a:latin typeface="+mj-lt"/>
              </a:rPr>
              <a:t>IT-Management</a:t>
            </a:r>
          </a:p>
        </p:txBody>
      </p:sp>
      <p:sp>
        <p:nvSpPr>
          <p:cNvPr id="16" name="Textfeld 15"/>
          <p:cNvSpPr txBox="1"/>
          <p:nvPr/>
        </p:nvSpPr>
        <p:spPr>
          <a:xfrm>
            <a:off x="2209656" y="5140942"/>
            <a:ext cx="815128" cy="284693"/>
          </a:xfrm>
          <a:prstGeom prst="rect">
            <a:avLst/>
          </a:prstGeom>
          <a:noFill/>
        </p:spPr>
        <p:txBody>
          <a:bodyPr wrap="square" rtlCol="0">
            <a:spAutoFit/>
          </a:bodyPr>
          <a:lstStyle/>
          <a:p>
            <a:pPr>
              <a:lnSpc>
                <a:spcPts val="1500"/>
              </a:lnSpc>
            </a:pPr>
            <a:r>
              <a:rPr lang="de-DE" sz="1200" b="0" dirty="0" err="1">
                <a:latin typeface="+mj-lt"/>
              </a:rPr>
              <a:t>Sales</a:t>
            </a:r>
            <a:endParaRPr lang="de-DE" sz="1200" b="0" dirty="0">
              <a:latin typeface="+mj-lt"/>
            </a:endParaRPr>
          </a:p>
        </p:txBody>
      </p:sp>
      <p:sp>
        <p:nvSpPr>
          <p:cNvPr id="17" name="Textfeld 16"/>
          <p:cNvSpPr txBox="1"/>
          <p:nvPr/>
        </p:nvSpPr>
        <p:spPr>
          <a:xfrm>
            <a:off x="3202216" y="5051269"/>
            <a:ext cx="1066360" cy="477054"/>
          </a:xfrm>
          <a:prstGeom prst="rect">
            <a:avLst/>
          </a:prstGeom>
          <a:noFill/>
        </p:spPr>
        <p:txBody>
          <a:bodyPr wrap="square" rtlCol="0">
            <a:spAutoFit/>
          </a:bodyPr>
          <a:lstStyle/>
          <a:p>
            <a:pPr>
              <a:lnSpc>
                <a:spcPts val="1500"/>
              </a:lnSpc>
            </a:pPr>
            <a:r>
              <a:rPr lang="de-DE" sz="1200" b="0" dirty="0" err="1">
                <a:latin typeface="+mj-lt"/>
              </a:rPr>
              <a:t>Procure-ment</a:t>
            </a:r>
            <a:endParaRPr lang="de-DE" sz="1200" b="0" dirty="0">
              <a:latin typeface="+mj-lt"/>
            </a:endParaRPr>
          </a:p>
        </p:txBody>
      </p:sp>
      <p:sp>
        <p:nvSpPr>
          <p:cNvPr id="18" name="Textfeld 17"/>
          <p:cNvSpPr txBox="1"/>
          <p:nvPr/>
        </p:nvSpPr>
        <p:spPr>
          <a:xfrm>
            <a:off x="4238183" y="5044761"/>
            <a:ext cx="904211" cy="477054"/>
          </a:xfrm>
          <a:prstGeom prst="rect">
            <a:avLst/>
          </a:prstGeom>
          <a:noFill/>
        </p:spPr>
        <p:txBody>
          <a:bodyPr wrap="square" rtlCol="0">
            <a:spAutoFit/>
          </a:bodyPr>
          <a:lstStyle/>
          <a:p>
            <a:pPr>
              <a:lnSpc>
                <a:spcPts val="1500"/>
              </a:lnSpc>
            </a:pPr>
            <a:r>
              <a:rPr lang="de-DE" sz="1200" b="0" dirty="0" err="1">
                <a:latin typeface="+mj-lt"/>
              </a:rPr>
              <a:t>Produc-tion</a:t>
            </a:r>
            <a:endParaRPr lang="de-DE" sz="1200" b="0" dirty="0">
              <a:latin typeface="+mj-lt"/>
            </a:endParaRPr>
          </a:p>
        </p:txBody>
      </p:sp>
      <p:sp>
        <p:nvSpPr>
          <p:cNvPr id="19" name="Textfeld 18"/>
          <p:cNvSpPr txBox="1"/>
          <p:nvPr/>
        </p:nvSpPr>
        <p:spPr>
          <a:xfrm>
            <a:off x="5112001" y="5147450"/>
            <a:ext cx="1066360" cy="284693"/>
          </a:xfrm>
          <a:prstGeom prst="rect">
            <a:avLst/>
          </a:prstGeom>
          <a:noFill/>
        </p:spPr>
        <p:txBody>
          <a:bodyPr wrap="square" rtlCol="0">
            <a:spAutoFit/>
          </a:bodyPr>
          <a:lstStyle/>
          <a:p>
            <a:pPr>
              <a:lnSpc>
                <a:spcPts val="1500"/>
              </a:lnSpc>
            </a:pPr>
            <a:r>
              <a:rPr lang="de-DE" sz="1200" b="0" dirty="0" err="1">
                <a:latin typeface="+mj-lt"/>
              </a:rPr>
              <a:t>Logistics</a:t>
            </a:r>
            <a:endParaRPr lang="de-DE" sz="1200" b="0" dirty="0">
              <a:latin typeface="+mj-lt"/>
            </a:endParaRPr>
          </a:p>
        </p:txBody>
      </p:sp>
      <p:sp>
        <p:nvSpPr>
          <p:cNvPr id="20" name="Textfeld 19"/>
          <p:cNvSpPr txBox="1"/>
          <p:nvPr/>
        </p:nvSpPr>
        <p:spPr>
          <a:xfrm>
            <a:off x="6258209" y="5044761"/>
            <a:ext cx="1066360" cy="477054"/>
          </a:xfrm>
          <a:prstGeom prst="rect">
            <a:avLst/>
          </a:prstGeom>
          <a:noFill/>
        </p:spPr>
        <p:txBody>
          <a:bodyPr wrap="square" rtlCol="0">
            <a:spAutoFit/>
          </a:bodyPr>
          <a:lstStyle/>
          <a:p>
            <a:pPr>
              <a:lnSpc>
                <a:spcPts val="1500"/>
              </a:lnSpc>
            </a:pPr>
            <a:r>
              <a:rPr lang="de-DE" sz="1200" b="0" dirty="0">
                <a:latin typeface="+mj-lt"/>
              </a:rPr>
              <a:t>Customer</a:t>
            </a:r>
            <a:br>
              <a:rPr lang="de-DE" sz="1200" b="0" dirty="0">
                <a:latin typeface="+mj-lt"/>
              </a:rPr>
            </a:br>
            <a:r>
              <a:rPr lang="de-DE" sz="1200" b="0" dirty="0">
                <a:latin typeface="+mj-lt"/>
              </a:rPr>
              <a:t>Service</a:t>
            </a:r>
          </a:p>
        </p:txBody>
      </p:sp>
      <p:cxnSp>
        <p:nvCxnSpPr>
          <p:cNvPr id="12" name="Gerade Verbindung 11"/>
          <p:cNvCxnSpPr/>
          <p:nvPr/>
        </p:nvCxnSpPr>
        <p:spPr bwMode="auto">
          <a:xfrm>
            <a:off x="2801192" y="4242749"/>
            <a:ext cx="37995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2768222" y="4242749"/>
            <a:ext cx="834887"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4166298" y="4242749"/>
            <a:ext cx="7188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a:off x="5112001" y="4242749"/>
            <a:ext cx="50803"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25"/>
          <p:cNvCxnSpPr/>
          <p:nvPr/>
        </p:nvCxnSpPr>
        <p:spPr bwMode="auto">
          <a:xfrm>
            <a:off x="5742010" y="4242749"/>
            <a:ext cx="88259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rade Verbindung 34"/>
          <p:cNvCxnSpPr/>
          <p:nvPr/>
        </p:nvCxnSpPr>
        <p:spPr bwMode="auto">
          <a:xfrm>
            <a:off x="3860564" y="2686102"/>
            <a:ext cx="1666761"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a:off x="3675527" y="2944417"/>
            <a:ext cx="2031854"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a:off x="3516016" y="3192141"/>
            <a:ext cx="236789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a:off x="3329223" y="3450456"/>
            <a:ext cx="2727677"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3164818" y="3705793"/>
            <a:ext cx="3074593"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Gerade Verbindung 48"/>
          <p:cNvCxnSpPr/>
          <p:nvPr/>
        </p:nvCxnSpPr>
        <p:spPr bwMode="auto">
          <a:xfrm>
            <a:off x="2978290" y="3960578"/>
            <a:ext cx="344225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feld 2"/>
          <p:cNvSpPr txBox="1"/>
          <p:nvPr/>
        </p:nvSpPr>
        <p:spPr>
          <a:xfrm>
            <a:off x="177800" y="1117788"/>
            <a:ext cx="3144751" cy="3554819"/>
          </a:xfrm>
          <a:prstGeom prst="rect">
            <a:avLst/>
          </a:prstGeom>
          <a:noFill/>
        </p:spPr>
        <p:txBody>
          <a:bodyPr wrap="square" rtlCol="0">
            <a:spAutoFit/>
          </a:bodyPr>
          <a:lstStyle/>
          <a:p>
            <a:pPr marL="266700" indent="-266700" algn="l"/>
            <a:r>
              <a:rPr lang="de-DE" sz="1500" dirty="0">
                <a:latin typeface="+mn-lt"/>
              </a:rPr>
              <a:t>① Customer Support / Text Mining</a:t>
            </a:r>
          </a:p>
          <a:p>
            <a:pPr marL="266700" indent="-266700" algn="l"/>
            <a:r>
              <a:rPr lang="de-DE" sz="1500" dirty="0">
                <a:latin typeface="+mn-lt"/>
              </a:rPr>
              <a:t>② </a:t>
            </a:r>
            <a:r>
              <a:rPr lang="en-US" sz="1500" dirty="0">
                <a:latin typeface="+mn-lt"/>
              </a:rPr>
              <a:t>Demand forecasting and vehicle routing </a:t>
            </a:r>
            <a:endParaRPr lang="de-DE" sz="1500" dirty="0">
              <a:latin typeface="+mn-lt"/>
            </a:endParaRPr>
          </a:p>
          <a:p>
            <a:pPr marL="266700" indent="-266700" algn="l"/>
            <a:r>
              <a:rPr lang="de-DE" sz="1500" dirty="0">
                <a:latin typeface="+mn-lt"/>
              </a:rPr>
              <a:t>③ </a:t>
            </a:r>
            <a:r>
              <a:rPr lang="de-DE" sz="1500" dirty="0" err="1">
                <a:latin typeface="+mn-lt"/>
              </a:rPr>
              <a:t>Process</a:t>
            </a:r>
            <a:r>
              <a:rPr lang="de-DE" sz="1500" dirty="0">
                <a:latin typeface="+mn-lt"/>
              </a:rPr>
              <a:t> Mining</a:t>
            </a:r>
          </a:p>
          <a:p>
            <a:pPr marL="266700" indent="-266700" algn="l"/>
            <a:r>
              <a:rPr lang="de-DE" sz="1500" dirty="0">
                <a:latin typeface="+mn-lt"/>
              </a:rPr>
              <a:t>④ </a:t>
            </a:r>
            <a:r>
              <a:rPr lang="en-US" sz="1500" dirty="0">
                <a:latin typeface="+mn-lt"/>
              </a:rPr>
              <a:t>Sales Forecasts for Inventory Management</a:t>
            </a:r>
            <a:endParaRPr lang="de-DE" sz="1500" dirty="0">
              <a:latin typeface="+mn-lt"/>
            </a:endParaRPr>
          </a:p>
          <a:p>
            <a:pPr marL="266700" indent="-266700" algn="l"/>
            <a:r>
              <a:rPr lang="de-DE" sz="1500" dirty="0">
                <a:latin typeface="+mn-lt"/>
              </a:rPr>
              <a:t>⑤ Analysis </a:t>
            </a:r>
            <a:r>
              <a:rPr lang="de-DE" sz="1500" dirty="0" err="1">
                <a:latin typeface="+mn-lt"/>
              </a:rPr>
              <a:t>of</a:t>
            </a:r>
            <a:r>
              <a:rPr lang="de-DE" sz="1500" dirty="0">
                <a:latin typeface="+mn-lt"/>
              </a:rPr>
              <a:t> </a:t>
            </a:r>
            <a:r>
              <a:rPr lang="de-DE" sz="1500" dirty="0" err="1">
                <a:latin typeface="+mn-lt"/>
              </a:rPr>
              <a:t>Sales</a:t>
            </a:r>
            <a:r>
              <a:rPr lang="de-DE" sz="1500" dirty="0">
                <a:latin typeface="+mn-lt"/>
              </a:rPr>
              <a:t> </a:t>
            </a:r>
            <a:r>
              <a:rPr lang="de-DE" sz="1500" dirty="0" err="1">
                <a:latin typeface="+mn-lt"/>
              </a:rPr>
              <a:t>Sequences</a:t>
            </a:r>
            <a:r>
              <a:rPr lang="de-DE" sz="1500" dirty="0">
                <a:latin typeface="+mn-lt"/>
              </a:rPr>
              <a:t> </a:t>
            </a:r>
            <a:r>
              <a:rPr lang="de-DE" sz="1500" dirty="0" err="1">
                <a:latin typeface="+mn-lt"/>
              </a:rPr>
              <a:t>for</a:t>
            </a:r>
            <a:r>
              <a:rPr lang="de-DE" sz="1500" dirty="0">
                <a:latin typeface="+mn-lt"/>
              </a:rPr>
              <a:t> Cross-/</a:t>
            </a:r>
            <a:r>
              <a:rPr lang="de-DE" sz="1500" dirty="0" err="1">
                <a:latin typeface="+mn-lt"/>
              </a:rPr>
              <a:t>Up-Selling</a:t>
            </a:r>
            <a:r>
              <a:rPr lang="de-DE" sz="1500" dirty="0">
                <a:latin typeface="+mn-lt"/>
              </a:rPr>
              <a:t> / Voucher Management</a:t>
            </a:r>
          </a:p>
          <a:p>
            <a:pPr marL="266700" indent="-266700" algn="l"/>
            <a:r>
              <a:rPr lang="de-DE" sz="1500" dirty="0">
                <a:latin typeface="+mn-lt"/>
              </a:rPr>
              <a:t>⑥ </a:t>
            </a:r>
            <a:r>
              <a:rPr lang="de-DE" sz="1500" dirty="0" err="1">
                <a:latin typeface="+mn-lt"/>
              </a:rPr>
              <a:t>Attack</a:t>
            </a:r>
            <a:r>
              <a:rPr lang="de-DE" sz="1500" dirty="0">
                <a:latin typeface="+mn-lt"/>
              </a:rPr>
              <a:t> </a:t>
            </a:r>
            <a:r>
              <a:rPr lang="de-DE" sz="1500" dirty="0" err="1">
                <a:latin typeface="+mn-lt"/>
              </a:rPr>
              <a:t>Prevention</a:t>
            </a:r>
            <a:endParaRPr lang="de-DE" sz="1500" dirty="0">
              <a:latin typeface="+mn-lt"/>
            </a:endParaRPr>
          </a:p>
          <a:p>
            <a:pPr marL="266700" indent="-266700" algn="l"/>
            <a:r>
              <a:rPr lang="de-DE" sz="1500" dirty="0">
                <a:latin typeface="+mn-lt"/>
              </a:rPr>
              <a:t>⑦ Profile-</a:t>
            </a:r>
            <a:r>
              <a:rPr lang="de-DE" sz="1500" dirty="0" err="1">
                <a:latin typeface="+mn-lt"/>
              </a:rPr>
              <a:t>based</a:t>
            </a:r>
            <a:r>
              <a:rPr lang="de-DE" sz="1500" dirty="0">
                <a:latin typeface="+mn-lt"/>
              </a:rPr>
              <a:t> </a:t>
            </a:r>
            <a:r>
              <a:rPr lang="de-DE" sz="1500" dirty="0" err="1">
                <a:latin typeface="+mn-lt"/>
              </a:rPr>
              <a:t>Staffing</a:t>
            </a:r>
            <a:endParaRPr lang="de-DE" sz="1500" dirty="0">
              <a:latin typeface="+mn-lt"/>
            </a:endParaRPr>
          </a:p>
        </p:txBody>
      </p:sp>
      <p:sp>
        <p:nvSpPr>
          <p:cNvPr id="7" name="Rechteck 6"/>
          <p:cNvSpPr/>
          <p:nvPr/>
        </p:nvSpPr>
        <p:spPr>
          <a:xfrm>
            <a:off x="6533806" y="4732279"/>
            <a:ext cx="391453" cy="338554"/>
          </a:xfrm>
          <a:prstGeom prst="rect">
            <a:avLst/>
          </a:prstGeom>
        </p:spPr>
        <p:txBody>
          <a:bodyPr wrap="none">
            <a:spAutoFit/>
          </a:bodyPr>
          <a:lstStyle/>
          <a:p>
            <a:r>
              <a:rPr lang="de-DE" dirty="0">
                <a:latin typeface="Calibri"/>
              </a:rPr>
              <a:t>①</a:t>
            </a:r>
            <a:endParaRPr lang="de-DE" dirty="0"/>
          </a:p>
        </p:txBody>
      </p:sp>
      <p:sp>
        <p:nvSpPr>
          <p:cNvPr id="8" name="Rechteck 7"/>
          <p:cNvSpPr/>
          <p:nvPr/>
        </p:nvSpPr>
        <p:spPr>
          <a:xfrm>
            <a:off x="5449454" y="4758351"/>
            <a:ext cx="391454" cy="338554"/>
          </a:xfrm>
          <a:prstGeom prst="rect">
            <a:avLst/>
          </a:prstGeom>
        </p:spPr>
        <p:txBody>
          <a:bodyPr wrap="none">
            <a:spAutoFit/>
          </a:bodyPr>
          <a:lstStyle/>
          <a:p>
            <a:pPr algn="l"/>
            <a:r>
              <a:rPr lang="de-DE" dirty="0">
                <a:latin typeface="Calibri"/>
              </a:rPr>
              <a:t>②</a:t>
            </a:r>
          </a:p>
        </p:txBody>
      </p:sp>
      <p:sp>
        <p:nvSpPr>
          <p:cNvPr id="9" name="Rechteck 8"/>
          <p:cNvSpPr/>
          <p:nvPr/>
        </p:nvSpPr>
        <p:spPr>
          <a:xfrm>
            <a:off x="4442777" y="4732279"/>
            <a:ext cx="391454" cy="338554"/>
          </a:xfrm>
          <a:prstGeom prst="rect">
            <a:avLst/>
          </a:prstGeom>
        </p:spPr>
        <p:txBody>
          <a:bodyPr wrap="none">
            <a:spAutoFit/>
          </a:bodyPr>
          <a:lstStyle/>
          <a:p>
            <a:pPr algn="l"/>
            <a:r>
              <a:rPr lang="de-DE" dirty="0">
                <a:latin typeface="Calibri"/>
              </a:rPr>
              <a:t>③</a:t>
            </a:r>
          </a:p>
        </p:txBody>
      </p:sp>
      <p:sp>
        <p:nvSpPr>
          <p:cNvPr id="10" name="Rechteck 9"/>
          <p:cNvSpPr/>
          <p:nvPr/>
        </p:nvSpPr>
        <p:spPr>
          <a:xfrm>
            <a:off x="3539669" y="4732279"/>
            <a:ext cx="391453" cy="338554"/>
          </a:xfrm>
          <a:prstGeom prst="rect">
            <a:avLst/>
          </a:prstGeom>
        </p:spPr>
        <p:txBody>
          <a:bodyPr wrap="none">
            <a:spAutoFit/>
          </a:bodyPr>
          <a:lstStyle/>
          <a:p>
            <a:r>
              <a:rPr lang="de-DE" dirty="0">
                <a:latin typeface="Calibri"/>
              </a:rPr>
              <a:t>④</a:t>
            </a:r>
            <a:endParaRPr lang="de-DE" dirty="0"/>
          </a:p>
        </p:txBody>
      </p:sp>
      <p:sp>
        <p:nvSpPr>
          <p:cNvPr id="13" name="Rechteck 12"/>
          <p:cNvSpPr/>
          <p:nvPr/>
        </p:nvSpPr>
        <p:spPr>
          <a:xfrm>
            <a:off x="2605465" y="4758351"/>
            <a:ext cx="391454" cy="338554"/>
          </a:xfrm>
          <a:prstGeom prst="rect">
            <a:avLst/>
          </a:prstGeom>
        </p:spPr>
        <p:txBody>
          <a:bodyPr wrap="none">
            <a:spAutoFit/>
          </a:bodyPr>
          <a:lstStyle/>
          <a:p>
            <a:pPr algn="l"/>
            <a:r>
              <a:rPr lang="de-DE" dirty="0">
                <a:latin typeface="Calibri"/>
              </a:rPr>
              <a:t>⑤</a:t>
            </a:r>
          </a:p>
        </p:txBody>
      </p:sp>
      <p:sp>
        <p:nvSpPr>
          <p:cNvPr id="14" name="Rechteck 13"/>
          <p:cNvSpPr/>
          <p:nvPr/>
        </p:nvSpPr>
        <p:spPr>
          <a:xfrm>
            <a:off x="5536889" y="3921954"/>
            <a:ext cx="391453" cy="338554"/>
          </a:xfrm>
          <a:prstGeom prst="rect">
            <a:avLst/>
          </a:prstGeom>
        </p:spPr>
        <p:txBody>
          <a:bodyPr wrap="none">
            <a:spAutoFit/>
          </a:bodyPr>
          <a:lstStyle/>
          <a:p>
            <a:r>
              <a:rPr lang="de-DE" dirty="0">
                <a:latin typeface="+mj-lt"/>
              </a:rPr>
              <a:t>⑥</a:t>
            </a:r>
          </a:p>
        </p:txBody>
      </p:sp>
      <p:sp>
        <p:nvSpPr>
          <p:cNvPr id="21" name="Rechteck 20"/>
          <p:cNvSpPr/>
          <p:nvPr/>
        </p:nvSpPr>
        <p:spPr>
          <a:xfrm>
            <a:off x="5536889" y="3656409"/>
            <a:ext cx="391453" cy="338554"/>
          </a:xfrm>
          <a:prstGeom prst="rect">
            <a:avLst/>
          </a:prstGeom>
        </p:spPr>
        <p:txBody>
          <a:bodyPr wrap="none">
            <a:spAutoFit/>
          </a:bodyPr>
          <a:lstStyle/>
          <a:p>
            <a:r>
              <a:rPr lang="de-DE" dirty="0">
                <a:latin typeface="+mj-lt"/>
              </a:rPr>
              <a:t>⑦</a:t>
            </a:r>
          </a:p>
        </p:txBody>
      </p:sp>
      <p:sp>
        <p:nvSpPr>
          <p:cNvPr id="23" name="Rechteck 22"/>
          <p:cNvSpPr/>
          <p:nvPr/>
        </p:nvSpPr>
        <p:spPr>
          <a:xfrm>
            <a:off x="5536889" y="3401044"/>
            <a:ext cx="391453" cy="338554"/>
          </a:xfrm>
          <a:prstGeom prst="rect">
            <a:avLst/>
          </a:prstGeom>
        </p:spPr>
        <p:txBody>
          <a:bodyPr wrap="none">
            <a:spAutoFit/>
          </a:bodyPr>
          <a:lstStyle/>
          <a:p>
            <a:r>
              <a:rPr lang="de-DE" dirty="0">
                <a:latin typeface="+mj-lt"/>
              </a:rPr>
              <a:t>⑧</a:t>
            </a:r>
          </a:p>
        </p:txBody>
      </p:sp>
      <p:sp>
        <p:nvSpPr>
          <p:cNvPr id="25" name="Rechteck 24"/>
          <p:cNvSpPr/>
          <p:nvPr/>
        </p:nvSpPr>
        <p:spPr>
          <a:xfrm>
            <a:off x="5212682" y="3146288"/>
            <a:ext cx="391453" cy="338554"/>
          </a:xfrm>
          <a:prstGeom prst="rect">
            <a:avLst/>
          </a:prstGeom>
        </p:spPr>
        <p:txBody>
          <a:bodyPr wrap="none">
            <a:spAutoFit/>
          </a:bodyPr>
          <a:lstStyle/>
          <a:p>
            <a:r>
              <a:rPr lang="de-DE" dirty="0">
                <a:latin typeface="+mj-lt"/>
              </a:rPr>
              <a:t>⑨</a:t>
            </a:r>
          </a:p>
        </p:txBody>
      </p:sp>
      <p:sp>
        <p:nvSpPr>
          <p:cNvPr id="27" name="Rechteck 26"/>
          <p:cNvSpPr/>
          <p:nvPr/>
        </p:nvSpPr>
        <p:spPr>
          <a:xfrm>
            <a:off x="5212682" y="2886839"/>
            <a:ext cx="391453" cy="338554"/>
          </a:xfrm>
          <a:prstGeom prst="rect">
            <a:avLst/>
          </a:prstGeom>
        </p:spPr>
        <p:txBody>
          <a:bodyPr wrap="none">
            <a:spAutoFit/>
          </a:bodyPr>
          <a:lstStyle/>
          <a:p>
            <a:r>
              <a:rPr lang="de-DE" dirty="0">
                <a:latin typeface="+mj-lt"/>
              </a:rPr>
              <a:t>⑩</a:t>
            </a:r>
          </a:p>
        </p:txBody>
      </p:sp>
      <p:sp>
        <p:nvSpPr>
          <p:cNvPr id="28" name="Rechteck 27"/>
          <p:cNvSpPr/>
          <p:nvPr/>
        </p:nvSpPr>
        <p:spPr>
          <a:xfrm>
            <a:off x="5212682" y="2648561"/>
            <a:ext cx="391453" cy="338554"/>
          </a:xfrm>
          <a:prstGeom prst="rect">
            <a:avLst/>
          </a:prstGeom>
        </p:spPr>
        <p:txBody>
          <a:bodyPr wrap="none">
            <a:spAutoFit/>
          </a:bodyPr>
          <a:lstStyle/>
          <a:p>
            <a:r>
              <a:rPr lang="de-DE" dirty="0">
                <a:latin typeface="+mj-lt"/>
              </a:rPr>
              <a:t>⑪</a:t>
            </a:r>
          </a:p>
        </p:txBody>
      </p:sp>
      <p:sp>
        <p:nvSpPr>
          <p:cNvPr id="29" name="Rechteck 28"/>
          <p:cNvSpPr/>
          <p:nvPr/>
        </p:nvSpPr>
        <p:spPr>
          <a:xfrm>
            <a:off x="5016955" y="2357105"/>
            <a:ext cx="391453" cy="338554"/>
          </a:xfrm>
          <a:prstGeom prst="rect">
            <a:avLst/>
          </a:prstGeom>
        </p:spPr>
        <p:txBody>
          <a:bodyPr wrap="none">
            <a:spAutoFit/>
          </a:bodyPr>
          <a:lstStyle/>
          <a:p>
            <a:r>
              <a:rPr lang="de-DE" dirty="0">
                <a:latin typeface="+mj-lt"/>
              </a:rPr>
              <a:t>⑫</a:t>
            </a:r>
          </a:p>
        </p:txBody>
      </p:sp>
      <p:sp>
        <p:nvSpPr>
          <p:cNvPr id="40" name="Textfeld 39"/>
          <p:cNvSpPr txBox="1"/>
          <p:nvPr/>
        </p:nvSpPr>
        <p:spPr>
          <a:xfrm>
            <a:off x="5986321" y="1121941"/>
            <a:ext cx="2916616" cy="2400657"/>
          </a:xfrm>
          <a:prstGeom prst="rect">
            <a:avLst/>
          </a:prstGeom>
          <a:noFill/>
        </p:spPr>
        <p:txBody>
          <a:bodyPr wrap="square" rtlCol="0">
            <a:spAutoFit/>
          </a:bodyPr>
          <a:lstStyle/>
          <a:p>
            <a:pPr marL="266700" indent="-266700" algn="l"/>
            <a:r>
              <a:rPr lang="de-DE" sz="1500" dirty="0">
                <a:latin typeface="+mn-lt"/>
              </a:rPr>
              <a:t>⑧ Realtime Controlling </a:t>
            </a:r>
            <a:r>
              <a:rPr lang="de-DE" sz="1500" dirty="0" err="1">
                <a:latin typeface="+mn-lt"/>
              </a:rPr>
              <a:t>based</a:t>
            </a:r>
            <a:r>
              <a:rPr lang="de-DE" sz="1500" dirty="0">
                <a:latin typeface="+mn-lt"/>
              </a:rPr>
              <a:t> on </a:t>
            </a:r>
            <a:r>
              <a:rPr lang="de-DE" sz="1500" dirty="0" err="1">
                <a:latin typeface="+mn-lt"/>
              </a:rPr>
              <a:t>Advanced</a:t>
            </a:r>
            <a:r>
              <a:rPr lang="de-DE" sz="1500" dirty="0">
                <a:latin typeface="+mn-lt"/>
              </a:rPr>
              <a:t>  Analytics</a:t>
            </a:r>
          </a:p>
          <a:p>
            <a:pPr marL="266700" indent="-266700" algn="l"/>
            <a:r>
              <a:rPr lang="de-DE" sz="1500" dirty="0">
                <a:latin typeface="+mn-lt"/>
              </a:rPr>
              <a:t>⑨ </a:t>
            </a:r>
            <a:r>
              <a:rPr lang="de-DE" sz="1500" dirty="0" err="1">
                <a:latin typeface="+mn-lt"/>
              </a:rPr>
              <a:t>Fraud</a:t>
            </a:r>
            <a:r>
              <a:rPr lang="de-DE" sz="1500" dirty="0">
                <a:latin typeface="+mn-lt"/>
              </a:rPr>
              <a:t> Management</a:t>
            </a:r>
          </a:p>
          <a:p>
            <a:pPr marL="266700" indent="-266700" algn="l"/>
            <a:r>
              <a:rPr lang="de-DE" sz="1500" dirty="0">
                <a:latin typeface="+mn-lt"/>
              </a:rPr>
              <a:t>⑩ Asset Management / </a:t>
            </a:r>
            <a:r>
              <a:rPr lang="de-DE" sz="1500" dirty="0" err="1">
                <a:latin typeface="+mn-lt"/>
              </a:rPr>
              <a:t>Credit</a:t>
            </a:r>
            <a:r>
              <a:rPr lang="de-DE" sz="1500" dirty="0">
                <a:latin typeface="+mn-lt"/>
              </a:rPr>
              <a:t> Scoring</a:t>
            </a:r>
          </a:p>
          <a:p>
            <a:pPr marL="266700" indent="-266700" algn="l"/>
            <a:r>
              <a:rPr lang="de-DE" sz="1500" dirty="0">
                <a:latin typeface="+mn-lt"/>
              </a:rPr>
              <a:t>⑪ </a:t>
            </a:r>
            <a:r>
              <a:rPr lang="de-DE" sz="1500" dirty="0" err="1">
                <a:latin typeface="+mn-lt"/>
              </a:rPr>
              <a:t>Churn</a:t>
            </a:r>
            <a:r>
              <a:rPr lang="de-DE" sz="1500" dirty="0">
                <a:latin typeface="+mn-lt"/>
              </a:rPr>
              <a:t> Management / Customer Segmentation</a:t>
            </a:r>
          </a:p>
          <a:p>
            <a:pPr marL="266700" indent="-266700" algn="l"/>
            <a:r>
              <a:rPr lang="de-DE" sz="1500" dirty="0">
                <a:latin typeface="+mn-lt"/>
              </a:rPr>
              <a:t>⑫ Driver-</a:t>
            </a:r>
            <a:r>
              <a:rPr lang="de-DE" sz="1500" dirty="0" err="1">
                <a:latin typeface="+mn-lt"/>
              </a:rPr>
              <a:t>based</a:t>
            </a:r>
            <a:r>
              <a:rPr lang="de-DE" sz="1500" dirty="0">
                <a:latin typeface="+mn-lt"/>
              </a:rPr>
              <a:t> </a:t>
            </a:r>
            <a:r>
              <a:rPr lang="de-DE" sz="1500" dirty="0" err="1">
                <a:latin typeface="+mn-lt"/>
              </a:rPr>
              <a:t>Planning</a:t>
            </a:r>
            <a:endParaRPr lang="de-DE" sz="1500" dirty="0">
              <a:latin typeface="+mn-lt"/>
            </a:endParaRPr>
          </a:p>
        </p:txBody>
      </p:sp>
    </p:spTree>
    <p:extLst>
      <p:ext uri="{BB962C8B-B14F-4D97-AF65-F5344CB8AC3E}">
        <p14:creationId xmlns:p14="http://schemas.microsoft.com/office/powerpoint/2010/main" val="991038259"/>
      </p:ext>
    </p:extLst>
  </p:cSld>
  <p:clrMapOvr>
    <a:masterClrMapping/>
  </p:clrMapOvr>
  <p:transition/>
</p:sld>
</file>

<file path=ppt/theme/theme1.xml><?xml version="1.0" encoding="utf-8"?>
<a:theme xmlns:a="http://schemas.openxmlformats.org/drawingml/2006/main" name="2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25489</Words>
  <Application>Microsoft Office PowerPoint</Application>
  <PresentationFormat>Bildschirmpräsentation (4:3)</PresentationFormat>
  <Paragraphs>3652</Paragraphs>
  <Slides>323</Slides>
  <Notes>68</Notes>
  <HiddenSlides>0</HiddenSlides>
  <MMClips>0</MMClips>
  <ScaleCrop>false</ScaleCrop>
  <HeadingPairs>
    <vt:vector size="8" baseType="variant">
      <vt:variant>
        <vt:lpstr>Verwendete Schriftarten</vt:lpstr>
      </vt:variant>
      <vt:variant>
        <vt:i4>12</vt:i4>
      </vt:variant>
      <vt:variant>
        <vt:lpstr>Design</vt:lpstr>
      </vt:variant>
      <vt:variant>
        <vt:i4>2</vt:i4>
      </vt:variant>
      <vt:variant>
        <vt:lpstr>Eingebettete OLE-Server</vt:lpstr>
      </vt:variant>
      <vt:variant>
        <vt:i4>7</vt:i4>
      </vt:variant>
      <vt:variant>
        <vt:lpstr>Folientitel</vt:lpstr>
      </vt:variant>
      <vt:variant>
        <vt:i4>323</vt:i4>
      </vt:variant>
    </vt:vector>
  </HeadingPairs>
  <TitlesOfParts>
    <vt:vector size="344" baseType="lpstr">
      <vt:lpstr>MS PGothic</vt:lpstr>
      <vt:lpstr>Arial</vt:lpstr>
      <vt:lpstr>Calibri</vt:lpstr>
      <vt:lpstr>Calibri Light</vt:lpstr>
      <vt:lpstr>Cambria</vt:lpstr>
      <vt:lpstr>Cambria Math</vt:lpstr>
      <vt:lpstr>Courier New</vt:lpstr>
      <vt:lpstr>NimbusMonL-Bold</vt:lpstr>
      <vt:lpstr>NimbusMonL-Regu</vt:lpstr>
      <vt:lpstr>Symbol</vt:lpstr>
      <vt:lpstr>Times New Roman</vt:lpstr>
      <vt:lpstr>Wingdings</vt:lpstr>
      <vt:lpstr>2_FSFM Master 2007</vt:lpstr>
      <vt:lpstr>3_FSFM Master 2007</vt:lpstr>
      <vt:lpstr>Bitmap</vt:lpstr>
      <vt:lpstr>Formel</vt:lpstr>
      <vt:lpstr>Visio</vt:lpstr>
      <vt:lpstr>Document</vt:lpstr>
      <vt:lpstr>Arbeitsblatt</vt:lpstr>
      <vt:lpstr>Tabelle</vt:lpstr>
      <vt:lpstr>Equation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OLAP Operations: Slicing and Dicing</vt:lpstr>
      <vt:lpstr>OLAP Operations: Rotate</vt:lpstr>
      <vt:lpstr>OLAP Operations: Drill Down and Roll Up</vt:lpstr>
      <vt:lpstr>OLAP Operations: Nest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Frankfurt School of Finance &amp; Management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 2007 V1</dc:title>
  <dc:creator>Holger Suerken</dc:creator>
  <cp:lastModifiedBy>Rossbach, Peter</cp:lastModifiedBy>
  <cp:revision>1010</cp:revision>
  <cp:lastPrinted>2023-04-02T07:59:39Z</cp:lastPrinted>
  <dcterms:created xsi:type="dcterms:W3CDTF">2006-12-14T14:15:03Z</dcterms:created>
  <dcterms:modified xsi:type="dcterms:W3CDTF">2025-04-08T14:06:28Z</dcterms:modified>
</cp:coreProperties>
</file>